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handoutMasterIdLst>
    <p:handoutMasterId r:id="rId25"/>
  </p:handoutMasterIdLst>
  <p:sldIdLst>
    <p:sldId id="262" r:id="rId2"/>
    <p:sldId id="280" r:id="rId3"/>
    <p:sldId id="264" r:id="rId4"/>
    <p:sldId id="265" r:id="rId5"/>
    <p:sldId id="267" r:id="rId6"/>
    <p:sldId id="268" r:id="rId7"/>
    <p:sldId id="269" r:id="rId8"/>
    <p:sldId id="270" r:id="rId9"/>
    <p:sldId id="271" r:id="rId10"/>
    <p:sldId id="272" r:id="rId11"/>
    <p:sldId id="273" r:id="rId12"/>
    <p:sldId id="274" r:id="rId13"/>
    <p:sldId id="275" r:id="rId14"/>
    <p:sldId id="266" r:id="rId15"/>
    <p:sldId id="276" r:id="rId16"/>
    <p:sldId id="277" r:id="rId17"/>
    <p:sldId id="278" r:id="rId18"/>
    <p:sldId id="282" r:id="rId19"/>
    <p:sldId id="283" r:id="rId20"/>
    <p:sldId id="263" r:id="rId21"/>
    <p:sldId id="279" r:id="rId22"/>
    <p:sldId id="281" r:id="rId23"/>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86" d="100"/>
          <a:sy n="86" d="100"/>
        </p:scale>
        <p:origin x="562" y="62"/>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90" d="100"/>
          <a:sy n="90" d="100"/>
        </p:scale>
        <p:origin x="302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4E56AA0-E7A4-49B0-BA4C-806229297CCB}" type="datetime1">
              <a:rPr lang="cs-CZ" smtClean="0"/>
              <a:t>25.11.2020</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cs-CZ" smtClean="0"/>
              <a:t>‹#›</a:t>
            </a:fld>
            <a:endParaRPr lang="cs-CZ"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cs-CZ" noProof="0"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800DEDC1-C47E-4233-BFC3-9638C76C93BE}" type="datetime1">
              <a:rPr lang="cs-CZ" noProof="0" smtClean="0"/>
              <a:pPr/>
              <a:t>25.11.2020</a:t>
            </a:fld>
            <a:endParaRPr lang="cs-CZ" noProof="0"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noProof="0"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cs-CZ" noProof="0" dirty="0"/>
              <a:t>Kliknutím můžete upravit styl předlohy textů.</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cs-CZ" noProof="0"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cs-CZ" noProof="0" smtClean="0"/>
              <a:pPr rtl="0"/>
              <a:t>‹#›</a:t>
            </a:fld>
            <a:endParaRPr lang="cs-CZ" noProof="0"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rtl="0"/>
            <a:fld id="{841221E5-7225-48EB-A4EE-420E7BFCF705}" type="slidenum">
              <a:rPr lang="cs-CZ" smtClean="0"/>
              <a:pPr rtl="0"/>
              <a:t>1</a:t>
            </a:fld>
            <a:endParaRPr lang="cs-CZ" dirty="0"/>
          </a:p>
        </p:txBody>
      </p:sp>
    </p:spTree>
    <p:extLst>
      <p:ext uri="{BB962C8B-B14F-4D97-AF65-F5344CB8AC3E}">
        <p14:creationId xmlns:p14="http://schemas.microsoft.com/office/powerpoint/2010/main" val="271851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2428669" y="1600200"/>
            <a:ext cx="8329031" cy="2680127"/>
          </a:xfrm>
        </p:spPr>
        <p:txBody>
          <a:bodyPr rtlCol="0">
            <a:noAutofit/>
          </a:bodyPr>
          <a:lstStyle>
            <a:lvl1pPr>
              <a:defRPr sz="5400"/>
            </a:lvl1pPr>
          </a:lstStyle>
          <a:p>
            <a:pPr rtl="0"/>
            <a:r>
              <a:rPr lang="cs-CZ" noProof="0"/>
              <a:t>Kliknutím lze upravit styl.</a:t>
            </a:r>
            <a:endParaRPr lang="cs-CZ" noProof="0" dirty="0"/>
          </a:p>
        </p:txBody>
      </p:sp>
      <p:sp>
        <p:nvSpPr>
          <p:cNvPr id="3" name="Podnadpis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noProof="0"/>
              <a:t>Kliknutím můžete upravit styl předlohy.</a:t>
            </a:r>
            <a:endParaRPr lang="cs-CZ" noProof="0" dirty="0"/>
          </a:p>
        </p:txBody>
      </p:sp>
      <p:sp>
        <p:nvSpPr>
          <p:cNvPr id="4" name="Zástupný symbol pro datum 3"/>
          <p:cNvSpPr>
            <a:spLocks noGrp="1"/>
          </p:cNvSpPr>
          <p:nvPr>
            <p:ph type="dt" sz="half" idx="10"/>
          </p:nvPr>
        </p:nvSpPr>
        <p:spPr>
          <a:xfrm>
            <a:off x="4699025" y="6356351"/>
            <a:ext cx="1218883" cy="365125"/>
          </a:xfrm>
        </p:spPr>
        <p:txBody>
          <a:bodyPr rtlCol="0"/>
          <a:lstStyle>
            <a:lvl1pPr>
              <a:defRPr>
                <a:solidFill>
                  <a:schemeClr val="tx1"/>
                </a:solidFill>
              </a:defRPr>
            </a:lvl1pPr>
          </a:lstStyle>
          <a:p>
            <a:fld id="{A91178BB-FDA5-4468-956B-B6AD1302A1E2}" type="datetime1">
              <a:rPr lang="cs-CZ" noProof="0" smtClean="0"/>
              <a:pPr/>
              <a:t>25.11.2020</a:t>
            </a:fld>
            <a:endParaRPr lang="cs-CZ" noProof="0" dirty="0"/>
          </a:p>
        </p:txBody>
      </p:sp>
      <p:sp>
        <p:nvSpPr>
          <p:cNvPr id="5" name="Zástupný symbol pro zápatí 4"/>
          <p:cNvSpPr>
            <a:spLocks noGrp="1"/>
          </p:cNvSpPr>
          <p:nvPr>
            <p:ph type="ftr" sz="quarter" idx="11"/>
          </p:nvPr>
        </p:nvSpPr>
        <p:spPr>
          <a:xfrm>
            <a:off x="6114708" y="6356351"/>
            <a:ext cx="3974065" cy="365125"/>
          </a:xfrm>
        </p:spPr>
        <p:txBody>
          <a:bodyPr rtlCol="0"/>
          <a:lstStyle>
            <a:lvl1pPr>
              <a:defRPr>
                <a:solidFill>
                  <a:schemeClr val="tx1"/>
                </a:solidFill>
              </a:defRPr>
            </a:lvl1pPr>
          </a:lstStyle>
          <a:p>
            <a:pPr rtl="0"/>
            <a:r>
              <a:rPr lang="cs-CZ" noProof="0" dirty="0"/>
              <a:t>Přidejte zápatí.</a:t>
            </a:r>
          </a:p>
        </p:txBody>
      </p:sp>
      <p:sp>
        <p:nvSpPr>
          <p:cNvPr id="6" name="Zástupný symbol pro číslo snímku 5"/>
          <p:cNvSpPr>
            <a:spLocks noGrp="1"/>
          </p:cNvSpPr>
          <p:nvPr>
            <p:ph type="sldNum" sz="quarter" idx="12"/>
          </p:nvPr>
        </p:nvSpPr>
        <p:spPr>
          <a:xfrm>
            <a:off x="10285571" y="6356351"/>
            <a:ext cx="609441" cy="365125"/>
          </a:xfrm>
        </p:spPr>
        <p:txBody>
          <a:bodyPr rtlCol="0"/>
          <a:lstStyle>
            <a:lvl1pPr>
              <a:defRPr>
                <a:solidFill>
                  <a:schemeClr val="tx1"/>
                </a:solidFill>
              </a:defRPr>
            </a:lvl1pPr>
          </a:lstStyle>
          <a:p>
            <a:pPr rtl="0"/>
            <a:fld id="{7DC1BBB0-96F0-4077-A278-0F3FB5C104D3}" type="slidenum">
              <a:rPr lang="cs-CZ" noProof="0" smtClean="0"/>
              <a:pPr rtl="0"/>
              <a:t>‹#›</a:t>
            </a:fld>
            <a:endParaRPr lang="cs-CZ" noProof="0" dirty="0"/>
          </a:p>
        </p:txBody>
      </p:sp>
    </p:spTree>
    <p:extLst>
      <p:ext uri="{BB962C8B-B14F-4D97-AF65-F5344CB8AC3E}">
        <p14:creationId xmlns:p14="http://schemas.microsoft.com/office/powerpoint/2010/main" val="40624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lvl1pPr>
              <a:defRPr/>
            </a:lvl1pPr>
          </a:lstStyle>
          <a:p>
            <a:fld id="{4743E99E-A984-4FDD-BCB7-B345D416F762}" type="datetime1">
              <a:rPr lang="cs-CZ" noProof="0" smtClean="0"/>
              <a:pPr/>
              <a:t>25.11.2020</a:t>
            </a:fld>
            <a:endParaRPr lang="cs-CZ" noProof="0" dirty="0"/>
          </a:p>
        </p:txBody>
      </p:sp>
      <p:sp>
        <p:nvSpPr>
          <p:cNvPr id="5" name="Zástupný symbol pro zápatí 4"/>
          <p:cNvSpPr>
            <a:spLocks noGrp="1"/>
          </p:cNvSpPr>
          <p:nvPr>
            <p:ph type="ftr" sz="quarter" idx="11"/>
          </p:nvPr>
        </p:nvSpPr>
        <p:spPr/>
        <p:txBody>
          <a:bodyPr rtlCol="0"/>
          <a:lstStyle/>
          <a:p>
            <a:pPr rtl="0"/>
            <a:r>
              <a:rPr lang="cs-CZ" noProof="0" dirty="0"/>
              <a:t>Přidejte zápatí.</a:t>
            </a:r>
          </a:p>
        </p:txBody>
      </p:sp>
      <p:sp>
        <p:nvSpPr>
          <p:cNvPr id="6" name="Zástupný symbol pro číslo snímku 5"/>
          <p:cNvSpPr>
            <a:spLocks noGrp="1"/>
          </p:cNvSpPr>
          <p:nvPr>
            <p:ph type="sldNum" sz="quarter" idx="12"/>
          </p:nvPr>
        </p:nvSpPr>
        <p:spPr/>
        <p:txBody>
          <a:bodyPr rtlCol="0"/>
          <a:lstStyle/>
          <a:p>
            <a:pPr rtl="0"/>
            <a:fld id="{7DC1BBB0-96F0-4077-A278-0F3FB5C104D3}" type="slidenum">
              <a:rPr lang="cs-CZ" noProof="0" smtClean="0"/>
              <a:t>‹#›</a:t>
            </a:fld>
            <a:endParaRPr lang="cs-CZ" noProof="0" dirty="0"/>
          </a:p>
        </p:txBody>
      </p:sp>
    </p:spTree>
    <p:extLst>
      <p:ext uri="{BB962C8B-B14F-4D97-AF65-F5344CB8AC3E}">
        <p14:creationId xmlns:p14="http://schemas.microsoft.com/office/powerpoint/2010/main" val="137601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599612" y="685800"/>
            <a:ext cx="1787526" cy="5486400"/>
          </a:xfrm>
        </p:spPr>
        <p:txBody>
          <a:bodyPr vert="eaVert" rtlCol="0"/>
          <a:lstStyle/>
          <a:p>
            <a:pPr rtl="0"/>
            <a:r>
              <a:rPr lang="cs-CZ" noProof="0"/>
              <a:t>Kliknutím lze upravit styl.</a:t>
            </a:r>
            <a:endParaRPr lang="cs-CZ" noProof="0" dirty="0"/>
          </a:p>
        </p:txBody>
      </p:sp>
      <p:sp>
        <p:nvSpPr>
          <p:cNvPr id="3" name="Zástupný symbol pro svislý text 2"/>
          <p:cNvSpPr>
            <a:spLocks noGrp="1"/>
          </p:cNvSpPr>
          <p:nvPr>
            <p:ph type="body" orient="vert" idx="1"/>
          </p:nvPr>
        </p:nvSpPr>
        <p:spPr>
          <a:xfrm>
            <a:off x="1598613" y="685800"/>
            <a:ext cx="7848599" cy="5486400"/>
          </a:xfrm>
        </p:spPr>
        <p:txBody>
          <a:bodyPr vert="eaVert" rtlCol="0"/>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lvl1pPr>
              <a:defRPr/>
            </a:lvl1pPr>
          </a:lstStyle>
          <a:p>
            <a:fld id="{00B58E27-5DDB-46AC-8D06-910EB3FC25BA}" type="datetime1">
              <a:rPr lang="cs-CZ" noProof="0" smtClean="0"/>
              <a:pPr/>
              <a:t>25.11.2020</a:t>
            </a:fld>
            <a:endParaRPr lang="cs-CZ" noProof="0" dirty="0"/>
          </a:p>
        </p:txBody>
      </p:sp>
      <p:sp>
        <p:nvSpPr>
          <p:cNvPr id="5" name="Zástupný symbol pro zápatí 4"/>
          <p:cNvSpPr>
            <a:spLocks noGrp="1"/>
          </p:cNvSpPr>
          <p:nvPr>
            <p:ph type="ftr" sz="quarter" idx="11"/>
          </p:nvPr>
        </p:nvSpPr>
        <p:spPr/>
        <p:txBody>
          <a:bodyPr rtlCol="0"/>
          <a:lstStyle/>
          <a:p>
            <a:pPr rtl="0"/>
            <a:r>
              <a:rPr lang="cs-CZ" noProof="0" dirty="0"/>
              <a:t>Přidejte zápatí.</a:t>
            </a:r>
          </a:p>
        </p:txBody>
      </p:sp>
      <p:sp>
        <p:nvSpPr>
          <p:cNvPr id="6" name="Zástupný symbol pro číslo snímku 5"/>
          <p:cNvSpPr>
            <a:spLocks noGrp="1"/>
          </p:cNvSpPr>
          <p:nvPr>
            <p:ph type="sldNum" sz="quarter" idx="12"/>
          </p:nvPr>
        </p:nvSpPr>
        <p:spPr/>
        <p:txBody>
          <a:bodyPr rtlCol="0"/>
          <a:lstStyle/>
          <a:p>
            <a:pPr rtl="0"/>
            <a:fld id="{7DC1BBB0-96F0-4077-A278-0F3FB5C104D3}" type="slidenum">
              <a:rPr lang="cs-CZ" noProof="0" smtClean="0"/>
              <a:t>‹#›</a:t>
            </a:fld>
            <a:endParaRPr lang="cs-CZ" noProof="0" dirty="0"/>
          </a:p>
        </p:txBody>
      </p:sp>
    </p:spTree>
    <p:extLst>
      <p:ext uri="{BB962C8B-B14F-4D97-AF65-F5344CB8AC3E}">
        <p14:creationId xmlns:p14="http://schemas.microsoft.com/office/powerpoint/2010/main" val="141501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obsah 2"/>
          <p:cNvSpPr>
            <a:spLocks noGrp="1"/>
          </p:cNvSpPr>
          <p:nvPr>
            <p:ph idx="1"/>
          </p:nvPr>
        </p:nvSpPr>
        <p:spPr/>
        <p:txBody>
          <a:bodyPr rtlCol="0"/>
          <a:lstStyle>
            <a:lvl5pPr>
              <a:defRPr/>
            </a:lvl5pPr>
            <a:lvl6pPr>
              <a:defRPr/>
            </a:lvl6pPr>
            <a:lvl7pPr>
              <a:defRPr/>
            </a:lvl7pPr>
            <a:lvl8pPr>
              <a:defRPr/>
            </a:lvl8pPr>
            <a:lvl9pPr>
              <a:defRPr/>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datum 3"/>
          <p:cNvSpPr>
            <a:spLocks noGrp="1"/>
          </p:cNvSpPr>
          <p:nvPr>
            <p:ph type="dt" sz="half" idx="10"/>
          </p:nvPr>
        </p:nvSpPr>
        <p:spPr/>
        <p:txBody>
          <a:bodyPr rtlCol="0"/>
          <a:lstStyle>
            <a:lvl1pPr>
              <a:defRPr/>
            </a:lvl1pPr>
          </a:lstStyle>
          <a:p>
            <a:fld id="{08F04374-AAD5-469A-A458-AE6E29555D3A}" type="datetime1">
              <a:rPr lang="cs-CZ" noProof="0" smtClean="0"/>
              <a:pPr/>
              <a:t>25.11.2020</a:t>
            </a:fld>
            <a:endParaRPr lang="cs-CZ" noProof="0" dirty="0"/>
          </a:p>
        </p:txBody>
      </p:sp>
      <p:sp>
        <p:nvSpPr>
          <p:cNvPr id="5" name="Zástupný symbol pro zápatí 4"/>
          <p:cNvSpPr>
            <a:spLocks noGrp="1"/>
          </p:cNvSpPr>
          <p:nvPr>
            <p:ph type="ftr" sz="quarter" idx="11"/>
          </p:nvPr>
        </p:nvSpPr>
        <p:spPr/>
        <p:txBody>
          <a:bodyPr rtlCol="0"/>
          <a:lstStyle/>
          <a:p>
            <a:pPr rtl="0"/>
            <a:r>
              <a:rPr lang="cs-CZ" noProof="0" dirty="0"/>
              <a:t>Přidejte zápatí.</a:t>
            </a:r>
          </a:p>
        </p:txBody>
      </p:sp>
      <p:sp>
        <p:nvSpPr>
          <p:cNvPr id="6" name="Zástupný symbol pro číslo snímku 5"/>
          <p:cNvSpPr>
            <a:spLocks noGrp="1"/>
          </p:cNvSpPr>
          <p:nvPr>
            <p:ph type="sldNum" sz="quarter" idx="12"/>
          </p:nvPr>
        </p:nvSpPr>
        <p:spPr/>
        <p:txBody>
          <a:bodyPr rtlCol="0"/>
          <a:lstStyle/>
          <a:p>
            <a:pPr rtl="0"/>
            <a:fld id="{7DC1BBB0-96F0-4077-A278-0F3FB5C104D3}" type="slidenum">
              <a:rPr lang="cs-CZ" noProof="0" smtClean="0"/>
              <a:t>‹#›</a:t>
            </a:fld>
            <a:endParaRPr lang="cs-CZ" noProof="0" dirty="0"/>
          </a:p>
        </p:txBody>
      </p:sp>
    </p:spTree>
    <p:extLst>
      <p:ext uri="{BB962C8B-B14F-4D97-AF65-F5344CB8AC3E}">
        <p14:creationId xmlns:p14="http://schemas.microsoft.com/office/powerpoint/2010/main" val="15507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598613" y="1600201"/>
            <a:ext cx="8283272" cy="2654064"/>
          </a:xfrm>
        </p:spPr>
        <p:txBody>
          <a:bodyPr rtlCol="0" anchor="b">
            <a:normAutofit/>
            <a:scene3d>
              <a:camera prst="orthographicFront"/>
              <a:lightRig rig="threePt" dir="t"/>
            </a:scene3d>
            <a:sp3d extrusionH="57150">
              <a:bevelT w="38100" h="38100"/>
            </a:sp3d>
          </a:bodyPr>
          <a:lstStyle>
            <a:lvl1pPr algn="l">
              <a:defRPr sz="5400" b="1" cap="none" spc="0" baseline="0">
                <a:ln w="22225">
                  <a:solidFill>
                    <a:schemeClr val="tx2"/>
                  </a:solidFill>
                  <a:prstDash val="solid"/>
                </a:ln>
                <a:solidFill>
                  <a:schemeClr val="tx2"/>
                </a:solidFill>
                <a:effectLst/>
              </a:defRPr>
            </a:lvl1pPr>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Po kliknutí můžete upravovat styly textu v předloze.</a:t>
            </a:r>
          </a:p>
        </p:txBody>
      </p:sp>
      <p:sp>
        <p:nvSpPr>
          <p:cNvPr id="4" name="Zástupný symbol pro datum 3"/>
          <p:cNvSpPr>
            <a:spLocks noGrp="1"/>
          </p:cNvSpPr>
          <p:nvPr>
            <p:ph type="dt" sz="half" idx="10"/>
          </p:nvPr>
        </p:nvSpPr>
        <p:spPr/>
        <p:txBody>
          <a:bodyPr rtlCol="0"/>
          <a:lstStyle>
            <a:lvl1pPr>
              <a:defRPr>
                <a:solidFill>
                  <a:schemeClr val="tx1"/>
                </a:solidFill>
              </a:defRPr>
            </a:lvl1pPr>
          </a:lstStyle>
          <a:p>
            <a:fld id="{4D2D3A4A-B1FE-491B-B32F-2EA0F46BB591}" type="datetime1">
              <a:rPr lang="cs-CZ" noProof="0" smtClean="0"/>
              <a:pPr/>
              <a:t>25.11.2020</a:t>
            </a:fld>
            <a:endParaRPr lang="cs-CZ" noProof="0" dirty="0"/>
          </a:p>
        </p:txBody>
      </p:sp>
      <p:sp>
        <p:nvSpPr>
          <p:cNvPr id="5" name="Zástupný symbol pro zápatí 4"/>
          <p:cNvSpPr>
            <a:spLocks noGrp="1"/>
          </p:cNvSpPr>
          <p:nvPr>
            <p:ph type="ftr" sz="quarter" idx="11"/>
          </p:nvPr>
        </p:nvSpPr>
        <p:spPr/>
        <p:txBody>
          <a:bodyPr rtlCol="0"/>
          <a:lstStyle>
            <a:lvl1pPr>
              <a:defRPr>
                <a:solidFill>
                  <a:schemeClr val="tx1"/>
                </a:solidFill>
              </a:defRPr>
            </a:lvl1pPr>
          </a:lstStyle>
          <a:p>
            <a:pPr rtl="0"/>
            <a:r>
              <a:rPr lang="cs-CZ" noProof="0" dirty="0"/>
              <a:t>Přidejte zápatí.</a:t>
            </a:r>
          </a:p>
        </p:txBody>
      </p:sp>
      <p:sp>
        <p:nvSpPr>
          <p:cNvPr id="6" name="Zástupný symbol pro číslo snímku 5"/>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cs-CZ" noProof="0" smtClean="0"/>
              <a:pPr rtl="0"/>
              <a:t>‹#›</a:t>
            </a:fld>
            <a:endParaRPr lang="cs-CZ" noProof="0" dirty="0"/>
          </a:p>
        </p:txBody>
      </p:sp>
    </p:spTree>
    <p:extLst>
      <p:ext uri="{BB962C8B-B14F-4D97-AF65-F5344CB8AC3E}">
        <p14:creationId xmlns:p14="http://schemas.microsoft.com/office/powerpoint/2010/main" val="19724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4" name="Zástupný symbol pro obsah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3" name="Zástupný symbol pro obsah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datum 4"/>
          <p:cNvSpPr>
            <a:spLocks noGrp="1"/>
          </p:cNvSpPr>
          <p:nvPr>
            <p:ph type="dt" sz="half" idx="10"/>
          </p:nvPr>
        </p:nvSpPr>
        <p:spPr/>
        <p:txBody>
          <a:bodyPr rtlCol="0"/>
          <a:lstStyle>
            <a:lvl1pPr>
              <a:defRPr/>
            </a:lvl1pPr>
          </a:lstStyle>
          <a:p>
            <a:fld id="{CCFA2FF0-C0DE-410B-9625-65D7EC0ED023}" type="datetime1">
              <a:rPr lang="cs-CZ" noProof="0" smtClean="0"/>
              <a:pPr/>
              <a:t>25.11.2020</a:t>
            </a:fld>
            <a:endParaRPr lang="cs-CZ" noProof="0" dirty="0"/>
          </a:p>
        </p:txBody>
      </p:sp>
      <p:sp>
        <p:nvSpPr>
          <p:cNvPr id="6" name="Zástupný symbol pro zápatí 5"/>
          <p:cNvSpPr>
            <a:spLocks noGrp="1"/>
          </p:cNvSpPr>
          <p:nvPr>
            <p:ph type="ftr" sz="quarter" idx="11"/>
          </p:nvPr>
        </p:nvSpPr>
        <p:spPr/>
        <p:txBody>
          <a:bodyPr rtlCol="0"/>
          <a:lstStyle/>
          <a:p>
            <a:pPr rtl="0"/>
            <a:r>
              <a:rPr lang="cs-CZ" noProof="0" dirty="0"/>
              <a:t>Přidejte zápatí.</a:t>
            </a:r>
          </a:p>
        </p:txBody>
      </p:sp>
      <p:sp>
        <p:nvSpPr>
          <p:cNvPr id="7" name="Zástupný symbol pro číslo snímku 6"/>
          <p:cNvSpPr>
            <a:spLocks noGrp="1"/>
          </p:cNvSpPr>
          <p:nvPr>
            <p:ph type="sldNum" sz="quarter" idx="12"/>
          </p:nvPr>
        </p:nvSpPr>
        <p:spPr/>
        <p:txBody>
          <a:bodyPr rtlCol="0"/>
          <a:lstStyle/>
          <a:p>
            <a:pPr rtl="0"/>
            <a:fld id="{7DC1BBB0-96F0-4077-A278-0F3FB5C104D3}" type="slidenum">
              <a:rPr lang="cs-CZ" noProof="0" smtClean="0"/>
              <a:t>‹#›</a:t>
            </a:fld>
            <a:endParaRPr lang="cs-CZ" noProof="0" dirty="0"/>
          </a:p>
        </p:txBody>
      </p:sp>
    </p:spTree>
    <p:extLst>
      <p:ext uri="{BB962C8B-B14F-4D97-AF65-F5344CB8AC3E}">
        <p14:creationId xmlns:p14="http://schemas.microsoft.com/office/powerpoint/2010/main" val="153285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593436" y="177800"/>
            <a:ext cx="9782801" cy="1239837"/>
          </a:xfrm>
        </p:spPr>
        <p:txBody>
          <a:bodyPr rtlCol="0"/>
          <a:lstStyle>
            <a:lvl1pPr>
              <a:defRPr/>
            </a:lvl1pPr>
          </a:lstStyle>
          <a:p>
            <a:pPr rtl="0"/>
            <a:r>
              <a:rPr lang="cs-CZ" noProof="0"/>
              <a:t>Kliknutím lze upravit styl.</a:t>
            </a:r>
            <a:endParaRPr lang="cs-CZ" noProof="0" dirty="0"/>
          </a:p>
        </p:txBody>
      </p:sp>
      <p:sp>
        <p:nvSpPr>
          <p:cNvPr id="3" name="Zástupný symbol pro text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4" name="Zástupný symbol pro obsah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5" name="Zástupný symbol pro text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Po kliknutí můžete upravovat styly textu v předloze.</a:t>
            </a:r>
          </a:p>
        </p:txBody>
      </p:sp>
      <p:sp>
        <p:nvSpPr>
          <p:cNvPr id="6" name="Zástupný symbol pro obsah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7" name="Zástupný symbol pro datum 6"/>
          <p:cNvSpPr>
            <a:spLocks noGrp="1"/>
          </p:cNvSpPr>
          <p:nvPr>
            <p:ph type="dt" sz="half" idx="10"/>
          </p:nvPr>
        </p:nvSpPr>
        <p:spPr/>
        <p:txBody>
          <a:bodyPr rtlCol="0"/>
          <a:lstStyle>
            <a:lvl1pPr>
              <a:defRPr/>
            </a:lvl1pPr>
          </a:lstStyle>
          <a:p>
            <a:fld id="{3ACC13FF-2DFF-486B-A1C9-B468ADEF7F39}" type="datetime1">
              <a:rPr lang="cs-CZ" noProof="0" smtClean="0"/>
              <a:pPr/>
              <a:t>25.11.2020</a:t>
            </a:fld>
            <a:endParaRPr lang="cs-CZ" noProof="0" dirty="0"/>
          </a:p>
        </p:txBody>
      </p:sp>
      <p:sp>
        <p:nvSpPr>
          <p:cNvPr id="8" name="Zástupný symbol pro zápatí 7"/>
          <p:cNvSpPr>
            <a:spLocks noGrp="1"/>
          </p:cNvSpPr>
          <p:nvPr>
            <p:ph type="ftr" sz="quarter" idx="11"/>
          </p:nvPr>
        </p:nvSpPr>
        <p:spPr/>
        <p:txBody>
          <a:bodyPr rtlCol="0"/>
          <a:lstStyle/>
          <a:p>
            <a:pPr rtl="0"/>
            <a:r>
              <a:rPr lang="cs-CZ" noProof="0" dirty="0"/>
              <a:t>Přidejte zápatí.</a:t>
            </a:r>
          </a:p>
        </p:txBody>
      </p:sp>
      <p:sp>
        <p:nvSpPr>
          <p:cNvPr id="9" name="Zástupný symbol pro číslo snímku 8"/>
          <p:cNvSpPr>
            <a:spLocks noGrp="1"/>
          </p:cNvSpPr>
          <p:nvPr>
            <p:ph type="sldNum" sz="quarter" idx="12"/>
          </p:nvPr>
        </p:nvSpPr>
        <p:spPr/>
        <p:txBody>
          <a:bodyPr rtlCol="0"/>
          <a:lstStyle/>
          <a:p>
            <a:pPr rtl="0"/>
            <a:fld id="{7DC1BBB0-96F0-4077-A278-0F3FB5C104D3}" type="slidenum">
              <a:rPr lang="cs-CZ" noProof="0" smtClean="0"/>
              <a:t>‹#›</a:t>
            </a:fld>
            <a:endParaRPr lang="cs-CZ" noProof="0" dirty="0"/>
          </a:p>
        </p:txBody>
      </p:sp>
    </p:spTree>
    <p:extLst>
      <p:ext uri="{BB962C8B-B14F-4D97-AF65-F5344CB8AC3E}">
        <p14:creationId xmlns:p14="http://schemas.microsoft.com/office/powerpoint/2010/main" val="131999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noProof="0"/>
              <a:t>Kliknutím lze upravit styl.</a:t>
            </a:r>
            <a:endParaRPr lang="cs-CZ" noProof="0" dirty="0"/>
          </a:p>
        </p:txBody>
      </p:sp>
      <p:sp>
        <p:nvSpPr>
          <p:cNvPr id="3" name="Zástupný symbol pro datum 2"/>
          <p:cNvSpPr>
            <a:spLocks noGrp="1"/>
          </p:cNvSpPr>
          <p:nvPr>
            <p:ph type="dt" sz="half" idx="10"/>
          </p:nvPr>
        </p:nvSpPr>
        <p:spPr/>
        <p:txBody>
          <a:bodyPr rtlCol="0"/>
          <a:lstStyle>
            <a:lvl1pPr>
              <a:defRPr/>
            </a:lvl1pPr>
          </a:lstStyle>
          <a:p>
            <a:fld id="{F15D5875-F924-4DF0-91BA-3ACA162415AB}" type="datetime1">
              <a:rPr lang="cs-CZ" noProof="0" smtClean="0"/>
              <a:pPr/>
              <a:t>25.11.2020</a:t>
            </a:fld>
            <a:endParaRPr lang="cs-CZ" noProof="0" dirty="0"/>
          </a:p>
        </p:txBody>
      </p:sp>
      <p:sp>
        <p:nvSpPr>
          <p:cNvPr id="4" name="Zástupný symbol pro zápatí 3"/>
          <p:cNvSpPr>
            <a:spLocks noGrp="1"/>
          </p:cNvSpPr>
          <p:nvPr>
            <p:ph type="ftr" sz="quarter" idx="11"/>
          </p:nvPr>
        </p:nvSpPr>
        <p:spPr/>
        <p:txBody>
          <a:bodyPr rtlCol="0"/>
          <a:lstStyle/>
          <a:p>
            <a:pPr rtl="0"/>
            <a:r>
              <a:rPr lang="cs-CZ" noProof="0" dirty="0"/>
              <a:t>Přidejte zápatí.</a:t>
            </a:r>
          </a:p>
        </p:txBody>
      </p:sp>
      <p:sp>
        <p:nvSpPr>
          <p:cNvPr id="5" name="Zástupný symbol pro číslo snímku 4"/>
          <p:cNvSpPr>
            <a:spLocks noGrp="1"/>
          </p:cNvSpPr>
          <p:nvPr>
            <p:ph type="sldNum" sz="quarter" idx="12"/>
          </p:nvPr>
        </p:nvSpPr>
        <p:spPr/>
        <p:txBody>
          <a:bodyPr rtlCol="0"/>
          <a:lstStyle/>
          <a:p>
            <a:pPr rtl="0"/>
            <a:fld id="{7DC1BBB0-96F0-4077-A278-0F3FB5C104D3}" type="slidenum">
              <a:rPr lang="cs-CZ" noProof="0" smtClean="0"/>
              <a:t>‹#›</a:t>
            </a:fld>
            <a:endParaRPr lang="cs-CZ" noProof="0" dirty="0"/>
          </a:p>
        </p:txBody>
      </p:sp>
    </p:spTree>
    <p:extLst>
      <p:ext uri="{BB962C8B-B14F-4D97-AF65-F5344CB8AC3E}">
        <p14:creationId xmlns:p14="http://schemas.microsoft.com/office/powerpoint/2010/main" val="25383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solidFill>
                  <a:schemeClr val="tx1"/>
                </a:solidFill>
              </a:defRPr>
            </a:lvl1pPr>
          </a:lstStyle>
          <a:p>
            <a:fld id="{86185C60-53C7-4710-81F4-C6C2EB8B3CC9}" type="datetime1">
              <a:rPr lang="cs-CZ" noProof="0" smtClean="0"/>
              <a:pPr/>
              <a:t>25.11.2020</a:t>
            </a:fld>
            <a:endParaRPr lang="cs-CZ" noProof="0" dirty="0"/>
          </a:p>
        </p:txBody>
      </p:sp>
      <p:sp>
        <p:nvSpPr>
          <p:cNvPr id="3" name="Zástupný symbol pro zápatí 2"/>
          <p:cNvSpPr>
            <a:spLocks noGrp="1"/>
          </p:cNvSpPr>
          <p:nvPr>
            <p:ph type="ftr" sz="quarter" idx="11"/>
          </p:nvPr>
        </p:nvSpPr>
        <p:spPr/>
        <p:txBody>
          <a:bodyPr rtlCol="0"/>
          <a:lstStyle>
            <a:lvl1pPr>
              <a:defRPr>
                <a:solidFill>
                  <a:schemeClr val="tx1"/>
                </a:solidFill>
              </a:defRPr>
            </a:lvl1pPr>
          </a:lstStyle>
          <a:p>
            <a:pPr rtl="0"/>
            <a:r>
              <a:rPr lang="cs-CZ" noProof="0" dirty="0"/>
              <a:t>Přidejte zápatí.</a:t>
            </a:r>
          </a:p>
        </p:txBody>
      </p:sp>
      <p:sp>
        <p:nvSpPr>
          <p:cNvPr id="4" name="Zástupný symbol pro číslo snímku 3"/>
          <p:cNvSpPr>
            <a:spLocks noGrp="1"/>
          </p:cNvSpPr>
          <p:nvPr>
            <p:ph type="sldNum" sz="quarter" idx="12"/>
          </p:nvPr>
        </p:nvSpPr>
        <p:spPr/>
        <p:txBody>
          <a:bodyPr rtlCol="0"/>
          <a:lstStyle>
            <a:lvl1pPr>
              <a:defRPr>
                <a:solidFill>
                  <a:schemeClr val="tx1"/>
                </a:solidFill>
              </a:defRPr>
            </a:lvl1pPr>
          </a:lstStyle>
          <a:p>
            <a:pPr rtl="0"/>
            <a:fld id="{7DC1BBB0-96F0-4077-A278-0F3FB5C104D3}" type="slidenum">
              <a:rPr lang="cs-CZ" noProof="0" smtClean="0"/>
              <a:pPr rtl="0"/>
              <a:t>‹#›</a:t>
            </a:fld>
            <a:endParaRPr lang="cs-CZ" noProof="0" dirty="0"/>
          </a:p>
        </p:txBody>
      </p:sp>
    </p:spTree>
    <p:extLst>
      <p:ext uri="{BB962C8B-B14F-4D97-AF65-F5344CB8AC3E}">
        <p14:creationId xmlns:p14="http://schemas.microsoft.com/office/powerpoint/2010/main" val="13044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bwMode="white">
          <a:xfrm>
            <a:off x="1767358" y="381000"/>
            <a:ext cx="3293422" cy="1371600"/>
          </a:xfrm>
        </p:spPr>
        <p:txBody>
          <a:bodyPr rtlCol="0" anchor="b">
            <a:normAutofit/>
          </a:bodyPr>
          <a:lstStyle>
            <a:lvl1pPr algn="l">
              <a:defRPr sz="2800" b="1" cap="all" baseline="0">
                <a:solidFill>
                  <a:schemeClr val="tx2"/>
                </a:solidFill>
              </a:defRPr>
            </a:lvl1pPr>
          </a:lstStyle>
          <a:p>
            <a:pPr rtl="0"/>
            <a:r>
              <a:rPr lang="cs-CZ" noProof="0"/>
              <a:t>Kliknutím lze upravit styl.</a:t>
            </a:r>
            <a:endParaRPr lang="cs-CZ" noProof="0" dirty="0"/>
          </a:p>
        </p:txBody>
      </p:sp>
      <p:sp>
        <p:nvSpPr>
          <p:cNvPr id="3" name="Zástupný symbol pro obsah 2"/>
          <p:cNvSpPr>
            <a:spLocks noGrp="1"/>
          </p:cNvSpPr>
          <p:nvPr>
            <p:ph idx="1"/>
          </p:nvPr>
        </p:nvSpPr>
        <p:spPr>
          <a:xfrm>
            <a:off x="5332411" y="482600"/>
            <a:ext cx="6043825"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cs-CZ" noProof="0"/>
              <a:t>Po kliknutí můžete upravovat styly textu v předloze.</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endParaRPr lang="cs-CZ" noProof="0" dirty="0"/>
          </a:p>
        </p:txBody>
      </p:sp>
      <p:sp>
        <p:nvSpPr>
          <p:cNvPr id="4" name="Zástupný symbol pro text 3"/>
          <p:cNvSpPr>
            <a:spLocks noGrp="1"/>
          </p:cNvSpPr>
          <p:nvPr>
            <p:ph type="body" sz="half" idx="2"/>
          </p:nvPr>
        </p:nvSpPr>
        <p:spPr bwMode="white">
          <a:xfrm>
            <a:off x="1767358"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lvl1pPr>
              <a:defRPr/>
            </a:lvl1pPr>
          </a:lstStyle>
          <a:p>
            <a:fld id="{80769182-736A-4AEC-BFAA-AE6B2A55AD77}" type="datetime1">
              <a:rPr lang="cs-CZ" noProof="0" smtClean="0"/>
              <a:pPr/>
              <a:t>25.11.2020</a:t>
            </a:fld>
            <a:endParaRPr lang="cs-CZ" noProof="0" dirty="0"/>
          </a:p>
        </p:txBody>
      </p:sp>
      <p:sp>
        <p:nvSpPr>
          <p:cNvPr id="6" name="Zástupný symbol pro zápatí 5"/>
          <p:cNvSpPr>
            <a:spLocks noGrp="1"/>
          </p:cNvSpPr>
          <p:nvPr>
            <p:ph type="ftr" sz="quarter" idx="11"/>
          </p:nvPr>
        </p:nvSpPr>
        <p:spPr/>
        <p:txBody>
          <a:bodyPr rtlCol="0"/>
          <a:lstStyle/>
          <a:p>
            <a:pPr rtl="0"/>
            <a:endParaRPr lang="cs-CZ" noProof="0" dirty="0"/>
          </a:p>
        </p:txBody>
      </p:sp>
      <p:sp>
        <p:nvSpPr>
          <p:cNvPr id="7" name="Zástupný symbol pro číslo snímku 6"/>
          <p:cNvSpPr>
            <a:spLocks noGrp="1"/>
          </p:cNvSpPr>
          <p:nvPr>
            <p:ph type="sldNum" sz="quarter" idx="12"/>
          </p:nvPr>
        </p:nvSpPr>
        <p:spPr/>
        <p:txBody>
          <a:bodyPr rtlCol="0"/>
          <a:lstStyle/>
          <a:p>
            <a:pPr rtl="0"/>
            <a:fld id="{7DC1BBB0-96F0-4077-A278-0F3FB5C104D3}" type="slidenum">
              <a:rPr lang="cs-CZ" noProof="0" smtClean="0"/>
              <a:t>‹#›</a:t>
            </a:fld>
            <a:endParaRPr lang="cs-CZ" noProof="0" dirty="0"/>
          </a:p>
        </p:txBody>
      </p:sp>
    </p:spTree>
    <p:extLst>
      <p:ext uri="{BB962C8B-B14F-4D97-AF65-F5344CB8AC3E}">
        <p14:creationId xmlns:p14="http://schemas.microsoft.com/office/powerpoint/2010/main" val="262933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8"/>
          <p:cNvSpPr/>
          <p:nvPr/>
        </p:nvSpPr>
        <p:spPr>
          <a:xfrm>
            <a:off x="4875529" y="0"/>
            <a:ext cx="73132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cs-CZ" noProof="0" dirty="0"/>
          </a:p>
        </p:txBody>
      </p:sp>
      <p:sp>
        <p:nvSpPr>
          <p:cNvPr id="2" name="Nadpis 1"/>
          <p:cNvSpPr>
            <a:spLocks noGrp="1"/>
          </p:cNvSpPr>
          <p:nvPr>
            <p:ph type="title"/>
          </p:nvPr>
        </p:nvSpPr>
        <p:spPr>
          <a:xfrm>
            <a:off x="1074240" y="381000"/>
            <a:ext cx="3293422" cy="1371600"/>
          </a:xfrm>
        </p:spPr>
        <p:txBody>
          <a:bodyPr rtlCol="0" anchor="b">
            <a:normAutofit/>
          </a:bodyPr>
          <a:lstStyle>
            <a:lvl1pPr algn="l">
              <a:defRPr sz="2800" b="1" cap="none" spc="0" baseline="0">
                <a:ln w="22225">
                  <a:solidFill>
                    <a:schemeClr val="tx2"/>
                  </a:solidFill>
                  <a:prstDash val="solid"/>
                </a:ln>
                <a:solidFill>
                  <a:schemeClr val="tx2"/>
                </a:solidFill>
                <a:effectLst/>
              </a:defRPr>
            </a:lvl1pPr>
          </a:lstStyle>
          <a:p>
            <a:pPr rtl="0"/>
            <a:r>
              <a:rPr lang="cs-CZ" noProof="0"/>
              <a:t>Kliknutím lze upravit styl.</a:t>
            </a:r>
            <a:endParaRPr lang="cs-CZ" noProof="0"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noProof="0"/>
              <a:t>Kliknutím na ikonu přidáte obrázek.</a:t>
            </a:r>
            <a:endParaRPr lang="cs-CZ" noProof="0" dirty="0"/>
          </a:p>
        </p:txBody>
      </p:sp>
      <p:sp>
        <p:nvSpPr>
          <p:cNvPr id="4" name="Zástupný symbol pro text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Po kliknutí můžete upravovat styly textu v předloze.</a:t>
            </a:r>
          </a:p>
        </p:txBody>
      </p:sp>
      <p:sp>
        <p:nvSpPr>
          <p:cNvPr id="5" name="Zástupný symbol pro datum 4"/>
          <p:cNvSpPr>
            <a:spLocks noGrp="1"/>
          </p:cNvSpPr>
          <p:nvPr>
            <p:ph type="dt" sz="half" idx="10"/>
          </p:nvPr>
        </p:nvSpPr>
        <p:spPr/>
        <p:txBody>
          <a:bodyPr rtlCol="0"/>
          <a:lstStyle>
            <a:lvl1pPr>
              <a:defRPr>
                <a:solidFill>
                  <a:schemeClr val="bg1"/>
                </a:solidFill>
              </a:defRPr>
            </a:lvl1pPr>
          </a:lstStyle>
          <a:p>
            <a:fld id="{DACB1E6D-050C-4341-A232-405457B582F1}" type="datetime1">
              <a:rPr lang="cs-CZ" noProof="0" smtClean="0"/>
              <a:pPr/>
              <a:t>25.11.2020</a:t>
            </a:fld>
            <a:endParaRPr lang="cs-CZ" noProof="0" dirty="0"/>
          </a:p>
        </p:txBody>
      </p:sp>
      <p:sp>
        <p:nvSpPr>
          <p:cNvPr id="6" name="Zástupný symbol pro zápatí 5"/>
          <p:cNvSpPr>
            <a:spLocks noGrp="1"/>
          </p:cNvSpPr>
          <p:nvPr>
            <p:ph type="ftr" sz="quarter" idx="11"/>
          </p:nvPr>
        </p:nvSpPr>
        <p:spPr/>
        <p:txBody>
          <a:bodyPr rtlCol="0"/>
          <a:lstStyle>
            <a:lvl1pPr>
              <a:defRPr>
                <a:solidFill>
                  <a:schemeClr val="bg1"/>
                </a:solidFill>
              </a:defRPr>
            </a:lvl1pPr>
          </a:lstStyle>
          <a:p>
            <a:pPr rtl="0"/>
            <a:r>
              <a:rPr lang="cs-CZ" noProof="0" dirty="0"/>
              <a:t>Přidejte zápatí.</a:t>
            </a:r>
          </a:p>
        </p:txBody>
      </p:sp>
      <p:sp>
        <p:nvSpPr>
          <p:cNvPr id="7" name="Zástupný symbol pro číslo snímku 6"/>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cs-CZ" noProof="0" smtClean="0"/>
              <a:pPr rtl="0"/>
              <a:t>‹#›</a:t>
            </a:fld>
            <a:endParaRPr lang="cs-CZ" noProof="0" dirty="0"/>
          </a:p>
        </p:txBody>
      </p:sp>
    </p:spTree>
    <p:extLst>
      <p:ext uri="{BB962C8B-B14F-4D97-AF65-F5344CB8AC3E}">
        <p14:creationId xmlns:p14="http://schemas.microsoft.com/office/powerpoint/2010/main" val="267826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grpSp>
        <p:nvGrpSpPr>
          <p:cNvPr id="8" name="Skupina 7"/>
          <p:cNvGrpSpPr/>
          <p:nvPr/>
        </p:nvGrpSpPr>
        <p:grpSpPr>
          <a:xfrm>
            <a:off x="10604" y="-9144"/>
            <a:ext cx="12178221" cy="6878638"/>
            <a:chOff x="10604" y="-9144"/>
            <a:chExt cx="12178221" cy="6878638"/>
          </a:xfrm>
        </p:grpSpPr>
        <p:sp>
          <p:nvSpPr>
            <p:cNvPr id="7" name="Obdélník 6"/>
            <p:cNvSpPr/>
            <p:nvPr/>
          </p:nvSpPr>
          <p:spPr>
            <a:xfrm>
              <a:off x="11884104" y="0"/>
              <a:ext cx="304721" cy="6858000"/>
            </a:xfrm>
            <a:prstGeom prst="rect">
              <a:avLst/>
            </a:prstGeom>
            <a:solidFill>
              <a:schemeClr val="tx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cs-CZ" noProof="0" dirty="0"/>
            </a:p>
          </p:txBody>
        </p:sp>
        <p:grpSp>
          <p:nvGrpSpPr>
            <p:cNvPr id="10" name="Skupina 9"/>
            <p:cNvGrpSpPr/>
            <p:nvPr/>
          </p:nvGrpSpPr>
          <p:grpSpPr>
            <a:xfrm flipV="1">
              <a:off x="10604" y="-9144"/>
              <a:ext cx="1951038" cy="6878638"/>
              <a:chOff x="-4636" y="-9144"/>
              <a:chExt cx="1951038" cy="6878638"/>
            </a:xfrm>
            <a:solidFill>
              <a:schemeClr val="bg2"/>
            </a:solidFill>
          </p:grpSpPr>
          <p:sp>
            <p:nvSpPr>
              <p:cNvPr id="17" name="Volný tvar 4"/>
              <p:cNvSpPr>
                <a:spLocks/>
              </p:cNvSpPr>
              <p:nvPr/>
            </p:nvSpPr>
            <p:spPr bwMode="grayWhite">
              <a:xfrm>
                <a:off x="135064" y="143256"/>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18" name="Volný tvar 5"/>
              <p:cNvSpPr>
                <a:spLocks/>
              </p:cNvSpPr>
              <p:nvPr/>
            </p:nvSpPr>
            <p:spPr bwMode="grayWhite">
              <a:xfrm>
                <a:off x="42989" y="2829306"/>
                <a:ext cx="733425" cy="981075"/>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19" name="Volný tvar 6"/>
              <p:cNvSpPr>
                <a:spLocks/>
              </p:cNvSpPr>
              <p:nvPr/>
            </p:nvSpPr>
            <p:spPr bwMode="grayWhite">
              <a:xfrm>
                <a:off x="89027" y="2084769"/>
                <a:ext cx="990600" cy="588963"/>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0" name="Volný tvar 7"/>
              <p:cNvSpPr>
                <a:spLocks/>
              </p:cNvSpPr>
              <p:nvPr/>
            </p:nvSpPr>
            <p:spPr bwMode="grayWhite">
              <a:xfrm>
                <a:off x="12827" y="1132269"/>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1" name="Volný tvar 8"/>
              <p:cNvSpPr>
                <a:spLocks/>
              </p:cNvSpPr>
              <p:nvPr/>
            </p:nvSpPr>
            <p:spPr bwMode="grayWhite">
              <a:xfrm>
                <a:off x="866902" y="711581"/>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2" name="Volný tvar 9"/>
              <p:cNvSpPr>
                <a:spLocks/>
              </p:cNvSpPr>
              <p:nvPr/>
            </p:nvSpPr>
            <p:spPr bwMode="grayWhite">
              <a:xfrm>
                <a:off x="741489" y="3732594"/>
                <a:ext cx="803275" cy="746125"/>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3" name="Volný tvar 10"/>
              <p:cNvSpPr>
                <a:spLocks/>
              </p:cNvSpPr>
              <p:nvPr/>
            </p:nvSpPr>
            <p:spPr bwMode="grayWhite">
              <a:xfrm>
                <a:off x="770064" y="4589844"/>
                <a:ext cx="709613" cy="82550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4" name="Volný tvar 11"/>
              <p:cNvSpPr>
                <a:spLocks/>
              </p:cNvSpPr>
              <p:nvPr/>
            </p:nvSpPr>
            <p:spPr bwMode="grayWhite">
              <a:xfrm>
                <a:off x="90614" y="3884994"/>
                <a:ext cx="649288" cy="985838"/>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5" name="Volný tvar 12"/>
              <p:cNvSpPr>
                <a:spLocks/>
              </p:cNvSpPr>
              <p:nvPr/>
            </p:nvSpPr>
            <p:spPr bwMode="grayWhite">
              <a:xfrm>
                <a:off x="882777" y="-9144"/>
                <a:ext cx="696913" cy="628650"/>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6" name="Volný tvar 13"/>
              <p:cNvSpPr>
                <a:spLocks/>
              </p:cNvSpPr>
              <p:nvPr/>
            </p:nvSpPr>
            <p:spPr bwMode="grayWhite">
              <a:xfrm>
                <a:off x="-4636" y="4966081"/>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7" name="Volný tvar 14"/>
              <p:cNvSpPr>
                <a:spLocks/>
              </p:cNvSpPr>
              <p:nvPr/>
            </p:nvSpPr>
            <p:spPr bwMode="grayWhite">
              <a:xfrm>
                <a:off x="616077" y="5509006"/>
                <a:ext cx="812800" cy="808038"/>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8" name="Volný tvar 15"/>
              <p:cNvSpPr>
                <a:spLocks/>
              </p:cNvSpPr>
              <p:nvPr/>
            </p:nvSpPr>
            <p:spPr bwMode="grayWhite">
              <a:xfrm>
                <a:off x="1132014" y="6086856"/>
                <a:ext cx="814388" cy="782638"/>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29" name="Volný tvar 16"/>
              <p:cNvSpPr>
                <a:spLocks/>
              </p:cNvSpPr>
              <p:nvPr/>
            </p:nvSpPr>
            <p:spPr bwMode="grayWhite">
              <a:xfrm>
                <a:off x="8064" y="5947156"/>
                <a:ext cx="534988" cy="563563"/>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sp>
            <p:nvSpPr>
              <p:cNvPr id="30" name="Volný tvar 17"/>
              <p:cNvSpPr>
                <a:spLocks/>
              </p:cNvSpPr>
              <p:nvPr/>
            </p:nvSpPr>
            <p:spPr bwMode="grayWhite">
              <a:xfrm>
                <a:off x="274764" y="6323394"/>
                <a:ext cx="676275" cy="541338"/>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grpFill/>
              <a:ln>
                <a:noFill/>
              </a:ln>
              <a:effectLst>
                <a:prstShdw prst="shdw17" dist="17961" dir="2700000">
                  <a:schemeClr val="bg1">
                    <a:gamma/>
                    <a:shade val="60000"/>
                    <a:invGamma/>
                  </a:schemeClr>
                </a:prst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cs-CZ" noProof="0" dirty="0"/>
              </a:p>
            </p:txBody>
          </p:sp>
        </p:grpSp>
      </p:grpSp>
      <p:sp>
        <p:nvSpPr>
          <p:cNvPr id="2" name="Zástupný symbol pro nadpis 1"/>
          <p:cNvSpPr>
            <a:spLocks noGrp="1"/>
          </p:cNvSpPr>
          <p:nvPr>
            <p:ph type="title"/>
          </p:nvPr>
        </p:nvSpPr>
        <p:spPr>
          <a:xfrm>
            <a:off x="1593436" y="177800"/>
            <a:ext cx="9782801" cy="1239837"/>
          </a:xfrm>
          <a:prstGeom prst="rect">
            <a:avLst/>
          </a:prstGeom>
        </p:spPr>
        <p:txBody>
          <a:bodyPr vert="horz" lIns="91440" tIns="45720" rIns="91440" bIns="45720" rtlCol="0" anchor="b">
            <a:normAutofit/>
            <a:scene3d>
              <a:camera prst="orthographicFront"/>
              <a:lightRig rig="threePt" dir="t"/>
            </a:scene3d>
            <a:sp3d extrusionH="57150">
              <a:bevelT w="38100" h="38100"/>
            </a:sp3d>
          </a:bodyPr>
          <a:lstStyle/>
          <a:p>
            <a:pPr rtl="0"/>
            <a:r>
              <a:rPr lang="cs-CZ" noProof="0" dirty="0"/>
              <a:t>Kliknutím můžete upravit styl předlohy nadpisů.</a:t>
            </a:r>
          </a:p>
        </p:txBody>
      </p:sp>
      <p:sp>
        <p:nvSpPr>
          <p:cNvPr id="3" name="Zástupný symbol pro text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cs-CZ" noProof="0" dirty="0"/>
              <a:t>Kliknutím můžete upravit styl předlohy textů.</a:t>
            </a:r>
          </a:p>
          <a:p>
            <a:pPr lvl="1" rtl="0"/>
            <a:r>
              <a:rPr lang="cs-CZ" noProof="0" dirty="0"/>
              <a:t>Druhá úroveň</a:t>
            </a:r>
          </a:p>
          <a:p>
            <a:pPr lvl="2" rtl="0"/>
            <a:r>
              <a:rPr lang="cs-CZ" noProof="0" dirty="0"/>
              <a:t>Třetí úroveň</a:t>
            </a:r>
          </a:p>
          <a:p>
            <a:pPr lvl="3" rtl="0"/>
            <a:r>
              <a:rPr lang="cs-CZ" noProof="0" dirty="0"/>
              <a:t>Čtvrtá úroveň</a:t>
            </a:r>
          </a:p>
          <a:p>
            <a:pPr lvl="4" rtl="0"/>
            <a:r>
              <a:rPr lang="cs-CZ" noProof="0" dirty="0"/>
              <a:t>Pátá úroveň</a:t>
            </a:r>
          </a:p>
        </p:txBody>
      </p:sp>
      <p:sp>
        <p:nvSpPr>
          <p:cNvPr id="4" name="Zástupný symbol pro datum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52698A0A-F32E-4D0E-A3A3-02F34F4B4097}" type="datetime1">
              <a:rPr lang="cs-CZ" noProof="0" smtClean="0"/>
              <a:pPr/>
              <a:t>25.11.2020</a:t>
            </a:fld>
            <a:endParaRPr lang="cs-CZ" noProof="0" dirty="0"/>
          </a:p>
        </p:txBody>
      </p:sp>
      <p:sp>
        <p:nvSpPr>
          <p:cNvPr id="5" name="Zástupný symbol pro zápatí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cs-CZ" noProof="0" dirty="0"/>
              <a:t>Přidejte zápatí.</a:t>
            </a:r>
          </a:p>
        </p:txBody>
      </p:sp>
      <p:sp>
        <p:nvSpPr>
          <p:cNvPr id="6" name="Zástupný symbol pro číslo snímku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cs-CZ" noProof="0" smtClean="0"/>
              <a:pPr rtl="0"/>
              <a:t>‹#›</a:t>
            </a:fld>
            <a:endParaRPr lang="cs-CZ" noProof="0" dirty="0"/>
          </a:p>
        </p:txBody>
      </p:sp>
    </p:spTree>
    <p:extLst>
      <p:ext uri="{BB962C8B-B14F-4D97-AF65-F5344CB8AC3E}">
        <p14:creationId xmlns:p14="http://schemas.microsoft.com/office/powerpoint/2010/main" val="10923316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a:ln w="22225">
            <a:solidFill>
              <a:schemeClr val="tx2"/>
            </a:solidFill>
            <a:prstDash val="solid"/>
          </a:ln>
          <a:solidFill>
            <a:schemeClr val="tx2"/>
          </a:solidFill>
          <a:effectLst/>
          <a:latin typeface="+mj-lt"/>
          <a:ea typeface="+mj-ea"/>
          <a:cs typeface="+mj-cs"/>
        </a:defRPr>
      </a:lvl1pPr>
    </p:titleStyle>
    <p:bodyStyle>
      <a:lvl1pPr marL="246888" indent="-246888" algn="l" defTabSz="914400" rtl="0" eaLnBrk="1" latinLnBrk="0" hangingPunct="1">
        <a:lnSpc>
          <a:spcPct val="90000"/>
        </a:lnSpc>
        <a:spcBef>
          <a:spcPts val="1400"/>
        </a:spcBef>
        <a:buClr>
          <a:schemeClr val="tx2"/>
        </a:buClr>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Clr>
          <a:schemeClr val="tx2"/>
        </a:buClr>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Clr>
          <a:schemeClr val="tx2"/>
        </a:buClr>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Clr>
          <a:schemeClr val="tx2"/>
        </a:buClr>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Clr>
          <a:schemeClr val="tx2"/>
        </a:buClr>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Clr>
          <a:schemeClr val="tx2"/>
        </a:buClr>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a:xfrm>
            <a:off x="1929896" y="1267804"/>
            <a:ext cx="8329031" cy="2680127"/>
          </a:xfrm>
        </p:spPr>
        <p:txBody>
          <a:bodyPr rtlCol="0"/>
          <a:lstStyle/>
          <a:p>
            <a:pPr rtl="0"/>
            <a:r>
              <a:rPr lang="cs-CZ" b="0" dirty="0">
                <a:latin typeface="French Script MT" panose="03020402040607040605" pitchFamily="66" charset="0"/>
              </a:rPr>
              <a:t>Balzac et </a:t>
            </a:r>
            <a:r>
              <a:rPr lang="cs-CZ" b="0" i="1" dirty="0">
                <a:latin typeface="French Script MT" panose="03020402040607040605" pitchFamily="66" charset="0"/>
              </a:rPr>
              <a:t>La </a:t>
            </a:r>
            <a:r>
              <a:rPr lang="cs-CZ" b="0" i="1" dirty="0" err="1">
                <a:latin typeface="French Script MT" panose="03020402040607040605" pitchFamily="66" charset="0"/>
              </a:rPr>
              <a:t>Com</a:t>
            </a:r>
            <a:r>
              <a:rPr lang="fr-FR" b="0" i="1" dirty="0" err="1">
                <a:latin typeface="French Script MT" panose="03020402040607040605" pitchFamily="66" charset="0"/>
              </a:rPr>
              <a:t>édie</a:t>
            </a:r>
            <a:r>
              <a:rPr lang="fr-FR" b="0" i="1" dirty="0">
                <a:latin typeface="French Script MT" panose="03020402040607040605" pitchFamily="66" charset="0"/>
              </a:rPr>
              <a:t> humaine 6</a:t>
            </a:r>
            <a:r>
              <a:rPr lang="fr-FR" b="0" dirty="0">
                <a:latin typeface="French Script MT" panose="03020402040607040605" pitchFamily="66" charset="0"/>
              </a:rPr>
              <a:t>: Personnages</a:t>
            </a:r>
            <a:endParaRPr lang="cs-CZ" b="0" dirty="0">
              <a:latin typeface="French Script MT" panose="03020402040607040605" pitchFamily="66" charset="0"/>
            </a:endParaRPr>
          </a:p>
        </p:txBody>
      </p:sp>
      <p:sp>
        <p:nvSpPr>
          <p:cNvPr id="2" name="Podnadpis 1"/>
          <p:cNvSpPr>
            <a:spLocks noGrp="1"/>
          </p:cNvSpPr>
          <p:nvPr>
            <p:ph type="subTitle" idx="1"/>
          </p:nvPr>
        </p:nvSpPr>
        <p:spPr>
          <a:xfrm>
            <a:off x="1881214" y="3880980"/>
            <a:ext cx="7516442" cy="1116085"/>
          </a:xfrm>
        </p:spPr>
        <p:txBody>
          <a:bodyPr rtlCol="0"/>
          <a:lstStyle/>
          <a:p>
            <a:pPr rtl="0"/>
            <a:r>
              <a:rPr lang="fr-FR" dirty="0">
                <a:latin typeface="French Script MT" panose="03020402040607040605" pitchFamily="66" charset="0"/>
              </a:rPr>
              <a:t>Une clef de voûte du monde balzacien</a:t>
            </a:r>
            <a:endParaRPr lang="cs-CZ" dirty="0">
              <a:latin typeface="French Script MT" panose="03020402040607040605" pitchFamily="66" charset="0"/>
            </a:endParaRPr>
          </a:p>
        </p:txBody>
      </p:sp>
      <p:pic>
        <p:nvPicPr>
          <p:cNvPr id="1026" name="Picture 2" descr="La Comédie humaine — Wikipédia">
            <a:extLst>
              <a:ext uri="{FF2B5EF4-FFF2-40B4-BE49-F238E27FC236}">
                <a16:creationId xmlns:a16="http://schemas.microsoft.com/office/drawing/2014/main" id="{E47DC6DA-AD1C-4BBF-8EF8-293C35753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1964" y="116631"/>
            <a:ext cx="1622764" cy="2262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lendeurs et misères des courtisanes — Wikipédia">
            <a:extLst>
              <a:ext uri="{FF2B5EF4-FFF2-40B4-BE49-F238E27FC236}">
                <a16:creationId xmlns:a16="http://schemas.microsoft.com/office/drawing/2014/main" id="{6B8E6611-215B-4385-B73E-53BA09955A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003" y="116631"/>
            <a:ext cx="1579836" cy="2262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tites misères de la vie conjugale — Wikipédia">
            <a:extLst>
              <a:ext uri="{FF2B5EF4-FFF2-40B4-BE49-F238E27FC236}">
                <a16:creationId xmlns:a16="http://schemas.microsoft.com/office/drawing/2014/main" id="{2ECD7E42-522A-4C3D-A84A-1FCA516570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146" y="116631"/>
            <a:ext cx="1622764" cy="2265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ysiologie du mariage — Wikipédia">
            <a:extLst>
              <a:ext uri="{FF2B5EF4-FFF2-40B4-BE49-F238E27FC236}">
                <a16:creationId xmlns:a16="http://schemas.microsoft.com/office/drawing/2014/main" id="{066CC6E3-A011-4416-9708-DA3924D83B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8650" y="116631"/>
            <a:ext cx="1625951" cy="23023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e Contrat de mariage — Wikipédia">
            <a:extLst>
              <a:ext uri="{FF2B5EF4-FFF2-40B4-BE49-F238E27FC236}">
                <a16:creationId xmlns:a16="http://schemas.microsoft.com/office/drawing/2014/main" id="{C595EE90-900F-451A-A473-A15D53FCC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2221" y="1267804"/>
            <a:ext cx="1626566" cy="23023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a Femme de trente ans — Wikipédia">
            <a:extLst>
              <a:ext uri="{FF2B5EF4-FFF2-40B4-BE49-F238E27FC236}">
                <a16:creationId xmlns:a16="http://schemas.microsoft.com/office/drawing/2014/main" id="{B462B22C-E44E-4048-A65F-39D4F1E48A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2199" y="3789040"/>
            <a:ext cx="1625951" cy="23023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C70F1A5-E97A-4B24-B126-C9DDCE373A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985469" y="4468861"/>
            <a:ext cx="1611399" cy="224266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autrin (personnage de Balzac) — Wikipédia">
            <a:extLst>
              <a:ext uri="{FF2B5EF4-FFF2-40B4-BE49-F238E27FC236}">
                <a16:creationId xmlns:a16="http://schemas.microsoft.com/office/drawing/2014/main" id="{94B7AD66-C135-4005-B1C1-F4B8C3471F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2494" y="4468861"/>
            <a:ext cx="1732095" cy="22725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elphine de Nucingen — Wikipédia">
            <a:extLst>
              <a:ext uri="{FF2B5EF4-FFF2-40B4-BE49-F238E27FC236}">
                <a16:creationId xmlns:a16="http://schemas.microsoft.com/office/drawing/2014/main" id="{9210AB5C-36E3-426E-B3E6-0AEE6E9801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4372" y="4468861"/>
            <a:ext cx="1734645" cy="23023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a Femme de trente ans — Wikipédia">
            <a:extLst>
              <a:ext uri="{FF2B5EF4-FFF2-40B4-BE49-F238E27FC236}">
                <a16:creationId xmlns:a16="http://schemas.microsoft.com/office/drawing/2014/main" id="{45462217-F4C7-4F57-A414-B03A949D61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8883" y="4468860"/>
            <a:ext cx="1623450" cy="230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6C3B8EE-E80B-4AC3-8C91-1A1525042930}"/>
              </a:ext>
            </a:extLst>
          </p:cNvPr>
          <p:cNvSpPr>
            <a:spLocks noGrp="1"/>
          </p:cNvSpPr>
          <p:nvPr>
            <p:ph idx="1"/>
          </p:nvPr>
        </p:nvSpPr>
        <p:spPr>
          <a:xfrm>
            <a:off x="1629916" y="620688"/>
            <a:ext cx="9782801" cy="4572000"/>
          </a:xfrm>
        </p:spPr>
        <p:txBody>
          <a:bodyPr/>
          <a:lstStyle/>
          <a:p>
            <a:pPr marL="0" indent="0">
              <a:buNone/>
            </a:pPr>
            <a:r>
              <a:rPr lang="fr-FR" dirty="0">
                <a:latin typeface="Times New Roman" panose="02020603050405020304" pitchFamily="18" charset="0"/>
                <a:cs typeface="Times New Roman" panose="02020603050405020304" pitchFamily="18" charset="0"/>
              </a:rPr>
              <a:t>7. Identifiez le personnage de </a:t>
            </a:r>
            <a:r>
              <a:rPr lang="fr-FR" i="1" dirty="0">
                <a:latin typeface="Times New Roman" panose="02020603050405020304" pitchFamily="18" charset="0"/>
                <a:cs typeface="Times New Roman" panose="02020603050405020304" pitchFamily="18" charset="0"/>
              </a:rPr>
              <a:t>La Comédie humaine</a:t>
            </a:r>
            <a:r>
              <a:rPr lang="fr-FR" dirty="0">
                <a:latin typeface="Times New Roman" panose="02020603050405020304" pitchFamily="18" charset="0"/>
                <a:cs typeface="Times New Roman" panose="02020603050405020304" pitchFamily="18" charset="0"/>
              </a:rPr>
              <a:t>: jeune élégant, toujours endetté, ruinant souvent ses maîtresses (1 point)</a:t>
            </a:r>
          </a:p>
          <a:p>
            <a:pPr marL="0" indent="0">
              <a:buNone/>
            </a:pPr>
            <a:r>
              <a:rPr lang="fr-FR" dirty="0">
                <a:latin typeface="Times New Roman" panose="02020603050405020304" pitchFamily="18" charset="0"/>
                <a:cs typeface="Times New Roman" panose="02020603050405020304" pitchFamily="18" charset="0"/>
              </a:rPr>
              <a:t>A – Victorien d’</a:t>
            </a:r>
            <a:r>
              <a:rPr lang="fr-FR" dirty="0" err="1">
                <a:latin typeface="Times New Roman" panose="02020603050405020304" pitchFamily="18" charset="0"/>
                <a:cs typeface="Times New Roman" panose="02020603050405020304" pitchFamily="18" charset="0"/>
              </a:rPr>
              <a:t>Esgrigon</a:t>
            </a: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B – Maxime de Trailles</a:t>
            </a:r>
          </a:p>
          <a:p>
            <a:pPr marL="0" indent="0">
              <a:buNone/>
            </a:pPr>
            <a:r>
              <a:rPr lang="fr-FR" dirty="0">
                <a:latin typeface="Times New Roman" panose="02020603050405020304" pitchFamily="18" charset="0"/>
                <a:cs typeface="Times New Roman" panose="02020603050405020304" pitchFamily="18" charset="0"/>
              </a:rPr>
              <a:t>C – Eugène de Rastignac</a:t>
            </a:r>
          </a:p>
          <a:p>
            <a:pPr marL="0" indent="0">
              <a:buNone/>
            </a:pPr>
            <a:r>
              <a:rPr lang="fr-FR" dirty="0">
                <a:latin typeface="Times New Roman" panose="02020603050405020304" pitchFamily="18" charset="0"/>
                <a:cs typeface="Times New Roman" panose="02020603050405020304" pitchFamily="18" charset="0"/>
              </a:rPr>
              <a:t>D – Henri de </a:t>
            </a:r>
            <a:r>
              <a:rPr lang="fr-FR" dirty="0" err="1">
                <a:latin typeface="Times New Roman" panose="02020603050405020304" pitchFamily="18" charset="0"/>
                <a:cs typeface="Times New Roman" panose="02020603050405020304" pitchFamily="18" charset="0"/>
              </a:rPr>
              <a:t>Marsay</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2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2AD1799-6C25-46B9-B85D-F5EFB45D6B09}"/>
              </a:ext>
            </a:extLst>
          </p:cNvPr>
          <p:cNvSpPr>
            <a:spLocks noGrp="1"/>
          </p:cNvSpPr>
          <p:nvPr>
            <p:ph idx="1"/>
          </p:nvPr>
        </p:nvSpPr>
        <p:spPr>
          <a:xfrm>
            <a:off x="1773932" y="858520"/>
            <a:ext cx="9782801" cy="4572000"/>
          </a:xfrm>
        </p:spPr>
        <p:txBody>
          <a:bodyPr/>
          <a:lstStyle/>
          <a:p>
            <a:pPr marL="0" indent="0">
              <a:buNone/>
            </a:pPr>
            <a:r>
              <a:rPr lang="fr-FR" dirty="0">
                <a:latin typeface="Times New Roman" panose="02020603050405020304" pitchFamily="18" charset="0"/>
                <a:cs typeface="Times New Roman" panose="02020603050405020304" pitchFamily="18" charset="0"/>
              </a:rPr>
              <a:t>8. Personnages-types 1: reliez les « espèces sociales » à leurs représentants (1 point)</a:t>
            </a:r>
          </a:p>
          <a:p>
            <a:pPr marL="0" indent="0">
              <a:buNone/>
            </a:pPr>
            <a:endParaRPr lang="cs-CZ" dirty="0"/>
          </a:p>
        </p:txBody>
      </p:sp>
      <p:graphicFrame>
        <p:nvGraphicFramePr>
          <p:cNvPr id="4" name="Tabulka 4">
            <a:extLst>
              <a:ext uri="{FF2B5EF4-FFF2-40B4-BE49-F238E27FC236}">
                <a16:creationId xmlns:a16="http://schemas.microsoft.com/office/drawing/2014/main" id="{AB460D31-F807-41F4-A88B-CDE654D31557}"/>
              </a:ext>
            </a:extLst>
          </p:cNvPr>
          <p:cNvGraphicFramePr>
            <a:graphicFrameLocks noGrp="1"/>
          </p:cNvGraphicFramePr>
          <p:nvPr>
            <p:extLst>
              <p:ext uri="{D42A27DB-BD31-4B8C-83A1-F6EECF244321}">
                <p14:modId xmlns:p14="http://schemas.microsoft.com/office/powerpoint/2010/main" val="3083406993"/>
              </p:ext>
            </p:extLst>
          </p:nvPr>
        </p:nvGraphicFramePr>
        <p:xfrm>
          <a:off x="2289009" y="2268220"/>
          <a:ext cx="8125884" cy="1752600"/>
        </p:xfrm>
        <a:graphic>
          <a:graphicData uri="http://schemas.openxmlformats.org/drawingml/2006/table">
            <a:tbl>
              <a:tblPr firstRow="1" bandRow="1">
                <a:tableStyleId>{69CF1AB2-1976-4502-BF36-3FF5EA218861}</a:tableStyleId>
              </a:tblPr>
              <a:tblGrid>
                <a:gridCol w="4062942">
                  <a:extLst>
                    <a:ext uri="{9D8B030D-6E8A-4147-A177-3AD203B41FA5}">
                      <a16:colId xmlns:a16="http://schemas.microsoft.com/office/drawing/2014/main" val="3779952559"/>
                    </a:ext>
                  </a:extLst>
                </a:gridCol>
                <a:gridCol w="4062942">
                  <a:extLst>
                    <a:ext uri="{9D8B030D-6E8A-4147-A177-3AD203B41FA5}">
                      <a16:colId xmlns:a16="http://schemas.microsoft.com/office/drawing/2014/main" val="34720348"/>
                    </a:ext>
                  </a:extLst>
                </a:gridCol>
              </a:tblGrid>
              <a:tr h="370840">
                <a:tc>
                  <a:txBody>
                    <a:bodyPr/>
                    <a:lstStyle/>
                    <a:p>
                      <a:r>
                        <a:rPr lang="fr-FR" b="0" dirty="0">
                          <a:latin typeface="Times New Roman" panose="02020603050405020304" pitchFamily="18" charset="0"/>
                          <a:cs typeface="Times New Roman" panose="02020603050405020304" pitchFamily="18" charset="0"/>
                        </a:rPr>
                        <a:t>Aristocrate conservateur</a:t>
                      </a:r>
                      <a:endParaRPr lang="cs-CZ" b="0" dirty="0">
                        <a:latin typeface="Times New Roman" panose="02020603050405020304" pitchFamily="18" charset="0"/>
                        <a:cs typeface="Times New Roman" panose="02020603050405020304" pitchFamily="18" charset="0"/>
                      </a:endParaRPr>
                    </a:p>
                  </a:txBody>
                  <a:tcPr/>
                </a:tc>
                <a:tc>
                  <a:txBody>
                    <a:bodyPr/>
                    <a:lstStyle/>
                    <a:p>
                      <a:r>
                        <a:rPr lang="fr-FR" b="0" dirty="0">
                          <a:latin typeface="Times New Roman" panose="02020603050405020304" pitchFamily="18" charset="0"/>
                          <a:cs typeface="Times New Roman" panose="02020603050405020304" pitchFamily="18" charset="0"/>
                        </a:rPr>
                        <a:t>César Birotteau</a:t>
                      </a:r>
                      <a:endParaRPr lang="cs-CZ"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4032850"/>
                  </a:ext>
                </a:extLst>
              </a:tr>
              <a:tr h="370840">
                <a:tc>
                  <a:txBody>
                    <a:bodyPr/>
                    <a:lstStyle/>
                    <a:p>
                      <a:r>
                        <a:rPr lang="fr-FR" dirty="0">
                          <a:latin typeface="Times New Roman" panose="02020603050405020304" pitchFamily="18" charset="0"/>
                          <a:cs typeface="Times New Roman" panose="02020603050405020304" pitchFamily="18" charset="0"/>
                        </a:rPr>
                        <a:t>Soldat révolutionnaire </a:t>
                      </a:r>
                      <a:endParaRPr lang="cs-CZ" dirty="0">
                        <a:latin typeface="Times New Roman" panose="02020603050405020304" pitchFamily="18" charset="0"/>
                        <a:cs typeface="Times New Roman" panose="02020603050405020304" pitchFamily="18" charset="0"/>
                      </a:endParaRPr>
                    </a:p>
                  </a:txBody>
                  <a:tcPr/>
                </a:tc>
                <a:tc>
                  <a:txBody>
                    <a:bodyPr/>
                    <a:lstStyle/>
                    <a:p>
                      <a:r>
                        <a:rPr lang="fr-FR" dirty="0">
                          <a:latin typeface="Times New Roman" panose="02020603050405020304" pitchFamily="18" charset="0"/>
                          <a:cs typeface="Times New Roman" panose="02020603050405020304" pitchFamily="18" charset="0"/>
                        </a:rPr>
                        <a:t>Henri de Chaulieu</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021619"/>
                  </a:ext>
                </a:extLst>
              </a:tr>
              <a:tr h="370840">
                <a:tc>
                  <a:txBody>
                    <a:bodyPr/>
                    <a:lstStyle/>
                    <a:p>
                      <a:r>
                        <a:rPr lang="fr-FR" dirty="0">
                          <a:latin typeface="Times New Roman" panose="02020603050405020304" pitchFamily="18" charset="0"/>
                          <a:cs typeface="Times New Roman" panose="02020603050405020304" pitchFamily="18" charset="0"/>
                        </a:rPr>
                        <a:t>Marchand du nouveau type, entrepreneur, capitaliste</a:t>
                      </a:r>
                      <a:endParaRPr lang="cs-CZ"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Maréchal Hulot</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7093032"/>
                  </a:ext>
                </a:extLst>
              </a:tr>
              <a:tr h="370840">
                <a:tc>
                  <a:txBody>
                    <a:bodyPr/>
                    <a:lstStyle/>
                    <a:p>
                      <a:r>
                        <a:rPr lang="fr-FR" dirty="0">
                          <a:latin typeface="Times New Roman" panose="02020603050405020304" pitchFamily="18" charset="0"/>
                          <a:cs typeface="Times New Roman" panose="02020603050405020304" pitchFamily="18" charset="0"/>
                        </a:rPr>
                        <a:t>Marchand du vieux type, artisan</a:t>
                      </a:r>
                      <a:endParaRPr lang="cs-CZ" dirty="0">
                        <a:latin typeface="Times New Roman" panose="02020603050405020304" pitchFamily="18" charset="0"/>
                        <a:cs typeface="Times New Roman" panose="02020603050405020304" pitchFamily="18" charset="0"/>
                      </a:endParaRPr>
                    </a:p>
                  </a:txBody>
                  <a:tcPr/>
                </a:tc>
                <a:tc>
                  <a:txBody>
                    <a:bodyPr/>
                    <a:lstStyle/>
                    <a:p>
                      <a:r>
                        <a:rPr lang="fr-FR" dirty="0">
                          <a:latin typeface="Times New Roman" panose="02020603050405020304" pitchFamily="18" charset="0"/>
                          <a:cs typeface="Times New Roman" panose="02020603050405020304" pitchFamily="18" charset="0"/>
                        </a:rPr>
                        <a:t>Félix Gaudissart</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0028300"/>
                  </a:ext>
                </a:extLst>
              </a:tr>
            </a:tbl>
          </a:graphicData>
        </a:graphic>
      </p:graphicFrame>
    </p:spTree>
    <p:extLst>
      <p:ext uri="{BB962C8B-B14F-4D97-AF65-F5344CB8AC3E}">
        <p14:creationId xmlns:p14="http://schemas.microsoft.com/office/powerpoint/2010/main" val="24494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72D50-BB00-4B70-80D8-EC63848F2096}"/>
              </a:ext>
            </a:extLst>
          </p:cNvPr>
          <p:cNvSpPr>
            <a:spLocks noGrp="1"/>
          </p:cNvSpPr>
          <p:nvPr>
            <p:ph type="title"/>
          </p:nvPr>
        </p:nvSpPr>
        <p:spPr/>
        <p:txBody>
          <a:bodyPr/>
          <a:lstStyle/>
          <a:p>
            <a:endParaRPr lang="cs-CZ">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2AFA52E7-E45F-4FDE-910B-BC63DCF8CFC4}"/>
              </a:ext>
            </a:extLst>
          </p:cNvPr>
          <p:cNvSpPr>
            <a:spLocks noGrp="1"/>
          </p:cNvSpPr>
          <p:nvPr>
            <p:ph idx="1"/>
          </p:nvPr>
        </p:nvSpPr>
        <p:spPr/>
        <p:txBody>
          <a:bodyPr/>
          <a:lstStyle/>
          <a:p>
            <a:pPr marL="0" indent="0">
              <a:buNone/>
            </a:pPr>
            <a:r>
              <a:rPr lang="fr-FR" dirty="0">
                <a:latin typeface="Times New Roman" panose="02020603050405020304" pitchFamily="18" charset="0"/>
                <a:cs typeface="Times New Roman" panose="02020603050405020304" pitchFamily="18" charset="0"/>
              </a:rPr>
              <a:t>9. Personnages-types 2: reliez les passions aux personnages qui les incarnent (1 point)</a:t>
            </a:r>
            <a:endParaRPr lang="cs-CZ" dirty="0">
              <a:latin typeface="Times New Roman" panose="02020603050405020304" pitchFamily="18" charset="0"/>
              <a:cs typeface="Times New Roman" panose="02020603050405020304" pitchFamily="18" charset="0"/>
            </a:endParaRPr>
          </a:p>
        </p:txBody>
      </p:sp>
      <p:graphicFrame>
        <p:nvGraphicFramePr>
          <p:cNvPr id="4" name="Tabulka 4">
            <a:extLst>
              <a:ext uri="{FF2B5EF4-FFF2-40B4-BE49-F238E27FC236}">
                <a16:creationId xmlns:a16="http://schemas.microsoft.com/office/drawing/2014/main" id="{6AAA8EAC-5F55-4BBF-80D1-75D9FE078A97}"/>
              </a:ext>
            </a:extLst>
          </p:cNvPr>
          <p:cNvGraphicFramePr>
            <a:graphicFrameLocks noGrp="1"/>
          </p:cNvGraphicFramePr>
          <p:nvPr>
            <p:extLst>
              <p:ext uri="{D42A27DB-BD31-4B8C-83A1-F6EECF244321}">
                <p14:modId xmlns:p14="http://schemas.microsoft.com/office/powerpoint/2010/main" val="1934380739"/>
              </p:ext>
            </p:extLst>
          </p:nvPr>
        </p:nvGraphicFramePr>
        <p:xfrm>
          <a:off x="2421894" y="2924944"/>
          <a:ext cx="8125884" cy="1483360"/>
        </p:xfrm>
        <a:graphic>
          <a:graphicData uri="http://schemas.openxmlformats.org/drawingml/2006/table">
            <a:tbl>
              <a:tblPr firstRow="1" bandRow="1">
                <a:tableStyleId>{69CF1AB2-1976-4502-BF36-3FF5EA218861}</a:tableStyleId>
              </a:tblPr>
              <a:tblGrid>
                <a:gridCol w="4062942">
                  <a:extLst>
                    <a:ext uri="{9D8B030D-6E8A-4147-A177-3AD203B41FA5}">
                      <a16:colId xmlns:a16="http://schemas.microsoft.com/office/drawing/2014/main" val="3779952559"/>
                    </a:ext>
                  </a:extLst>
                </a:gridCol>
                <a:gridCol w="4062942">
                  <a:extLst>
                    <a:ext uri="{9D8B030D-6E8A-4147-A177-3AD203B41FA5}">
                      <a16:colId xmlns:a16="http://schemas.microsoft.com/office/drawing/2014/main" val="34720348"/>
                    </a:ext>
                  </a:extLst>
                </a:gridCol>
              </a:tblGrid>
              <a:tr h="370840">
                <a:tc>
                  <a:txBody>
                    <a:bodyPr/>
                    <a:lstStyle/>
                    <a:p>
                      <a:r>
                        <a:rPr lang="fr-FR" b="0" dirty="0">
                          <a:latin typeface="Times New Roman" panose="02020603050405020304" pitchFamily="18" charset="0"/>
                          <a:cs typeface="Times New Roman" panose="02020603050405020304" pitchFamily="18" charset="0"/>
                        </a:rPr>
                        <a:t>Amour-passion</a:t>
                      </a:r>
                      <a:endParaRPr lang="cs-CZ" b="0" dirty="0">
                        <a:latin typeface="Times New Roman" panose="02020603050405020304" pitchFamily="18" charset="0"/>
                        <a:cs typeface="Times New Roman" panose="02020603050405020304" pitchFamily="18" charset="0"/>
                      </a:endParaRPr>
                    </a:p>
                  </a:txBody>
                  <a:tcPr/>
                </a:tc>
                <a:tc>
                  <a:txBody>
                    <a:bodyPr/>
                    <a:lstStyle/>
                    <a:p>
                      <a:r>
                        <a:rPr lang="fr-FR" b="0" dirty="0">
                          <a:latin typeface="Times New Roman" panose="02020603050405020304" pitchFamily="18" charset="0"/>
                          <a:cs typeface="Times New Roman" panose="02020603050405020304" pitchFamily="18" charset="0"/>
                        </a:rPr>
                        <a:t>Lisbeth Fischer</a:t>
                      </a:r>
                      <a:endParaRPr lang="cs-CZ"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4032850"/>
                  </a:ext>
                </a:extLst>
              </a:tr>
              <a:tr h="370840">
                <a:tc>
                  <a:txBody>
                    <a:bodyPr/>
                    <a:lstStyle/>
                    <a:p>
                      <a:r>
                        <a:rPr lang="fr-FR" dirty="0">
                          <a:latin typeface="Times New Roman" panose="02020603050405020304" pitchFamily="18" charset="0"/>
                          <a:cs typeface="Times New Roman" panose="02020603050405020304" pitchFamily="18" charset="0"/>
                        </a:rPr>
                        <a:t>Collectionnement </a:t>
                      </a:r>
                      <a:endParaRPr lang="cs-CZ" dirty="0">
                        <a:latin typeface="Times New Roman" panose="02020603050405020304" pitchFamily="18" charset="0"/>
                        <a:cs typeface="Times New Roman" panose="02020603050405020304" pitchFamily="18" charset="0"/>
                      </a:endParaRPr>
                    </a:p>
                  </a:txBody>
                  <a:tcPr/>
                </a:tc>
                <a:tc>
                  <a:txBody>
                    <a:bodyPr/>
                    <a:lstStyle/>
                    <a:p>
                      <a:r>
                        <a:rPr lang="fr-FR" dirty="0">
                          <a:latin typeface="Times New Roman" panose="02020603050405020304" pitchFamily="18" charset="0"/>
                          <a:cs typeface="Times New Roman" panose="02020603050405020304" pitchFamily="18" charset="0"/>
                        </a:rPr>
                        <a:t>Louise de Chaulieu</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021619"/>
                  </a:ext>
                </a:extLst>
              </a:tr>
              <a:tr h="370840">
                <a:tc>
                  <a:txBody>
                    <a:bodyPr/>
                    <a:lstStyle/>
                    <a:p>
                      <a:r>
                        <a:rPr lang="fr-FR" dirty="0">
                          <a:latin typeface="Times New Roman" panose="02020603050405020304" pitchFamily="18" charset="0"/>
                          <a:cs typeface="Times New Roman" panose="02020603050405020304" pitchFamily="18" charset="0"/>
                        </a:rPr>
                        <a:t>Amour paternel</a:t>
                      </a:r>
                      <a:endParaRPr lang="cs-CZ" dirty="0">
                        <a:latin typeface="Times New Roman" panose="02020603050405020304" pitchFamily="18" charset="0"/>
                        <a:cs typeface="Times New Roman" panose="02020603050405020304" pitchFamily="18" charset="0"/>
                      </a:endParaRPr>
                    </a:p>
                  </a:txBody>
                  <a:tcPr/>
                </a:tc>
                <a:tc>
                  <a:txBody>
                    <a:bodyPr/>
                    <a:lstStyle/>
                    <a:p>
                      <a:r>
                        <a:rPr lang="fr-FR" dirty="0">
                          <a:latin typeface="Times New Roman" panose="02020603050405020304" pitchFamily="18" charset="0"/>
                          <a:cs typeface="Times New Roman" panose="02020603050405020304" pitchFamily="18" charset="0"/>
                        </a:rPr>
                        <a:t>Sylvain Pons</a:t>
                      </a:r>
                    </a:p>
                  </a:txBody>
                  <a:tcPr/>
                </a:tc>
                <a:extLst>
                  <a:ext uri="{0D108BD9-81ED-4DB2-BD59-A6C34878D82A}">
                    <a16:rowId xmlns:a16="http://schemas.microsoft.com/office/drawing/2014/main" val="1707093032"/>
                  </a:ext>
                </a:extLst>
              </a:tr>
              <a:tr h="370840">
                <a:tc>
                  <a:txBody>
                    <a:bodyPr/>
                    <a:lstStyle/>
                    <a:p>
                      <a:r>
                        <a:rPr lang="fr-FR" dirty="0">
                          <a:latin typeface="Times New Roman" panose="02020603050405020304" pitchFamily="18" charset="0"/>
                          <a:cs typeface="Times New Roman" panose="02020603050405020304" pitchFamily="18" charset="0"/>
                        </a:rPr>
                        <a:t>Jalousie </a:t>
                      </a:r>
                      <a:endParaRPr lang="cs-CZ" dirty="0">
                        <a:latin typeface="Times New Roman" panose="02020603050405020304" pitchFamily="18" charset="0"/>
                        <a:cs typeface="Times New Roman" panose="02020603050405020304" pitchFamily="18" charset="0"/>
                      </a:endParaRPr>
                    </a:p>
                  </a:txBody>
                  <a:tcPr/>
                </a:tc>
                <a:tc>
                  <a:txBody>
                    <a:bodyPr/>
                    <a:lstStyle/>
                    <a:p>
                      <a:r>
                        <a:rPr lang="fr-FR" dirty="0">
                          <a:latin typeface="Times New Roman" panose="02020603050405020304" pitchFamily="18" charset="0"/>
                          <a:cs typeface="Times New Roman" panose="02020603050405020304" pitchFamily="18" charset="0"/>
                        </a:rPr>
                        <a:t>Goriot</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0028300"/>
                  </a:ext>
                </a:extLst>
              </a:tr>
            </a:tbl>
          </a:graphicData>
        </a:graphic>
      </p:graphicFrame>
    </p:spTree>
    <p:extLst>
      <p:ext uri="{BB962C8B-B14F-4D97-AF65-F5344CB8AC3E}">
        <p14:creationId xmlns:p14="http://schemas.microsoft.com/office/powerpoint/2010/main" val="271785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A5A6CAC-90A6-4F07-9775-74EBC6083C3F}"/>
              </a:ext>
            </a:extLst>
          </p:cNvPr>
          <p:cNvSpPr>
            <a:spLocks noGrp="1"/>
          </p:cNvSpPr>
          <p:nvPr>
            <p:ph idx="1"/>
          </p:nvPr>
        </p:nvSpPr>
        <p:spPr>
          <a:xfrm>
            <a:off x="1764445" y="260648"/>
            <a:ext cx="6552728" cy="6336704"/>
          </a:xfrm>
        </p:spPr>
        <p:txBody>
          <a:bodyPr>
            <a:normAutofit fontScale="92500" lnSpcReduction="10000"/>
          </a:bodyPr>
          <a:lstStyle/>
          <a:p>
            <a:pPr marL="0" indent="0" algn="just">
              <a:buNone/>
            </a:pPr>
            <a:r>
              <a:rPr lang="fr-FR" dirty="0">
                <a:latin typeface="Times New Roman" panose="02020603050405020304" pitchFamily="18" charset="0"/>
                <a:cs typeface="Times New Roman" panose="02020603050405020304" pitchFamily="18" charset="0"/>
              </a:rPr>
              <a:t>10. Le retour des personnages: dans l’extrait de la nouvelle </a:t>
            </a:r>
            <a:r>
              <a:rPr lang="fr-FR" i="1" dirty="0">
                <a:latin typeface="Times New Roman" panose="02020603050405020304" pitchFamily="18" charset="0"/>
                <a:cs typeface="Times New Roman" panose="02020603050405020304" pitchFamily="18" charset="0"/>
              </a:rPr>
              <a:t>Les Secrets de la princesse de </a:t>
            </a:r>
            <a:r>
              <a:rPr lang="fr-FR" i="1" dirty="0" err="1">
                <a:latin typeface="Times New Roman" panose="02020603050405020304" pitchFamily="18" charset="0"/>
                <a:cs typeface="Times New Roman" panose="02020603050405020304" pitchFamily="18" charset="0"/>
              </a:rPr>
              <a:t>Cadignan</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se cachent les références aux autres romans balzaciens, à travers leurs héros. Essayez d’en identifier au moins cinq (5 points):</a:t>
            </a:r>
          </a:p>
          <a:p>
            <a:pPr marL="0" indent="0" algn="just">
              <a:buNone/>
            </a:pPr>
            <a:r>
              <a:rPr lang="fr-FR" dirty="0">
                <a:latin typeface="Times New Roman" panose="02020603050405020304" pitchFamily="18" charset="0"/>
                <a:cs typeface="Times New Roman" panose="02020603050405020304" pitchFamily="18" charset="0"/>
              </a:rPr>
              <a:t>«</a:t>
            </a:r>
            <a:r>
              <a:rPr lang="fr-FR" sz="2600" dirty="0">
                <a:latin typeface="Times New Roman" panose="02020603050405020304" pitchFamily="18" charset="0"/>
                <a:cs typeface="Times New Roman" panose="02020603050405020304" pitchFamily="18" charset="0"/>
              </a:rPr>
              <a:t> </a:t>
            </a:r>
            <a:r>
              <a:rPr lang="fr-FR" sz="2600" i="1" dirty="0">
                <a:latin typeface="Times New Roman" panose="02020603050405020304" pitchFamily="18" charset="0"/>
                <a:cs typeface="Times New Roman" panose="02020603050405020304" pitchFamily="18" charset="0"/>
              </a:rPr>
              <a:t>L’album contenait des portraits parmi lesquels se trouvait une trentaine d’amis intimes que le monde avait appelés ses amants. Ce nombre était une calomnie ; mais, relativement à une dizaine, peut-être était-ce, disait la marquise d’</a:t>
            </a:r>
            <a:r>
              <a:rPr lang="fr-FR" sz="2600" i="1" dirty="0" err="1">
                <a:latin typeface="Times New Roman" panose="02020603050405020304" pitchFamily="18" charset="0"/>
                <a:cs typeface="Times New Roman" panose="02020603050405020304" pitchFamily="18" charset="0"/>
              </a:rPr>
              <a:t>Espard</a:t>
            </a:r>
            <a:r>
              <a:rPr lang="fr-FR" sz="2600" i="1" dirty="0">
                <a:latin typeface="Times New Roman" panose="02020603050405020304" pitchFamily="18" charset="0"/>
                <a:cs typeface="Times New Roman" panose="02020603050405020304" pitchFamily="18" charset="0"/>
              </a:rPr>
              <a:t>, de la belle et bonne médisance. Les portraits de Maxime de Trailles, de de </a:t>
            </a:r>
            <a:r>
              <a:rPr lang="fr-FR" sz="2600" i="1" dirty="0" err="1">
                <a:latin typeface="Times New Roman" panose="02020603050405020304" pitchFamily="18" charset="0"/>
                <a:cs typeface="Times New Roman" panose="02020603050405020304" pitchFamily="18" charset="0"/>
              </a:rPr>
              <a:t>Marsay</a:t>
            </a:r>
            <a:r>
              <a:rPr lang="fr-FR" sz="2600" i="1" dirty="0">
                <a:latin typeface="Times New Roman" panose="02020603050405020304" pitchFamily="18" charset="0"/>
                <a:cs typeface="Times New Roman" panose="02020603050405020304" pitchFamily="18" charset="0"/>
              </a:rPr>
              <a:t>, de Rastignac, du marquis d’</a:t>
            </a:r>
            <a:r>
              <a:rPr lang="fr-FR" sz="2600" i="1" dirty="0" err="1">
                <a:latin typeface="Times New Roman" panose="02020603050405020304" pitchFamily="18" charset="0"/>
                <a:cs typeface="Times New Roman" panose="02020603050405020304" pitchFamily="18" charset="0"/>
              </a:rPr>
              <a:t>Esgrignon</a:t>
            </a:r>
            <a:r>
              <a:rPr lang="fr-FR" sz="2600" i="1" dirty="0">
                <a:latin typeface="Times New Roman" panose="02020603050405020304" pitchFamily="18" charset="0"/>
                <a:cs typeface="Times New Roman" panose="02020603050405020304" pitchFamily="18" charset="0"/>
              </a:rPr>
              <a:t>, du général </a:t>
            </a:r>
            <a:r>
              <a:rPr lang="fr-FR" sz="2600" i="1" dirty="0" err="1">
                <a:latin typeface="Times New Roman" panose="02020603050405020304" pitchFamily="18" charset="0"/>
                <a:cs typeface="Times New Roman" panose="02020603050405020304" pitchFamily="18" charset="0"/>
              </a:rPr>
              <a:t>Montriveau</a:t>
            </a:r>
            <a:r>
              <a:rPr lang="fr-FR" sz="2600" i="1" dirty="0">
                <a:latin typeface="Times New Roman" panose="02020603050405020304" pitchFamily="18" charset="0"/>
                <a:cs typeface="Times New Roman" panose="02020603050405020304" pitchFamily="18" charset="0"/>
              </a:rPr>
              <a:t>, des marquis de Ronquerolles, et d’</a:t>
            </a:r>
            <a:r>
              <a:rPr lang="fr-FR" sz="2600" i="1" dirty="0" err="1">
                <a:latin typeface="Times New Roman" panose="02020603050405020304" pitchFamily="18" charset="0"/>
                <a:cs typeface="Times New Roman" panose="02020603050405020304" pitchFamily="18" charset="0"/>
              </a:rPr>
              <a:t>Adjuda</a:t>
            </a:r>
            <a:r>
              <a:rPr lang="fr-FR" sz="2600" i="1" dirty="0">
                <a:latin typeface="Times New Roman" panose="02020603050405020304" pitchFamily="18" charset="0"/>
                <a:cs typeface="Times New Roman" panose="02020603050405020304" pitchFamily="18" charset="0"/>
              </a:rPr>
              <a:t>-Pinto, du prince </a:t>
            </a:r>
            <a:r>
              <a:rPr lang="fr-FR" sz="2600" i="1" dirty="0" err="1">
                <a:latin typeface="Times New Roman" panose="02020603050405020304" pitchFamily="18" charset="0"/>
                <a:cs typeface="Times New Roman" panose="02020603050405020304" pitchFamily="18" charset="0"/>
              </a:rPr>
              <a:t>Galathionne</a:t>
            </a:r>
            <a:r>
              <a:rPr lang="fr-FR" sz="2600" i="1" dirty="0">
                <a:latin typeface="Times New Roman" panose="02020603050405020304" pitchFamily="18" charset="0"/>
                <a:cs typeface="Times New Roman" panose="02020603050405020304" pitchFamily="18" charset="0"/>
              </a:rPr>
              <a:t>, des jeunes ducs de </a:t>
            </a:r>
            <a:r>
              <a:rPr lang="fr-FR" sz="2600" i="1" dirty="0" err="1">
                <a:latin typeface="Times New Roman" panose="02020603050405020304" pitchFamily="18" charset="0"/>
                <a:cs typeface="Times New Roman" panose="02020603050405020304" pitchFamily="18" charset="0"/>
              </a:rPr>
              <a:t>Grandlieu</a:t>
            </a:r>
            <a:r>
              <a:rPr lang="fr-FR" sz="2600" i="1" dirty="0">
                <a:latin typeface="Times New Roman" panose="02020603050405020304" pitchFamily="18" charset="0"/>
                <a:cs typeface="Times New Roman" panose="02020603050405020304" pitchFamily="18" charset="0"/>
              </a:rPr>
              <a:t>, de  </a:t>
            </a:r>
            <a:r>
              <a:rPr lang="fr-FR" sz="2600" i="1" dirty="0" err="1">
                <a:latin typeface="Times New Roman" panose="02020603050405020304" pitchFamily="18" charset="0"/>
                <a:cs typeface="Times New Roman" panose="02020603050405020304" pitchFamily="18" charset="0"/>
              </a:rPr>
              <a:t>Réthoré</a:t>
            </a:r>
            <a:r>
              <a:rPr lang="fr-FR" sz="2600" i="1" dirty="0">
                <a:latin typeface="Times New Roman" panose="02020603050405020304" pitchFamily="18" charset="0"/>
                <a:cs typeface="Times New Roman" panose="02020603050405020304" pitchFamily="18" charset="0"/>
              </a:rPr>
              <a:t>, du beau Lucien de Rubempré avaient d’ailleurs été traités avec une grande coquetterie de pinceau par les artistes les plus célèbres.</a:t>
            </a:r>
            <a:r>
              <a:rPr lang="fr-FR" sz="2600" dirty="0">
                <a:latin typeface="Times New Roman" panose="02020603050405020304" pitchFamily="18" charset="0"/>
                <a:cs typeface="Times New Roman" panose="02020603050405020304" pitchFamily="18" charset="0"/>
              </a:rPr>
              <a:t> »</a:t>
            </a:r>
            <a:endParaRPr lang="cs-CZ" sz="2600" i="1" dirty="0">
              <a:latin typeface="Times New Roman" panose="02020603050405020304" pitchFamily="18" charset="0"/>
              <a:cs typeface="Times New Roman" panose="02020603050405020304" pitchFamily="18" charset="0"/>
            </a:endParaRPr>
          </a:p>
        </p:txBody>
      </p:sp>
      <p:pic>
        <p:nvPicPr>
          <p:cNvPr id="3074" name="Picture 2" descr="Les Secrets de la princesse de Cadignan — Wikipédia">
            <a:extLst>
              <a:ext uri="{FF2B5EF4-FFF2-40B4-BE49-F238E27FC236}">
                <a16:creationId xmlns:a16="http://schemas.microsoft.com/office/drawing/2014/main" id="{0208605F-85AF-4D87-9F93-B090E149D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660" y="1138436"/>
            <a:ext cx="3266175"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22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BA435E1-A987-44C7-98CC-1B98DCA18C75}"/>
              </a:ext>
            </a:extLst>
          </p:cNvPr>
          <p:cNvSpPr>
            <a:spLocks noGrp="1"/>
          </p:cNvSpPr>
          <p:nvPr>
            <p:ph idx="1"/>
          </p:nvPr>
        </p:nvSpPr>
        <p:spPr>
          <a:xfrm>
            <a:off x="1845940" y="692696"/>
            <a:ext cx="9782801" cy="4572000"/>
          </a:xfrm>
        </p:spPr>
        <p:txBody>
          <a:bodyPr>
            <a:normAutofit fontScale="70000" lnSpcReduction="20000"/>
          </a:bodyPr>
          <a:lstStyle/>
          <a:p>
            <a:pPr marL="514350" indent="-514350">
              <a:buFont typeface="+mj-lt"/>
              <a:buAutoNum type="arabicPeriod"/>
            </a:pPr>
            <a:r>
              <a:rPr lang="fr-FR" dirty="0"/>
              <a:t>2 472 (selon le calcul de Marcel </a:t>
            </a:r>
            <a:r>
              <a:rPr lang="fr-FR" dirty="0" err="1"/>
              <a:t>Bouteron</a:t>
            </a:r>
            <a:r>
              <a:rPr lang="fr-FR" dirty="0"/>
              <a:t>)</a:t>
            </a:r>
          </a:p>
          <a:p>
            <a:pPr marL="514350" indent="-514350">
              <a:buFont typeface="+mj-lt"/>
              <a:buAutoNum type="arabicPeriod"/>
            </a:pPr>
            <a:r>
              <a:rPr lang="fr-FR" dirty="0"/>
              <a:t>B – mère (</a:t>
            </a:r>
            <a:r>
              <a:rPr lang="fr-FR" i="1" dirty="0"/>
              <a:t>Le Père Goriot, Une fille d’Ève, Cousin Pons, Cousine Bette</a:t>
            </a:r>
            <a:r>
              <a:rPr lang="fr-FR" dirty="0"/>
              <a:t>)</a:t>
            </a:r>
          </a:p>
          <a:p>
            <a:pPr marL="514350" indent="-514350">
              <a:buFont typeface="+mj-lt"/>
              <a:buAutoNum type="arabicPeriod"/>
            </a:pPr>
            <a:r>
              <a:rPr lang="fr-FR" dirty="0"/>
              <a:t>31 fois (Eugène de Rastignac – 25 fois, Henry de </a:t>
            </a:r>
            <a:r>
              <a:rPr lang="fr-FR" dirty="0" err="1"/>
              <a:t>Marsay</a:t>
            </a:r>
            <a:r>
              <a:rPr lang="fr-FR" dirty="0"/>
              <a:t> – 27 fois, </a:t>
            </a:r>
            <a:r>
              <a:rPr lang="fr-FR" dirty="0" err="1"/>
              <a:t>Bianchon</a:t>
            </a:r>
            <a:r>
              <a:rPr lang="fr-FR" dirty="0"/>
              <a:t> – 29 fois)</a:t>
            </a:r>
          </a:p>
          <a:p>
            <a:pPr marL="514350" indent="-514350">
              <a:buFont typeface="+mj-lt"/>
              <a:buAutoNum type="arabicPeriod"/>
            </a:pPr>
            <a:r>
              <a:rPr lang="fr-FR" dirty="0"/>
              <a:t>B – Papa Grandet</a:t>
            </a:r>
          </a:p>
          <a:p>
            <a:pPr marL="514350" indent="-514350">
              <a:buFont typeface="+mj-lt"/>
              <a:buAutoNum type="arabicPeriod"/>
            </a:pPr>
            <a:r>
              <a:rPr lang="fr-FR" dirty="0"/>
              <a:t>C – </a:t>
            </a:r>
            <a:r>
              <a:rPr lang="fr-FR" dirty="0" err="1"/>
              <a:t>Gobseck</a:t>
            </a:r>
            <a:endParaRPr lang="fr-FR" dirty="0"/>
          </a:p>
          <a:p>
            <a:pPr marL="514350" indent="-514350">
              <a:buFont typeface="+mj-lt"/>
              <a:buAutoNum type="arabicPeriod"/>
            </a:pPr>
            <a:r>
              <a:rPr lang="fr-FR" dirty="0"/>
              <a:t>D – Henri de </a:t>
            </a:r>
            <a:r>
              <a:rPr lang="fr-FR" dirty="0" err="1"/>
              <a:t>Marsay</a:t>
            </a:r>
            <a:endParaRPr lang="fr-FR" dirty="0"/>
          </a:p>
          <a:p>
            <a:pPr marL="514350" indent="-514350">
              <a:buFont typeface="+mj-lt"/>
              <a:buAutoNum type="arabicPeriod"/>
            </a:pPr>
            <a:r>
              <a:rPr lang="fr-FR" dirty="0"/>
              <a:t>B – Maxime de Trailles</a:t>
            </a:r>
          </a:p>
          <a:p>
            <a:pPr marL="514350" indent="-514350">
              <a:buFont typeface="+mj-lt"/>
              <a:buAutoNum type="arabicPeriod"/>
            </a:pPr>
            <a:r>
              <a:rPr lang="fr-FR" dirty="0"/>
              <a:t>Aristocrate conservateur – Chaulieu, Soldat révolutionnaire – Hulot, Marchand du nouveau type – Gaudissart, marchand du vieux type – Birotteau</a:t>
            </a:r>
          </a:p>
          <a:p>
            <a:pPr marL="514350" indent="-514350">
              <a:buFont typeface="+mj-lt"/>
              <a:buAutoNum type="arabicPeriod"/>
            </a:pPr>
            <a:r>
              <a:rPr lang="fr-FR" dirty="0"/>
              <a:t>Amour-passion – Louise de Chaulieu, Collectionnement – Sylvain Pons, Amour paternel – Goriot, Jalousie – Lisbeth Fischer</a:t>
            </a:r>
            <a:endParaRPr lang="cs-CZ" dirty="0"/>
          </a:p>
        </p:txBody>
      </p:sp>
    </p:spTree>
    <p:extLst>
      <p:ext uri="{BB962C8B-B14F-4D97-AF65-F5344CB8AC3E}">
        <p14:creationId xmlns:p14="http://schemas.microsoft.com/office/powerpoint/2010/main" val="195240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8BA80CD-9B74-4577-9E9A-2A30D3CE1725}"/>
              </a:ext>
            </a:extLst>
          </p:cNvPr>
          <p:cNvSpPr>
            <a:spLocks noGrp="1"/>
          </p:cNvSpPr>
          <p:nvPr>
            <p:ph idx="1"/>
          </p:nvPr>
        </p:nvSpPr>
        <p:spPr>
          <a:xfrm>
            <a:off x="2205981" y="260648"/>
            <a:ext cx="6768752" cy="6120680"/>
          </a:xfrm>
        </p:spPr>
        <p:txBody>
          <a:bodyPr>
            <a:normAutofit fontScale="70000" lnSpcReduction="20000"/>
          </a:bodyPr>
          <a:lstStyle/>
          <a:p>
            <a:pPr marL="0" indent="0">
              <a:buNone/>
            </a:pPr>
            <a:r>
              <a:rPr lang="cs-CZ" dirty="0">
                <a:latin typeface="Times New Roman" panose="02020603050405020304" pitchFamily="18" charset="0"/>
                <a:cs typeface="Times New Roman" panose="02020603050405020304" pitchFamily="18" charset="0"/>
              </a:rPr>
              <a:t>10. </a:t>
            </a:r>
          </a:p>
          <a:p>
            <a:pPr marL="0" indent="0">
              <a:buNone/>
            </a:pPr>
            <a:r>
              <a:rPr lang="cs-CZ" dirty="0">
                <a:latin typeface="Times New Roman" panose="02020603050405020304" pitchFamily="18" charset="0"/>
                <a:cs typeface="Times New Roman" panose="02020603050405020304" pitchFamily="18" charset="0"/>
              </a:rPr>
              <a:t>L</a:t>
            </a:r>
            <a:r>
              <a:rPr lang="fr-FR" dirty="0">
                <a:latin typeface="Times New Roman" panose="02020603050405020304" pitchFamily="18" charset="0"/>
                <a:cs typeface="Times New Roman" panose="02020603050405020304" pitchFamily="18" charset="0"/>
              </a:rPr>
              <a:t>a marquise d’</a:t>
            </a:r>
            <a:r>
              <a:rPr lang="fr-FR" dirty="0" err="1">
                <a:latin typeface="Times New Roman" panose="02020603050405020304" pitchFamily="18" charset="0"/>
                <a:cs typeface="Times New Roman" panose="02020603050405020304" pitchFamily="18" charset="0"/>
              </a:rPr>
              <a:t>Espard</a:t>
            </a:r>
            <a:r>
              <a:rPr lang="cs-CZ"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L’Interdiction</a:t>
            </a:r>
            <a:endParaRPr lang="cs-CZ"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Maxime de Trailles – </a:t>
            </a:r>
            <a:r>
              <a:rPr lang="fr-FR" i="1" dirty="0" err="1">
                <a:latin typeface="Times New Roman" panose="02020603050405020304" pitchFamily="18" charset="0"/>
                <a:cs typeface="Times New Roman" panose="02020603050405020304" pitchFamily="18" charset="0"/>
              </a:rPr>
              <a:t>Gobseck</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Le Député d’Arcis</a:t>
            </a:r>
            <a:endParaRPr lang="cs-CZ"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de </a:t>
            </a:r>
            <a:r>
              <a:rPr lang="fr-FR" dirty="0" err="1">
                <a:latin typeface="Times New Roman" panose="02020603050405020304" pitchFamily="18" charset="0"/>
                <a:cs typeface="Times New Roman" panose="02020603050405020304" pitchFamily="18" charset="0"/>
              </a:rPr>
              <a:t>Marsay</a:t>
            </a:r>
            <a:r>
              <a:rPr lang="fr-FR"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La Fille aux yeux d’or, Le Député d’Arcis…</a:t>
            </a:r>
            <a:endParaRPr lang="cs-CZ"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de Rastignac – </a:t>
            </a:r>
            <a:r>
              <a:rPr lang="fr-FR" i="1" dirty="0">
                <a:latin typeface="Times New Roman" panose="02020603050405020304" pitchFamily="18" charset="0"/>
                <a:cs typeface="Times New Roman" panose="02020603050405020304" pitchFamily="18" charset="0"/>
              </a:rPr>
              <a:t>Le Père Goriot, La Maison </a:t>
            </a:r>
            <a:r>
              <a:rPr lang="fr-FR" i="1" dirty="0" err="1">
                <a:latin typeface="Times New Roman" panose="02020603050405020304" pitchFamily="18" charset="0"/>
                <a:cs typeface="Times New Roman" panose="02020603050405020304" pitchFamily="18" charset="0"/>
              </a:rPr>
              <a:t>Nucingen</a:t>
            </a:r>
            <a:r>
              <a:rPr lang="fr-FR" i="1" dirty="0">
                <a:latin typeface="Times New Roman" panose="02020603050405020304" pitchFamily="18" charset="0"/>
                <a:cs typeface="Times New Roman" panose="02020603050405020304" pitchFamily="18" charset="0"/>
              </a:rPr>
              <a:t>, L’Interdiction, Illusions perdues…</a:t>
            </a: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M</a:t>
            </a:r>
            <a:r>
              <a:rPr lang="fr-FR" dirty="0" err="1">
                <a:latin typeface="Times New Roman" panose="02020603050405020304" pitchFamily="18" charset="0"/>
                <a:cs typeface="Times New Roman" panose="02020603050405020304" pitchFamily="18" charset="0"/>
              </a:rPr>
              <a:t>arquis</a:t>
            </a:r>
            <a:r>
              <a:rPr lang="fr-FR" dirty="0">
                <a:latin typeface="Times New Roman" panose="02020603050405020304" pitchFamily="18" charset="0"/>
                <a:cs typeface="Times New Roman" panose="02020603050405020304" pitchFamily="18" charset="0"/>
              </a:rPr>
              <a:t> d’</a:t>
            </a:r>
            <a:r>
              <a:rPr lang="fr-FR" dirty="0" err="1">
                <a:latin typeface="Times New Roman" panose="02020603050405020304" pitchFamily="18" charset="0"/>
                <a:cs typeface="Times New Roman" panose="02020603050405020304" pitchFamily="18" charset="0"/>
              </a:rPr>
              <a:t>Esgrignon</a:t>
            </a:r>
            <a:r>
              <a:rPr lang="fr-FR"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Le Cabinet des Antiques</a:t>
            </a: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G</a:t>
            </a:r>
            <a:r>
              <a:rPr lang="fr-FR" dirty="0" err="1">
                <a:latin typeface="Times New Roman" panose="02020603050405020304" pitchFamily="18" charset="0"/>
                <a:cs typeface="Times New Roman" panose="02020603050405020304" pitchFamily="18" charset="0"/>
              </a:rPr>
              <a:t>énéral</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Montriveau</a:t>
            </a:r>
            <a:r>
              <a:rPr lang="fr-FR"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La Duchesse de Langeais</a:t>
            </a: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M</a:t>
            </a:r>
            <a:r>
              <a:rPr lang="fr-FR" dirty="0" err="1">
                <a:latin typeface="Times New Roman" panose="02020603050405020304" pitchFamily="18" charset="0"/>
                <a:cs typeface="Times New Roman" panose="02020603050405020304" pitchFamily="18" charset="0"/>
              </a:rPr>
              <a:t>arquis</a:t>
            </a:r>
            <a:r>
              <a:rPr lang="fr-FR" dirty="0">
                <a:latin typeface="Times New Roman" panose="02020603050405020304" pitchFamily="18" charset="0"/>
                <a:cs typeface="Times New Roman" panose="02020603050405020304" pitchFamily="18" charset="0"/>
              </a:rPr>
              <a:t> de Ronquerolles</a:t>
            </a:r>
            <a:r>
              <a:rPr lang="cs-CZ"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Un début dans la vie</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Ursule </a:t>
            </a:r>
            <a:r>
              <a:rPr lang="fr-FR" i="1" dirty="0" err="1">
                <a:latin typeface="Times New Roman" panose="02020603050405020304" pitchFamily="18" charset="0"/>
                <a:cs typeface="Times New Roman" panose="02020603050405020304" pitchFamily="18" charset="0"/>
              </a:rPr>
              <a:t>Mirouët</a:t>
            </a:r>
            <a:r>
              <a:rPr lang="fr-FR" i="1" dirty="0">
                <a:latin typeface="Times New Roman" panose="02020603050405020304" pitchFamily="18" charset="0"/>
                <a:cs typeface="Times New Roman" panose="02020603050405020304" pitchFamily="18" charset="0"/>
              </a:rPr>
              <a:t>, La Fille aux yeux d’or</a:t>
            </a:r>
            <a:endParaRPr lang="cs-CZ" dirty="0">
              <a:latin typeface="Times New Roman" panose="02020603050405020304" pitchFamily="18" charset="0"/>
              <a:cs typeface="Times New Roman" panose="02020603050405020304" pitchFamily="18" charset="0"/>
            </a:endParaRPr>
          </a:p>
          <a:p>
            <a:pPr marL="0" indent="0">
              <a:buNone/>
            </a:pPr>
            <a:r>
              <a:rPr lang="fr-FR" dirty="0" err="1">
                <a:latin typeface="Times New Roman" panose="02020603050405020304" pitchFamily="18" charset="0"/>
                <a:cs typeface="Times New Roman" panose="02020603050405020304" pitchFamily="18" charset="0"/>
              </a:rPr>
              <a:t>Adjuda</a:t>
            </a:r>
            <a:r>
              <a:rPr lang="fr-FR" dirty="0">
                <a:latin typeface="Times New Roman" panose="02020603050405020304" pitchFamily="18" charset="0"/>
                <a:cs typeface="Times New Roman" panose="02020603050405020304" pitchFamily="18" charset="0"/>
              </a:rPr>
              <a:t>-Pinto – </a:t>
            </a:r>
            <a:r>
              <a:rPr lang="fr-FR" i="1" dirty="0">
                <a:latin typeface="Times New Roman" panose="02020603050405020304" pitchFamily="18" charset="0"/>
                <a:cs typeface="Times New Roman" panose="02020603050405020304" pitchFamily="18" charset="0"/>
              </a:rPr>
              <a:t>Une Femme abandonnée</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Le Père Goriot</a:t>
            </a: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P</a:t>
            </a:r>
            <a:r>
              <a:rPr lang="fr-FR" dirty="0">
                <a:latin typeface="Times New Roman" panose="02020603050405020304" pitchFamily="18" charset="0"/>
                <a:cs typeface="Times New Roman" panose="02020603050405020304" pitchFamily="18" charset="0"/>
              </a:rPr>
              <a:t>rince </a:t>
            </a:r>
            <a:r>
              <a:rPr lang="fr-FR" dirty="0" err="1">
                <a:latin typeface="Times New Roman" panose="02020603050405020304" pitchFamily="18" charset="0"/>
                <a:cs typeface="Times New Roman" panose="02020603050405020304" pitchFamily="18" charset="0"/>
              </a:rPr>
              <a:t>Galathionne</a:t>
            </a:r>
            <a:r>
              <a:rPr lang="fr-FR"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Illusions perdues, Béatrix</a:t>
            </a: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Duc </a:t>
            </a:r>
            <a:r>
              <a:rPr lang="fr-FR" dirty="0">
                <a:latin typeface="Times New Roman" panose="02020603050405020304" pitchFamily="18" charset="0"/>
                <a:cs typeface="Times New Roman" panose="02020603050405020304" pitchFamily="18" charset="0"/>
              </a:rPr>
              <a:t>de </a:t>
            </a:r>
            <a:r>
              <a:rPr lang="fr-FR" dirty="0" err="1">
                <a:latin typeface="Times New Roman" panose="02020603050405020304" pitchFamily="18" charset="0"/>
                <a:cs typeface="Times New Roman" panose="02020603050405020304" pitchFamily="18" charset="0"/>
              </a:rPr>
              <a:t>Grandlieu</a:t>
            </a:r>
            <a:r>
              <a:rPr lang="fr-FR"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Splendeurs et misères des courtisanes</a:t>
            </a:r>
            <a:endParaRPr lang="cs-CZ" dirty="0">
              <a:latin typeface="Times New Roman" panose="02020603050405020304" pitchFamily="18" charset="0"/>
              <a:cs typeface="Times New Roman" panose="02020603050405020304" pitchFamily="18" charset="0"/>
            </a:endParaRPr>
          </a:p>
          <a:p>
            <a:pPr marL="0" indent="0">
              <a:buNone/>
            </a:pPr>
            <a:r>
              <a:rPr lang="cs-CZ" dirty="0">
                <a:latin typeface="Times New Roman" panose="02020603050405020304" pitchFamily="18" charset="0"/>
                <a:cs typeface="Times New Roman" panose="02020603050405020304" pitchFamily="18" charset="0"/>
              </a:rPr>
              <a:t>Duc </a:t>
            </a:r>
            <a:r>
              <a:rPr lang="fr-FR" dirty="0">
                <a:latin typeface="Times New Roman" panose="02020603050405020304" pitchFamily="18" charset="0"/>
                <a:cs typeface="Times New Roman" panose="02020603050405020304" pitchFamily="18" charset="0"/>
              </a:rPr>
              <a:t>de  </a:t>
            </a:r>
            <a:r>
              <a:rPr lang="fr-FR" dirty="0" err="1">
                <a:latin typeface="Times New Roman" panose="02020603050405020304" pitchFamily="18" charset="0"/>
                <a:cs typeface="Times New Roman" panose="02020603050405020304" pitchFamily="18" charset="0"/>
              </a:rPr>
              <a:t>Rhétoré</a:t>
            </a:r>
            <a:r>
              <a:rPr lang="fr-FR" dirty="0">
                <a:latin typeface="Times New Roman" panose="02020603050405020304" pitchFamily="18" charset="0"/>
                <a:cs typeface="Times New Roman" panose="02020603050405020304" pitchFamily="18" charset="0"/>
              </a:rPr>
              <a:t> – </a:t>
            </a:r>
            <a:r>
              <a:rPr lang="fr-FR" i="1" dirty="0">
                <a:latin typeface="Times New Roman" panose="02020603050405020304" pitchFamily="18" charset="0"/>
                <a:cs typeface="Times New Roman" panose="02020603050405020304" pitchFamily="18" charset="0"/>
              </a:rPr>
              <a:t>Mémoires de deux jeunes mariées, Illusions perdues, </a:t>
            </a:r>
            <a:r>
              <a:rPr lang="fr-FR" dirty="0">
                <a:latin typeface="Times New Roman" panose="02020603050405020304" pitchFamily="18" charset="0"/>
                <a:cs typeface="Times New Roman" panose="02020603050405020304" pitchFamily="18" charset="0"/>
              </a:rPr>
              <a:t>Les Employés</a:t>
            </a:r>
            <a:endParaRPr lang="cs-CZ"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Lucien de Rubempré – </a:t>
            </a:r>
            <a:r>
              <a:rPr lang="fr-FR" i="1" dirty="0">
                <a:latin typeface="Times New Roman" panose="02020603050405020304" pitchFamily="18" charset="0"/>
                <a:cs typeface="Times New Roman" panose="02020603050405020304" pitchFamily="18" charset="0"/>
              </a:rPr>
              <a:t>Illusions perdues, Splendeurs et misères des courtisanes</a:t>
            </a:r>
            <a:endParaRPr lang="cs-CZ" dirty="0">
              <a:latin typeface="Times New Roman" panose="02020603050405020304" pitchFamily="18" charset="0"/>
              <a:cs typeface="Times New Roman" panose="02020603050405020304" pitchFamily="18" charset="0"/>
            </a:endParaRPr>
          </a:p>
        </p:txBody>
      </p:sp>
      <p:pic>
        <p:nvPicPr>
          <p:cNvPr id="1026" name="Picture 2" descr="Image illustrative de l’article Diane de Maufrigneuse">
            <a:extLst>
              <a:ext uri="{FF2B5EF4-FFF2-40B4-BE49-F238E27FC236}">
                <a16:creationId xmlns:a16="http://schemas.microsoft.com/office/drawing/2014/main" id="{F0876118-1E3B-4B24-A468-6B11E3846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708" y="908720"/>
            <a:ext cx="3108719" cy="3686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7C5C388F-778D-407A-B5EE-A7685C0B1E6E}"/>
              </a:ext>
            </a:extLst>
          </p:cNvPr>
          <p:cNvSpPr txBox="1"/>
          <p:nvPr/>
        </p:nvSpPr>
        <p:spPr>
          <a:xfrm>
            <a:off x="8974733" y="4797152"/>
            <a:ext cx="2592287" cy="490904"/>
          </a:xfrm>
          <a:prstGeom prst="rect">
            <a:avLst/>
          </a:prstGeom>
          <a:noFill/>
        </p:spPr>
        <p:txBody>
          <a:bodyPr wrap="square" rtlCol="0">
            <a:spAutoFit/>
          </a:bodyPr>
          <a:lstStyle/>
          <a:p>
            <a:pPr>
              <a:lnSpc>
                <a:spcPct val="90000"/>
              </a:lnSpc>
            </a:pPr>
            <a:r>
              <a:rPr lang="fr-FR" sz="2800" dirty="0">
                <a:latin typeface="French Script MT" panose="03020402040607040605" pitchFamily="66" charset="0"/>
              </a:rPr>
              <a:t>Princesse de </a:t>
            </a:r>
            <a:r>
              <a:rPr lang="fr-FR" sz="2800" dirty="0" err="1">
                <a:latin typeface="French Script MT" panose="03020402040607040605" pitchFamily="66" charset="0"/>
              </a:rPr>
              <a:t>Cadignan</a:t>
            </a:r>
            <a:endParaRPr lang="cs-CZ" sz="2800" dirty="0">
              <a:latin typeface="French Script MT" panose="03020402040607040605" pitchFamily="66" charset="0"/>
            </a:endParaRPr>
          </a:p>
        </p:txBody>
      </p:sp>
    </p:spTree>
    <p:extLst>
      <p:ext uri="{BB962C8B-B14F-4D97-AF65-F5344CB8AC3E}">
        <p14:creationId xmlns:p14="http://schemas.microsoft.com/office/powerpoint/2010/main" val="2581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6035B7-6075-4FE5-83FE-6B2C28CC6EC0}"/>
              </a:ext>
            </a:extLst>
          </p:cNvPr>
          <p:cNvSpPr>
            <a:spLocks noGrp="1"/>
          </p:cNvSpPr>
          <p:nvPr>
            <p:ph type="title"/>
          </p:nvPr>
        </p:nvSpPr>
        <p:spPr/>
        <p:txBody>
          <a:bodyPr/>
          <a:lstStyle/>
          <a:p>
            <a:r>
              <a:rPr lang="fr-FR" dirty="0">
                <a:latin typeface="French Script MT" panose="03020402040607040605" pitchFamily="66" charset="0"/>
              </a:rPr>
              <a:t>1. « Personnages-types » de </a:t>
            </a:r>
            <a:r>
              <a:rPr lang="fr-FR" i="1" dirty="0">
                <a:latin typeface="French Script MT" panose="03020402040607040605" pitchFamily="66" charset="0"/>
              </a:rPr>
              <a:t>la Comédie humaine</a:t>
            </a:r>
            <a:endParaRPr lang="cs-CZ" dirty="0">
              <a:latin typeface="French Script MT" panose="03020402040607040605" pitchFamily="66" charset="0"/>
            </a:endParaRPr>
          </a:p>
        </p:txBody>
      </p:sp>
      <p:sp>
        <p:nvSpPr>
          <p:cNvPr id="3" name="Zástupný obsah 2">
            <a:extLst>
              <a:ext uri="{FF2B5EF4-FFF2-40B4-BE49-F238E27FC236}">
                <a16:creationId xmlns:a16="http://schemas.microsoft.com/office/drawing/2014/main" id="{D8A35A9C-F2E3-4417-8CCA-C144C447670E}"/>
              </a:ext>
            </a:extLst>
          </p:cNvPr>
          <p:cNvSpPr>
            <a:spLocks noGrp="1"/>
          </p:cNvSpPr>
          <p:nvPr>
            <p:ph idx="1"/>
          </p:nvPr>
        </p:nvSpPr>
        <p:spPr>
          <a:xfrm>
            <a:off x="1593437" y="1600200"/>
            <a:ext cx="5725112" cy="4572000"/>
          </a:xfrm>
        </p:spPr>
        <p:txBody>
          <a:bodyPr/>
          <a:lstStyle/>
          <a:p>
            <a:pPr marL="0" indent="0" algn="just">
              <a:buNone/>
            </a:pPr>
            <a:r>
              <a:rPr lang="fr-FR" sz="3000" dirty="0">
                <a:effectLst/>
                <a:latin typeface="French Script MT" panose="03020402040607040605" pitchFamily="66" charset="0"/>
                <a:ea typeface="Calibri" panose="020F0502020204030204" pitchFamily="34" charset="0"/>
                <a:cs typeface="Times New Roman" panose="02020603050405020304" pitchFamily="18" charset="0"/>
              </a:rPr>
              <a:t>« </a:t>
            </a:r>
            <a:r>
              <a:rPr lang="fr-FR" sz="3000" i="1" dirty="0">
                <a:latin typeface="French Script MT" panose="03020402040607040605" pitchFamily="66" charset="0"/>
                <a:ea typeface="Calibri" panose="020F0502020204030204" pitchFamily="34" charset="0"/>
                <a:cs typeface="Times New Roman" panose="02020603050405020304" pitchFamily="18" charset="0"/>
              </a:rPr>
              <a:t>U</a:t>
            </a:r>
            <a:r>
              <a:rPr lang="fr-FR" sz="3000" i="1" dirty="0">
                <a:effectLst/>
                <a:latin typeface="French Script MT" panose="03020402040607040605" pitchFamily="66" charset="0"/>
                <a:ea typeface="Calibri" panose="020F0502020204030204" pitchFamily="34" charset="0"/>
                <a:cs typeface="Times New Roman" panose="02020603050405020304" pitchFamily="18" charset="0"/>
              </a:rPr>
              <a:t>n type </a:t>
            </a:r>
            <a:r>
              <a:rPr lang="fr-FR" sz="3000" dirty="0">
                <a:effectLst/>
                <a:latin typeface="French Script MT" panose="03020402040607040605" pitchFamily="66" charset="0"/>
                <a:ea typeface="Calibri" panose="020F0502020204030204" pitchFamily="34" charset="0"/>
                <a:cs typeface="Times New Roman" panose="02020603050405020304" pitchFamily="18" charset="0"/>
              </a:rPr>
              <a:t>[...] </a:t>
            </a:r>
            <a:r>
              <a:rPr lang="fr-FR" sz="3000" i="1" dirty="0">
                <a:effectLst/>
                <a:latin typeface="French Script MT" panose="03020402040607040605" pitchFamily="66" charset="0"/>
                <a:ea typeface="Calibri" panose="020F0502020204030204" pitchFamily="34" charset="0"/>
                <a:cs typeface="Times New Roman" panose="02020603050405020304" pitchFamily="18" charset="0"/>
              </a:rPr>
              <a:t>est un personnage qui résume en lui-même les traits caractéristiques de tous ceux qui lui ressemblent plus ou moins, il est le modèle du genre. </a:t>
            </a:r>
            <a:r>
              <a:rPr lang="fr-FR" sz="3000" dirty="0">
                <a:effectLst/>
                <a:latin typeface="French Script MT" panose="03020402040607040605" pitchFamily="66" charset="0"/>
                <a:ea typeface="Calibri" panose="020F0502020204030204" pitchFamily="34" charset="0"/>
                <a:cs typeface="Times New Roman" panose="02020603050405020304" pitchFamily="18" charset="0"/>
              </a:rPr>
              <a:t>» (</a:t>
            </a:r>
            <a:r>
              <a:rPr lang="fr-FR" sz="3000" i="1" dirty="0">
                <a:effectLst/>
                <a:latin typeface="French Script MT" panose="03020402040607040605" pitchFamily="66" charset="0"/>
                <a:ea typeface="Calibri" panose="020F0502020204030204" pitchFamily="34" charset="0"/>
                <a:cs typeface="Times New Roman" panose="02020603050405020304" pitchFamily="18" charset="0"/>
              </a:rPr>
              <a:t>Une ténébreuse affaire</a:t>
            </a:r>
            <a:r>
              <a:rPr lang="fr-FR" sz="3000" dirty="0">
                <a:effectLst/>
                <a:latin typeface="French Script MT" panose="03020402040607040605" pitchFamily="66" charset="0"/>
                <a:ea typeface="Calibri" panose="020F0502020204030204" pitchFamily="34" charset="0"/>
                <a:cs typeface="Times New Roman" panose="02020603050405020304" pitchFamily="18" charset="0"/>
              </a:rPr>
              <a:t>, préface)</a:t>
            </a:r>
          </a:p>
          <a:p>
            <a:pPr algn="just"/>
            <a:r>
              <a:rPr lang="fr-FR" sz="3000" dirty="0">
                <a:effectLst/>
                <a:latin typeface="French Script MT" panose="03020402040607040605" pitchFamily="66" charset="0"/>
                <a:ea typeface="Calibri" panose="020F0502020204030204" pitchFamily="34" charset="0"/>
                <a:cs typeface="Times New Roman" panose="02020603050405020304" pitchFamily="18" charset="0"/>
              </a:rPr>
              <a:t>« Mét</a:t>
            </a:r>
            <a:r>
              <a:rPr lang="fr-FR" sz="3000" dirty="0">
                <a:latin typeface="French Script MT" panose="03020402040607040605" pitchFamily="66" charset="0"/>
                <a:ea typeface="Calibri" panose="020F0502020204030204" pitchFamily="34" charset="0"/>
                <a:cs typeface="Times New Roman" panose="02020603050405020304" pitchFamily="18" charset="0"/>
              </a:rPr>
              <a:t>hode balzacienne »</a:t>
            </a:r>
          </a:p>
          <a:p>
            <a:pPr lvl="1" algn="just"/>
            <a:r>
              <a:rPr lang="fr-FR" sz="2800" dirty="0">
                <a:effectLst/>
                <a:latin typeface="French Script MT" panose="03020402040607040605" pitchFamily="66" charset="0"/>
                <a:ea typeface="Calibri" panose="020F0502020204030204" pitchFamily="34" charset="0"/>
                <a:cs typeface="Times New Roman" panose="02020603050405020304" pitchFamily="18" charset="0"/>
              </a:rPr>
              <a:t>Contextualisation</a:t>
            </a:r>
          </a:p>
          <a:p>
            <a:pPr lvl="1" algn="just"/>
            <a:r>
              <a:rPr lang="fr-FR" sz="2800" dirty="0">
                <a:latin typeface="French Script MT" panose="03020402040607040605" pitchFamily="66" charset="0"/>
                <a:ea typeface="Calibri" panose="020F0502020204030204" pitchFamily="34" charset="0"/>
                <a:cs typeface="Times New Roman" panose="02020603050405020304" pitchFamily="18" charset="0"/>
              </a:rPr>
              <a:t>Portrait</a:t>
            </a:r>
          </a:p>
          <a:p>
            <a:pPr lvl="1" algn="just"/>
            <a:r>
              <a:rPr lang="fr-FR" sz="2800" dirty="0">
                <a:effectLst/>
                <a:latin typeface="French Script MT" panose="03020402040607040605" pitchFamily="66" charset="0"/>
                <a:ea typeface="Calibri" panose="020F0502020204030204" pitchFamily="34" charset="0"/>
                <a:cs typeface="Times New Roman" panose="02020603050405020304" pitchFamily="18" charset="0"/>
              </a:rPr>
              <a:t>Explication « scientifique »</a:t>
            </a:r>
          </a:p>
          <a:p>
            <a:pPr lvl="1" algn="just"/>
            <a:r>
              <a:rPr lang="fr-FR" sz="2800" dirty="0">
                <a:latin typeface="French Script MT" panose="03020402040607040605" pitchFamily="66" charset="0"/>
                <a:ea typeface="Calibri" panose="020F0502020204030204" pitchFamily="34" charset="0"/>
                <a:cs typeface="Times New Roman" panose="02020603050405020304" pitchFamily="18" charset="0"/>
              </a:rPr>
              <a:t>Création du personnage-type</a:t>
            </a:r>
            <a:endParaRPr lang="cs-CZ" sz="2800" dirty="0">
              <a:effectLst/>
              <a:latin typeface="French Script MT" panose="03020402040607040605" pitchFamily="66" charset="0"/>
              <a:ea typeface="Calibri" panose="020F0502020204030204" pitchFamily="34" charset="0"/>
              <a:cs typeface="Times New Roman" panose="02020603050405020304" pitchFamily="18" charset="0"/>
            </a:endParaRPr>
          </a:p>
          <a:p>
            <a:pPr marL="0" indent="0">
              <a:buNone/>
            </a:pPr>
            <a:endParaRPr lang="cs-CZ" dirty="0"/>
          </a:p>
        </p:txBody>
      </p:sp>
      <p:pic>
        <p:nvPicPr>
          <p:cNvPr id="1026" name="Picture 2">
            <a:extLst>
              <a:ext uri="{FF2B5EF4-FFF2-40B4-BE49-F238E27FC236}">
                <a16:creationId xmlns:a16="http://schemas.microsoft.com/office/drawing/2014/main" id="{42F0A80F-86F5-4372-9E08-415554F64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4608" y="3573016"/>
            <a:ext cx="2199886" cy="3107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Comédie humaine  - Avant propos par Balzac">
            <a:extLst>
              <a:ext uri="{FF2B5EF4-FFF2-40B4-BE49-F238E27FC236}">
                <a16:creationId xmlns:a16="http://schemas.microsoft.com/office/drawing/2014/main" id="{C27E8EB2-59BA-4B27-AA3A-50C0ABC75A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985" b="21618"/>
          <a:stretch/>
        </p:blipFill>
        <p:spPr bwMode="auto">
          <a:xfrm>
            <a:off x="9354608" y="177800"/>
            <a:ext cx="227853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73CBB2-8373-44F7-9888-692AA132269E}"/>
              </a:ext>
            </a:extLst>
          </p:cNvPr>
          <p:cNvSpPr>
            <a:spLocks noGrp="1"/>
          </p:cNvSpPr>
          <p:nvPr>
            <p:ph type="title"/>
          </p:nvPr>
        </p:nvSpPr>
        <p:spPr/>
        <p:txBody>
          <a:bodyPr/>
          <a:lstStyle/>
          <a:p>
            <a:r>
              <a:rPr lang="fr-FR" dirty="0">
                <a:latin typeface="French Script MT" panose="03020402040607040605" pitchFamily="66" charset="0"/>
              </a:rPr>
              <a:t>2. « Retour des personnages »: un principe balzacien par excellence</a:t>
            </a:r>
            <a:endParaRPr lang="cs-CZ" dirty="0">
              <a:latin typeface="French Script MT" panose="03020402040607040605" pitchFamily="66" charset="0"/>
            </a:endParaRPr>
          </a:p>
        </p:txBody>
      </p:sp>
      <p:sp>
        <p:nvSpPr>
          <p:cNvPr id="3" name="Zástupný obsah 2">
            <a:extLst>
              <a:ext uri="{FF2B5EF4-FFF2-40B4-BE49-F238E27FC236}">
                <a16:creationId xmlns:a16="http://schemas.microsoft.com/office/drawing/2014/main" id="{5930FCA9-90CF-4AA6-A4C7-D575B38EA0A9}"/>
              </a:ext>
            </a:extLst>
          </p:cNvPr>
          <p:cNvSpPr>
            <a:spLocks noGrp="1"/>
          </p:cNvSpPr>
          <p:nvPr>
            <p:ph idx="1"/>
          </p:nvPr>
        </p:nvSpPr>
        <p:spPr>
          <a:xfrm>
            <a:off x="2349996" y="1445501"/>
            <a:ext cx="5077039" cy="4572000"/>
          </a:xfrm>
        </p:spPr>
        <p:txBody>
          <a:bodyPr/>
          <a:lstStyle/>
          <a:p>
            <a:pPr marL="0" indent="0" algn="just">
              <a:buNone/>
            </a:pPr>
            <a:r>
              <a:rPr lang="fr-FR" dirty="0">
                <a:latin typeface="French Script MT" panose="03020402040607040605" pitchFamily="66" charset="0"/>
              </a:rPr>
              <a:t>« </a:t>
            </a:r>
            <a:r>
              <a:rPr lang="fr-FR" i="1" dirty="0">
                <a:latin typeface="French Script MT" panose="03020402040607040605" pitchFamily="66" charset="0"/>
              </a:rPr>
              <a:t>Saluez-moi, car je suis en train de devenir un génie!</a:t>
            </a:r>
            <a:r>
              <a:rPr lang="fr-FR" dirty="0">
                <a:latin typeface="French Script MT" panose="03020402040607040605" pitchFamily="66" charset="0"/>
              </a:rPr>
              <a:t> » (Balzac à sa sœur Laure, 1833) </a:t>
            </a:r>
            <a:endParaRPr lang="cs-CZ" dirty="0">
              <a:latin typeface="French Script MT" panose="03020402040607040605" pitchFamily="66" charset="0"/>
            </a:endParaRPr>
          </a:p>
          <a:p>
            <a:pPr marL="0" indent="0" algn="just">
              <a:buNone/>
            </a:pPr>
            <a:r>
              <a:rPr lang="fr-FR" dirty="0">
                <a:latin typeface="French Script MT" panose="03020402040607040605" pitchFamily="66" charset="0"/>
              </a:rPr>
              <a:t>« </a:t>
            </a:r>
            <a:r>
              <a:rPr lang="fr-FR" i="1" dirty="0">
                <a:latin typeface="French Script MT" panose="03020402040607040605" pitchFamily="66" charset="0"/>
              </a:rPr>
              <a:t>Ainsi donc cette longue histoire, où le public est le sultan, où l’auteur ressemble à Schéhérazade, redoutant chaque soir, non de ne pas se voir trancher la tête, mais, ce qui est pis, de se voir remercié comme radoteur, aura malheureusement aux yeux de certaines gens logiques un vice capital. Peut-être ce vice passera-t-il plus tard pour une beauté. </a:t>
            </a:r>
            <a:r>
              <a:rPr lang="fr-FR" dirty="0">
                <a:latin typeface="French Script MT" panose="03020402040607040605" pitchFamily="66" charset="0"/>
              </a:rPr>
              <a:t>» (</a:t>
            </a:r>
            <a:r>
              <a:rPr lang="fr-FR" i="1" dirty="0">
                <a:latin typeface="French Script MT" panose="03020402040607040605" pitchFamily="66" charset="0"/>
              </a:rPr>
              <a:t>Une fille d’Ève</a:t>
            </a:r>
            <a:r>
              <a:rPr lang="fr-FR" dirty="0">
                <a:latin typeface="French Script MT" panose="03020402040607040605" pitchFamily="66" charset="0"/>
              </a:rPr>
              <a:t>, préface)</a:t>
            </a:r>
            <a:endParaRPr lang="cs-CZ" dirty="0">
              <a:latin typeface="French Script MT" panose="03020402040607040605" pitchFamily="66" charset="0"/>
            </a:endParaRPr>
          </a:p>
        </p:txBody>
      </p:sp>
      <p:pic>
        <p:nvPicPr>
          <p:cNvPr id="2052" name="Picture 4">
            <a:extLst>
              <a:ext uri="{FF2B5EF4-FFF2-40B4-BE49-F238E27FC236}">
                <a16:creationId xmlns:a16="http://schemas.microsoft.com/office/drawing/2014/main" id="{101AE7E9-B1D5-4998-96DC-006E3592F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294" y="1605377"/>
            <a:ext cx="2691377" cy="4127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9FAEE2D-00A1-477F-8CEC-8C3A7474A812}"/>
              </a:ext>
            </a:extLst>
          </p:cNvPr>
          <p:cNvSpPr txBox="1"/>
          <p:nvPr/>
        </p:nvSpPr>
        <p:spPr>
          <a:xfrm>
            <a:off x="8682294" y="5877272"/>
            <a:ext cx="2524686" cy="504056"/>
          </a:xfrm>
          <a:prstGeom prst="rect">
            <a:avLst/>
          </a:prstGeom>
          <a:noFill/>
        </p:spPr>
        <p:txBody>
          <a:bodyPr wrap="square" rtlCol="0">
            <a:spAutoFit/>
          </a:bodyPr>
          <a:lstStyle/>
          <a:p>
            <a:pPr algn="ctr">
              <a:lnSpc>
                <a:spcPct val="90000"/>
              </a:lnSpc>
            </a:pPr>
            <a:r>
              <a:rPr lang="fr-FR" sz="2800" dirty="0">
                <a:latin typeface="French Script MT" panose="03020402040607040605" pitchFamily="66" charset="0"/>
              </a:rPr>
              <a:t>Vautrin</a:t>
            </a:r>
            <a:endParaRPr lang="cs-CZ" sz="2800" dirty="0">
              <a:latin typeface="French Script MT" panose="03020402040607040605" pitchFamily="66" charset="0"/>
            </a:endParaRPr>
          </a:p>
        </p:txBody>
      </p:sp>
    </p:spTree>
    <p:extLst>
      <p:ext uri="{BB962C8B-B14F-4D97-AF65-F5344CB8AC3E}">
        <p14:creationId xmlns:p14="http://schemas.microsoft.com/office/powerpoint/2010/main" val="40187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92EFA4-21EA-4176-B5D8-44CC576227D2}"/>
              </a:ext>
            </a:extLst>
          </p:cNvPr>
          <p:cNvSpPr>
            <a:spLocks noGrp="1"/>
          </p:cNvSpPr>
          <p:nvPr>
            <p:ph type="title"/>
          </p:nvPr>
        </p:nvSpPr>
        <p:spPr/>
        <p:txBody>
          <a:bodyPr/>
          <a:lstStyle/>
          <a:p>
            <a:r>
              <a:rPr lang="cs-CZ" dirty="0" err="1">
                <a:latin typeface="French Script MT" panose="03020402040607040605" pitchFamily="66" charset="0"/>
              </a:rPr>
              <a:t>Biographie</a:t>
            </a:r>
            <a:r>
              <a:rPr lang="cs-CZ" dirty="0">
                <a:latin typeface="French Script MT" panose="03020402040607040605" pitchFamily="66" charset="0"/>
              </a:rPr>
              <a:t> </a:t>
            </a:r>
            <a:r>
              <a:rPr lang="cs-CZ" dirty="0" err="1">
                <a:latin typeface="French Script MT" panose="03020402040607040605" pitchFamily="66" charset="0"/>
              </a:rPr>
              <a:t>d‘un</a:t>
            </a:r>
            <a:r>
              <a:rPr lang="cs-CZ" dirty="0">
                <a:latin typeface="French Script MT" panose="03020402040607040605" pitchFamily="66" charset="0"/>
              </a:rPr>
              <a:t> </a:t>
            </a:r>
            <a:r>
              <a:rPr lang="fr-FR" dirty="0">
                <a:latin typeface="French Script MT" panose="03020402040607040605" pitchFamily="66" charset="0"/>
              </a:rPr>
              <a:t>être fictionnel: Eugène de Rastignac </a:t>
            </a:r>
            <a:endParaRPr lang="cs-CZ" dirty="0">
              <a:latin typeface="French Script MT" panose="03020402040607040605" pitchFamily="66" charset="0"/>
            </a:endParaRPr>
          </a:p>
        </p:txBody>
      </p:sp>
      <p:sp>
        <p:nvSpPr>
          <p:cNvPr id="3" name="Zástupný obsah 2">
            <a:extLst>
              <a:ext uri="{FF2B5EF4-FFF2-40B4-BE49-F238E27FC236}">
                <a16:creationId xmlns:a16="http://schemas.microsoft.com/office/drawing/2014/main" id="{86D225F9-D2A0-4A84-9597-D307A04803E2}"/>
              </a:ext>
            </a:extLst>
          </p:cNvPr>
          <p:cNvSpPr>
            <a:spLocks noGrp="1"/>
          </p:cNvSpPr>
          <p:nvPr>
            <p:ph idx="1"/>
          </p:nvPr>
        </p:nvSpPr>
        <p:spPr>
          <a:xfrm>
            <a:off x="1593437" y="1600200"/>
            <a:ext cx="7525312" cy="4572000"/>
          </a:xfrm>
        </p:spPr>
        <p:txBody>
          <a:bodyPr>
            <a:normAutofit fontScale="55000" lnSpcReduction="20000"/>
          </a:bodyPr>
          <a:lstStyle/>
          <a:p>
            <a:pPr algn="just">
              <a:lnSpc>
                <a:spcPct val="115000"/>
              </a:lnSpc>
              <a:spcAft>
                <a:spcPts val="1000"/>
              </a:spcAft>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Aussi l’éditeur de ce livre disait-il assez spirituellement que, plus tard, on ferait aux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Etudes de mœurs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une table de matières biographiques, où l’on aiderait le lecteur à se retrouver dans cet immense labyrinthe au moyen d’articles ainsi conçus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RASTIGNAC (Eugène-Louis), fils aîné du baron et de la baronne de Rastignac, né à Rastignac, département de Charente, en 1799 ; vient à Paris en 1819, faire son droit, habite la maison Vaquer, y connaît Jacques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Collin</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dit Vautrin, et s’y lie avec Horace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Bianchon</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le célèbre médecin. Il aime Mme Delphine de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Nucingen</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au moment où elle est abandonnée par de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Marsay</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fille du sieur Goriot, ancien marchand vermicellier, dont Rastignac paye l’enterrement. Il est un des lions du grand monde ; il se lie avec tous les jeunes gens de son époque, avec de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Marsay</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Beaudenord</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d’</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Esgrignon</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Lucien de Rubempré, Emile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Blondet</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du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Tillet</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Nathan, Paul de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Manerville</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Bixiou,etc</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L’histoire de sa fortune se trouve dans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La Maison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Nucingen</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il reparaît dans presque toutes les scènes, dans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 Cabinet des Antiques,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dans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L’Interdiction.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Il marie ses deux sœurs, l’une à Martial de la Roche-Hugon, dandy du temps de l’Empire, un des personnages de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La Paix du ménage</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l’autre à un ministre. Son plus jeune frère, Gabriel de Rastignac, secrétaire de l’évêque dans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 Curé de Village,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dont l’action a lieu en 1828, est nommé évêque en 1832 (voir la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Fille d’Eve).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Quoique d’une vieille famille, il accepte une place de sous-secrétaire d’Etat dans le ministère de de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Marsay</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après 1830 (voir les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Scènes de la vie politique), etc.</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Une fille d’Ève</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préface)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pic>
        <p:nvPicPr>
          <p:cNvPr id="4" name="Picture 2">
            <a:extLst>
              <a:ext uri="{FF2B5EF4-FFF2-40B4-BE49-F238E27FC236}">
                <a16:creationId xmlns:a16="http://schemas.microsoft.com/office/drawing/2014/main" id="{BA320C46-A296-41A6-87D8-1B3915D6F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788" y="1600200"/>
            <a:ext cx="2038474" cy="3473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AA8E63E6-1276-4FEB-A52D-180DEBB5B800}"/>
              </a:ext>
            </a:extLst>
          </p:cNvPr>
          <p:cNvSpPr txBox="1"/>
          <p:nvPr/>
        </p:nvSpPr>
        <p:spPr>
          <a:xfrm>
            <a:off x="9550796" y="5109140"/>
            <a:ext cx="1825441" cy="490904"/>
          </a:xfrm>
          <a:prstGeom prst="rect">
            <a:avLst/>
          </a:prstGeom>
          <a:noFill/>
        </p:spPr>
        <p:txBody>
          <a:bodyPr wrap="square" rtlCol="0">
            <a:spAutoFit/>
          </a:bodyPr>
          <a:lstStyle/>
          <a:p>
            <a:pPr algn="ctr">
              <a:lnSpc>
                <a:spcPct val="90000"/>
              </a:lnSpc>
            </a:pPr>
            <a:r>
              <a:rPr lang="fr-FR" sz="2800" dirty="0">
                <a:latin typeface="French Script MT" panose="03020402040607040605" pitchFamily="66" charset="0"/>
              </a:rPr>
              <a:t>Rastignac</a:t>
            </a:r>
            <a:endParaRPr lang="cs-CZ" sz="2800" dirty="0">
              <a:latin typeface="French Script MT" panose="03020402040607040605" pitchFamily="66" charset="0"/>
            </a:endParaRPr>
          </a:p>
        </p:txBody>
      </p:sp>
    </p:spTree>
    <p:extLst>
      <p:ext uri="{BB962C8B-B14F-4D97-AF65-F5344CB8AC3E}">
        <p14:creationId xmlns:p14="http://schemas.microsoft.com/office/powerpoint/2010/main" val="416151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C499F3-34DD-4F98-90B9-1FBE6BEA8C61}"/>
              </a:ext>
            </a:extLst>
          </p:cNvPr>
          <p:cNvSpPr>
            <a:spLocks noGrp="1"/>
          </p:cNvSpPr>
          <p:nvPr>
            <p:ph type="title"/>
          </p:nvPr>
        </p:nvSpPr>
        <p:spPr/>
        <p:txBody>
          <a:bodyPr/>
          <a:lstStyle/>
          <a:p>
            <a:r>
              <a:rPr lang="fr-FR" dirty="0">
                <a:latin typeface="French Script MT" panose="03020402040607040605" pitchFamily="66" charset="0"/>
              </a:rPr>
              <a:t>Connexion des romans à travers le retour des personnages: exemple des </a:t>
            </a:r>
            <a:r>
              <a:rPr lang="fr-FR" i="1" dirty="0">
                <a:latin typeface="French Script MT" panose="03020402040607040605" pitchFamily="66" charset="0"/>
              </a:rPr>
              <a:t>Illusions perdues</a:t>
            </a:r>
            <a:endParaRPr lang="cs-CZ" dirty="0">
              <a:latin typeface="French Script MT" panose="03020402040607040605" pitchFamily="66" charset="0"/>
            </a:endParaRPr>
          </a:p>
        </p:txBody>
      </p:sp>
      <p:sp>
        <p:nvSpPr>
          <p:cNvPr id="4" name="Ovál 3">
            <a:extLst>
              <a:ext uri="{FF2B5EF4-FFF2-40B4-BE49-F238E27FC236}">
                <a16:creationId xmlns:a16="http://schemas.microsoft.com/office/drawing/2014/main" id="{05D3E690-0E2A-49DB-B1CB-21BCF08ED997}"/>
              </a:ext>
            </a:extLst>
          </p:cNvPr>
          <p:cNvSpPr/>
          <p:nvPr/>
        </p:nvSpPr>
        <p:spPr>
          <a:xfrm>
            <a:off x="3574132" y="2534455"/>
            <a:ext cx="3528392"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200" dirty="0">
                <a:latin typeface="Times New Roman" panose="02020603050405020304" pitchFamily="18" charset="0"/>
                <a:cs typeface="Times New Roman" panose="02020603050405020304" pitchFamily="18" charset="0"/>
              </a:rPr>
              <a:t>Lucien Chardon de Rubempré (</a:t>
            </a:r>
            <a:r>
              <a:rPr lang="fr-FR" sz="2200" i="1" dirty="0">
                <a:latin typeface="Times New Roman" panose="02020603050405020304" pitchFamily="18" charset="0"/>
                <a:cs typeface="Times New Roman" panose="02020603050405020304" pitchFamily="18" charset="0"/>
              </a:rPr>
              <a:t>Splendeurs et misères de courtisanes)</a:t>
            </a:r>
            <a:endParaRPr lang="cs-CZ" sz="2200" dirty="0">
              <a:latin typeface="Times New Roman" panose="02020603050405020304" pitchFamily="18" charset="0"/>
              <a:cs typeface="Times New Roman" panose="02020603050405020304" pitchFamily="18" charset="0"/>
            </a:endParaRPr>
          </a:p>
        </p:txBody>
      </p:sp>
      <p:sp>
        <p:nvSpPr>
          <p:cNvPr id="5" name="Ovál 4">
            <a:extLst>
              <a:ext uri="{FF2B5EF4-FFF2-40B4-BE49-F238E27FC236}">
                <a16:creationId xmlns:a16="http://schemas.microsoft.com/office/drawing/2014/main" id="{1DE5817B-CB58-4666-A792-8D87946A002D}"/>
              </a:ext>
            </a:extLst>
          </p:cNvPr>
          <p:cNvSpPr/>
          <p:nvPr/>
        </p:nvSpPr>
        <p:spPr>
          <a:xfrm>
            <a:off x="6670476" y="1661210"/>
            <a:ext cx="2160240"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latin typeface="Times New Roman" panose="02020603050405020304" pitchFamily="18" charset="0"/>
                <a:cs typeface="Times New Roman" panose="02020603050405020304" pitchFamily="18" charset="0"/>
              </a:rPr>
              <a:t>Daniel d’</a:t>
            </a:r>
            <a:r>
              <a:rPr lang="fr-FR" dirty="0" err="1">
                <a:latin typeface="Times New Roman" panose="02020603050405020304" pitchFamily="18" charset="0"/>
                <a:cs typeface="Times New Roman" panose="02020603050405020304" pitchFamily="18" charset="0"/>
              </a:rPr>
              <a:t>Arthez</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Les Secrets de la princesse de </a:t>
            </a:r>
            <a:r>
              <a:rPr lang="fr-FR" i="1" dirty="0" err="1">
                <a:latin typeface="Times New Roman" panose="02020603050405020304" pitchFamily="18" charset="0"/>
                <a:cs typeface="Times New Roman" panose="02020603050405020304" pitchFamily="18" charset="0"/>
              </a:rPr>
              <a:t>Cadignan</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6" name="Ovál 5">
            <a:extLst>
              <a:ext uri="{FF2B5EF4-FFF2-40B4-BE49-F238E27FC236}">
                <a16:creationId xmlns:a16="http://schemas.microsoft.com/office/drawing/2014/main" id="{B2F35C91-47CF-4149-AFDE-DAB482CF1A5E}"/>
              </a:ext>
            </a:extLst>
          </p:cNvPr>
          <p:cNvSpPr/>
          <p:nvPr/>
        </p:nvSpPr>
        <p:spPr>
          <a:xfrm>
            <a:off x="6415115" y="4413331"/>
            <a:ext cx="2160240" cy="16551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500" dirty="0">
                <a:latin typeface="Times New Roman" panose="02020603050405020304" pitchFamily="18" charset="0"/>
                <a:cs typeface="Times New Roman" panose="02020603050405020304" pitchFamily="18" charset="0"/>
              </a:rPr>
              <a:t>Vautrin/Carlos Herrera (</a:t>
            </a:r>
            <a:r>
              <a:rPr lang="fr-FR" sz="1500" i="1" dirty="0">
                <a:latin typeface="Times New Roman" panose="02020603050405020304" pitchFamily="18" charset="0"/>
                <a:cs typeface="Times New Roman" panose="02020603050405020304" pitchFamily="18" charset="0"/>
              </a:rPr>
              <a:t>Père Goriot, Splendeurs et misères de courtisanes)</a:t>
            </a:r>
            <a:endParaRPr lang="cs-CZ" sz="1500" dirty="0">
              <a:latin typeface="Times New Roman" panose="02020603050405020304" pitchFamily="18" charset="0"/>
              <a:cs typeface="Times New Roman" panose="02020603050405020304" pitchFamily="18" charset="0"/>
            </a:endParaRPr>
          </a:p>
        </p:txBody>
      </p:sp>
      <p:sp>
        <p:nvSpPr>
          <p:cNvPr id="7" name="Ovál 6">
            <a:extLst>
              <a:ext uri="{FF2B5EF4-FFF2-40B4-BE49-F238E27FC236}">
                <a16:creationId xmlns:a16="http://schemas.microsoft.com/office/drawing/2014/main" id="{713BA201-1E35-4FAF-B863-F838C067025D}"/>
              </a:ext>
            </a:extLst>
          </p:cNvPr>
          <p:cNvSpPr/>
          <p:nvPr/>
        </p:nvSpPr>
        <p:spPr>
          <a:xfrm>
            <a:off x="8326660" y="2643615"/>
            <a:ext cx="258390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latin typeface="Times New Roman" panose="02020603050405020304" pitchFamily="18" charset="0"/>
                <a:cs typeface="Times New Roman" panose="02020603050405020304" pitchFamily="18" charset="0"/>
              </a:rPr>
              <a:t>Docteur </a:t>
            </a:r>
            <a:r>
              <a:rPr lang="fr-FR" dirty="0" err="1">
                <a:latin typeface="Times New Roman" panose="02020603050405020304" pitchFamily="18" charset="0"/>
                <a:cs typeface="Times New Roman" panose="02020603050405020304" pitchFamily="18" charset="0"/>
              </a:rPr>
              <a:t>Bianchon</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Père Goriot, La Messe de l’Athée, Pierrette,…</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8" name="Ovál 7">
            <a:extLst>
              <a:ext uri="{FF2B5EF4-FFF2-40B4-BE49-F238E27FC236}">
                <a16:creationId xmlns:a16="http://schemas.microsoft.com/office/drawing/2014/main" id="{D10CADF5-3D54-4575-BE45-16D3D6D878C4}"/>
              </a:ext>
            </a:extLst>
          </p:cNvPr>
          <p:cNvSpPr/>
          <p:nvPr/>
        </p:nvSpPr>
        <p:spPr>
          <a:xfrm>
            <a:off x="2017353" y="4249135"/>
            <a:ext cx="2400564"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dirty="0">
                <a:latin typeface="Times New Roman" panose="02020603050405020304" pitchFamily="18" charset="0"/>
                <a:cs typeface="Times New Roman" panose="02020603050405020304" pitchFamily="18" charset="0"/>
              </a:rPr>
              <a:t>Eugène de Rastignac(</a:t>
            </a:r>
            <a:r>
              <a:rPr lang="fr-FR" sz="1600" i="1" dirty="0">
                <a:latin typeface="Times New Roman" panose="02020603050405020304" pitchFamily="18" charset="0"/>
                <a:cs typeface="Times New Roman" panose="02020603050405020304" pitchFamily="18" charset="0"/>
              </a:rPr>
              <a:t>Père Goriot, Splendeurs et Misères de courtisanes, La Maison </a:t>
            </a:r>
            <a:r>
              <a:rPr lang="fr-FR" sz="1600" i="1" dirty="0" err="1">
                <a:latin typeface="Times New Roman" panose="02020603050405020304" pitchFamily="18" charset="0"/>
                <a:cs typeface="Times New Roman" panose="02020603050405020304" pitchFamily="18" charset="0"/>
              </a:rPr>
              <a:t>Nucingen</a:t>
            </a:r>
            <a:r>
              <a:rPr lang="fr-FR" sz="1600" i="1" dirty="0">
                <a:latin typeface="Times New Roman" panose="02020603050405020304" pitchFamily="18" charset="0"/>
                <a:cs typeface="Times New Roman" panose="02020603050405020304" pitchFamily="18" charset="0"/>
              </a:rPr>
              <a:t>,…</a:t>
            </a:r>
            <a:r>
              <a:rPr lang="fr-FR" sz="1600" dirty="0">
                <a:latin typeface="Times New Roman" panose="02020603050405020304" pitchFamily="18" charset="0"/>
                <a:cs typeface="Times New Roman" panose="02020603050405020304" pitchFamily="18" charset="0"/>
              </a:rPr>
              <a:t>)</a:t>
            </a:r>
            <a:endParaRPr lang="cs-CZ" sz="1600" dirty="0">
              <a:latin typeface="Times New Roman" panose="02020603050405020304" pitchFamily="18" charset="0"/>
              <a:cs typeface="Times New Roman" panose="02020603050405020304" pitchFamily="18" charset="0"/>
            </a:endParaRPr>
          </a:p>
        </p:txBody>
      </p:sp>
      <p:sp>
        <p:nvSpPr>
          <p:cNvPr id="9" name="Ovál 8">
            <a:extLst>
              <a:ext uri="{FF2B5EF4-FFF2-40B4-BE49-F238E27FC236}">
                <a16:creationId xmlns:a16="http://schemas.microsoft.com/office/drawing/2014/main" id="{A6204839-5EA8-4780-8776-339CED5800D4}"/>
              </a:ext>
            </a:extLst>
          </p:cNvPr>
          <p:cNvSpPr/>
          <p:nvPr/>
        </p:nvSpPr>
        <p:spPr>
          <a:xfrm>
            <a:off x="10342884" y="1866584"/>
            <a:ext cx="1512168" cy="1335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dirty="0">
                <a:latin typeface="Times New Roman" panose="02020603050405020304" pitchFamily="18" charset="0"/>
                <a:cs typeface="Times New Roman" panose="02020603050405020304" pitchFamily="18" charset="0"/>
              </a:rPr>
              <a:t>Louis Lambert (</a:t>
            </a:r>
            <a:r>
              <a:rPr lang="fr-FR" sz="1400" i="1" dirty="0">
                <a:latin typeface="Times New Roman" panose="02020603050405020304" pitchFamily="18" charset="0"/>
                <a:cs typeface="Times New Roman" panose="02020603050405020304" pitchFamily="18" charset="0"/>
              </a:rPr>
              <a:t>Louis Lambert</a:t>
            </a:r>
            <a:r>
              <a:rPr lang="fr-FR" sz="1400" dirty="0">
                <a:latin typeface="Times New Roman" panose="02020603050405020304" pitchFamily="18" charset="0"/>
                <a:cs typeface="Times New Roman" panose="02020603050405020304" pitchFamily="18" charset="0"/>
              </a:rPr>
              <a:t>)</a:t>
            </a:r>
            <a:endParaRPr lang="cs-CZ" sz="1400" dirty="0">
              <a:latin typeface="Times New Roman" panose="02020603050405020304" pitchFamily="18" charset="0"/>
              <a:cs typeface="Times New Roman" panose="02020603050405020304" pitchFamily="18" charset="0"/>
            </a:endParaRPr>
          </a:p>
        </p:txBody>
      </p:sp>
      <p:sp>
        <p:nvSpPr>
          <p:cNvPr id="10" name="Ovál 9">
            <a:extLst>
              <a:ext uri="{FF2B5EF4-FFF2-40B4-BE49-F238E27FC236}">
                <a16:creationId xmlns:a16="http://schemas.microsoft.com/office/drawing/2014/main" id="{01C832E4-01BB-4493-A631-26EE758A580F}"/>
              </a:ext>
            </a:extLst>
          </p:cNvPr>
          <p:cNvSpPr/>
          <p:nvPr/>
        </p:nvSpPr>
        <p:spPr>
          <a:xfrm>
            <a:off x="1593436" y="2319074"/>
            <a:ext cx="2160240"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latin typeface="Times New Roman" panose="02020603050405020304" pitchFamily="18" charset="0"/>
                <a:cs typeface="Times New Roman" panose="02020603050405020304" pitchFamily="18" charset="0"/>
              </a:rPr>
              <a:t>Emile </a:t>
            </a:r>
            <a:r>
              <a:rPr lang="fr-FR" dirty="0" err="1">
                <a:latin typeface="Times New Roman" panose="02020603050405020304" pitchFamily="18" charset="0"/>
                <a:cs typeface="Times New Roman" panose="02020603050405020304" pitchFamily="18" charset="0"/>
              </a:rPr>
              <a:t>Blondet</a:t>
            </a:r>
            <a:r>
              <a:rPr lang="fr-FR" dirty="0">
                <a:latin typeface="Times New Roman" panose="02020603050405020304" pitchFamily="18" charset="0"/>
                <a:cs typeface="Times New Roman" panose="02020603050405020304" pitchFamily="18" charset="0"/>
              </a:rPr>
              <a:t>(</a:t>
            </a:r>
            <a:r>
              <a:rPr lang="fr-FR" i="1" dirty="0">
                <a:latin typeface="Times New Roman" panose="02020603050405020304" pitchFamily="18" charset="0"/>
                <a:cs typeface="Times New Roman" panose="02020603050405020304" pitchFamily="18" charset="0"/>
              </a:rPr>
              <a:t>La Maison </a:t>
            </a:r>
            <a:r>
              <a:rPr lang="fr-FR" i="1" dirty="0" err="1">
                <a:latin typeface="Times New Roman" panose="02020603050405020304" pitchFamily="18" charset="0"/>
                <a:cs typeface="Times New Roman" panose="02020603050405020304" pitchFamily="18" charset="0"/>
              </a:rPr>
              <a:t>Nucingen</a:t>
            </a:r>
            <a:r>
              <a:rPr lang="fr-FR" i="1" dirty="0">
                <a:latin typeface="Times New Roman" panose="02020603050405020304" pitchFamily="18" charset="0"/>
                <a:cs typeface="Times New Roman" panose="02020603050405020304" pitchFamily="18" charset="0"/>
              </a:rPr>
              <a:t>, Le Cabinet des Antiques</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11" name="Ovál 10">
            <a:extLst>
              <a:ext uri="{FF2B5EF4-FFF2-40B4-BE49-F238E27FC236}">
                <a16:creationId xmlns:a16="http://schemas.microsoft.com/office/drawing/2014/main" id="{ED19D597-3530-4743-8DF1-086BA1CCE5FD}"/>
              </a:ext>
            </a:extLst>
          </p:cNvPr>
          <p:cNvSpPr/>
          <p:nvPr/>
        </p:nvSpPr>
        <p:spPr>
          <a:xfrm>
            <a:off x="4306139" y="5064194"/>
            <a:ext cx="2064378" cy="161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dirty="0">
                <a:latin typeface="Times New Roman" panose="02020603050405020304" pitchFamily="18" charset="0"/>
                <a:cs typeface="Times New Roman" panose="02020603050405020304" pitchFamily="18" charset="0"/>
              </a:rPr>
              <a:t>Marquise d’</a:t>
            </a:r>
            <a:r>
              <a:rPr lang="fr-FR" sz="1600" dirty="0" err="1">
                <a:latin typeface="Times New Roman" panose="02020603050405020304" pitchFamily="18" charset="0"/>
                <a:cs typeface="Times New Roman" panose="02020603050405020304" pitchFamily="18" charset="0"/>
              </a:rPr>
              <a:t>Espard</a:t>
            </a:r>
            <a:endParaRPr lang="fr-FR" sz="1600" dirty="0">
              <a:latin typeface="Times New Roman" panose="02020603050405020304" pitchFamily="18" charset="0"/>
              <a:cs typeface="Times New Roman" panose="02020603050405020304" pitchFamily="18" charset="0"/>
            </a:endParaRPr>
          </a:p>
          <a:p>
            <a:pPr lvl="0" algn="ctr"/>
            <a:r>
              <a:rPr lang="fr-FR" sz="1600" dirty="0">
                <a:latin typeface="Times New Roman" panose="02020603050405020304" pitchFamily="18" charset="0"/>
                <a:cs typeface="Times New Roman" panose="02020603050405020304" pitchFamily="18" charset="0"/>
              </a:rPr>
              <a:t>(</a:t>
            </a:r>
            <a:r>
              <a:rPr lang="fr-FR" sz="1600" i="1" dirty="0">
                <a:latin typeface="Times New Roman" panose="02020603050405020304" pitchFamily="18" charset="0"/>
                <a:cs typeface="Times New Roman" panose="02020603050405020304" pitchFamily="18" charset="0"/>
              </a:rPr>
              <a:t>L’Interdiction</a:t>
            </a:r>
            <a:r>
              <a:rPr lang="fr-FR" sz="1600" dirty="0">
                <a:latin typeface="Times New Roman" panose="02020603050405020304" pitchFamily="18" charset="0"/>
                <a:cs typeface="Times New Roman" panose="02020603050405020304" pitchFamily="18" charset="0"/>
              </a:rPr>
              <a:t>)</a:t>
            </a:r>
            <a:endParaRPr lang="cs-CZ" sz="1600" dirty="0">
              <a:latin typeface="Times New Roman" panose="02020603050405020304" pitchFamily="18" charset="0"/>
              <a:cs typeface="Times New Roman" panose="02020603050405020304" pitchFamily="18" charset="0"/>
            </a:endParaRPr>
          </a:p>
        </p:txBody>
      </p:sp>
      <p:sp>
        <p:nvSpPr>
          <p:cNvPr id="12" name="Ovál 11">
            <a:extLst>
              <a:ext uri="{FF2B5EF4-FFF2-40B4-BE49-F238E27FC236}">
                <a16:creationId xmlns:a16="http://schemas.microsoft.com/office/drawing/2014/main" id="{67B76E12-2D4C-4D39-98A5-3A4CFF12D18F}"/>
              </a:ext>
            </a:extLst>
          </p:cNvPr>
          <p:cNvSpPr/>
          <p:nvPr/>
        </p:nvSpPr>
        <p:spPr>
          <a:xfrm>
            <a:off x="4906280" y="1299440"/>
            <a:ext cx="1872208" cy="142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latin typeface="Times New Roman" panose="02020603050405020304" pitchFamily="18" charset="0"/>
                <a:cs typeface="Times New Roman" panose="02020603050405020304" pitchFamily="18" charset="0"/>
              </a:rPr>
              <a:t>Félicité des Touches</a:t>
            </a:r>
          </a:p>
          <a:p>
            <a:pPr lvl="0" algn="ctr"/>
            <a:r>
              <a:rPr lang="fr-FR" dirty="0">
                <a:latin typeface="Times New Roman" panose="02020603050405020304" pitchFamily="18" charset="0"/>
                <a:cs typeface="Times New Roman" panose="02020603050405020304" pitchFamily="18" charset="0"/>
              </a:rPr>
              <a:t>(</a:t>
            </a:r>
            <a:r>
              <a:rPr lang="fr-FR" i="1" dirty="0">
                <a:latin typeface="Times New Roman" panose="02020603050405020304" pitchFamily="18" charset="0"/>
                <a:cs typeface="Times New Roman" panose="02020603050405020304" pitchFamily="18" charset="0"/>
              </a:rPr>
              <a:t>Béatrix</a:t>
            </a:r>
            <a:r>
              <a:rPr lang="fr-FR" dirty="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
        <p:nvSpPr>
          <p:cNvPr id="13" name="Ovál 12">
            <a:extLst>
              <a:ext uri="{FF2B5EF4-FFF2-40B4-BE49-F238E27FC236}">
                <a16:creationId xmlns:a16="http://schemas.microsoft.com/office/drawing/2014/main" id="{961F1296-7BFA-49D0-9138-16496604445A}"/>
              </a:ext>
            </a:extLst>
          </p:cNvPr>
          <p:cNvSpPr/>
          <p:nvPr/>
        </p:nvSpPr>
        <p:spPr>
          <a:xfrm>
            <a:off x="3205384" y="1600279"/>
            <a:ext cx="1639232" cy="1239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400" dirty="0" err="1">
                <a:latin typeface="Times New Roman" panose="02020603050405020304" pitchFamily="18" charset="0"/>
                <a:cs typeface="Times New Roman" panose="02020603050405020304" pitchFamily="18" charset="0"/>
              </a:rPr>
              <a:t>Camusot</a:t>
            </a:r>
            <a:r>
              <a:rPr lang="fr-FR" sz="1400" dirty="0">
                <a:latin typeface="Times New Roman" panose="02020603050405020304" pitchFamily="18" charset="0"/>
                <a:cs typeface="Times New Roman" panose="02020603050405020304" pitchFamily="18" charset="0"/>
              </a:rPr>
              <a:t> (</a:t>
            </a:r>
            <a:r>
              <a:rPr lang="fr-FR" sz="1400" i="1" dirty="0">
                <a:latin typeface="Times New Roman" panose="02020603050405020304" pitchFamily="18" charset="0"/>
                <a:cs typeface="Times New Roman" panose="02020603050405020304" pitchFamily="18" charset="0"/>
              </a:rPr>
              <a:t>La Rabouilleuse, Le Cousin Pons</a:t>
            </a:r>
            <a:r>
              <a:rPr lang="fr-FR" sz="1400" dirty="0">
                <a:latin typeface="Times New Roman" panose="02020603050405020304" pitchFamily="18" charset="0"/>
                <a:cs typeface="Times New Roman" panose="02020603050405020304" pitchFamily="18" charset="0"/>
              </a:rPr>
              <a:t>)</a:t>
            </a:r>
            <a:endParaRPr lang="cs-CZ"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89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B0F67D6-0E91-44BD-A1E2-B559DC2DFCA3}"/>
              </a:ext>
            </a:extLst>
          </p:cNvPr>
          <p:cNvSpPr>
            <a:spLocks noGrp="1"/>
          </p:cNvSpPr>
          <p:nvPr>
            <p:ph idx="1"/>
          </p:nvPr>
        </p:nvSpPr>
        <p:spPr>
          <a:xfrm>
            <a:off x="1593437" y="836712"/>
            <a:ext cx="6085151" cy="5843488"/>
          </a:xfrm>
        </p:spPr>
        <p:txBody>
          <a:bodyPr>
            <a:normAutofit/>
          </a:bodyPr>
          <a:lstStyle/>
          <a:p>
            <a:pPr marL="0" indent="0" algn="just">
              <a:buNone/>
            </a:pPr>
            <a:r>
              <a:rPr lang="fr-FR" sz="4000" i="1" dirty="0">
                <a:latin typeface="French Script MT" panose="03020402040607040605" pitchFamily="66" charset="0"/>
              </a:rPr>
              <a:t>« Mon ouvrage a sa géographie comme il a sa généalogie et ses familles, ses lieux et ses choses, ses personnes et ses faits ; comme il a son armorial, ses nobles et ses bourgeois, ses artisans et ses paysans, ses politiques et ses dandies, son armée, tout son monde enfin ! » </a:t>
            </a:r>
            <a:r>
              <a:rPr lang="fr-FR" sz="4000" dirty="0">
                <a:latin typeface="French Script MT" panose="03020402040607040605" pitchFamily="66" charset="0"/>
              </a:rPr>
              <a:t>(</a:t>
            </a:r>
            <a:r>
              <a:rPr lang="fr-FR" sz="4000" i="1" dirty="0">
                <a:latin typeface="French Script MT" panose="03020402040607040605" pitchFamily="66" charset="0"/>
              </a:rPr>
              <a:t>Avant-propos de la Comédie humaine</a:t>
            </a:r>
            <a:r>
              <a:rPr lang="fr-FR" sz="4000" dirty="0">
                <a:latin typeface="French Script MT" panose="03020402040607040605" pitchFamily="66" charset="0"/>
              </a:rPr>
              <a:t>)</a:t>
            </a:r>
            <a:endParaRPr lang="cs-CZ" sz="4000" i="1" dirty="0">
              <a:latin typeface="French Script MT" panose="03020402040607040605" pitchFamily="66" charset="0"/>
            </a:endParaRPr>
          </a:p>
        </p:txBody>
      </p:sp>
      <p:pic>
        <p:nvPicPr>
          <p:cNvPr id="1026" name="Picture 2" descr="La société française au XIX siècle">
            <a:extLst>
              <a:ext uri="{FF2B5EF4-FFF2-40B4-BE49-F238E27FC236}">
                <a16:creationId xmlns:a16="http://schemas.microsoft.com/office/drawing/2014/main" id="{63289B7D-8678-4AE1-9E31-B50485BB8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5533" y="3758456"/>
            <a:ext cx="3018349" cy="23317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dy — Wikipédia">
            <a:extLst>
              <a:ext uri="{FF2B5EF4-FFF2-40B4-BE49-F238E27FC236}">
                <a16:creationId xmlns:a16="http://schemas.microsoft.com/office/drawing/2014/main" id="{2D173101-1C31-4B21-9FCE-10FE45E99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6860" y="836712"/>
            <a:ext cx="16192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ux soldats de la Garde Nationale vers 1793. | Médecin militaire, Costume  militaire, Soldat">
            <a:extLst>
              <a:ext uri="{FF2B5EF4-FFF2-40B4-BE49-F238E27FC236}">
                <a16:creationId xmlns:a16="http://schemas.microsoft.com/office/drawing/2014/main" id="{0C088275-FC77-4DDD-BF3D-B8DA5C060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10635" y="836711"/>
            <a:ext cx="1909291"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8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AD7B75-01F9-4AA6-BCB7-D27E3CD5BB1F}"/>
              </a:ext>
            </a:extLst>
          </p:cNvPr>
          <p:cNvSpPr>
            <a:spLocks noGrp="1"/>
          </p:cNvSpPr>
          <p:nvPr>
            <p:ph type="title"/>
          </p:nvPr>
        </p:nvSpPr>
        <p:spPr>
          <a:xfrm>
            <a:off x="2085347" y="0"/>
            <a:ext cx="9170257" cy="1239837"/>
          </a:xfrm>
        </p:spPr>
        <p:txBody>
          <a:bodyPr/>
          <a:lstStyle/>
          <a:p>
            <a:r>
              <a:rPr lang="fr-FR" dirty="0">
                <a:latin typeface="French Script MT" panose="03020402040607040605" pitchFamily="66" charset="0"/>
              </a:rPr>
              <a:t>Réapparition des personnages secondaires: vers l’unification de </a:t>
            </a:r>
            <a:r>
              <a:rPr lang="fr-FR" i="1" dirty="0">
                <a:latin typeface="French Script MT" panose="03020402040607040605" pitchFamily="66" charset="0"/>
              </a:rPr>
              <a:t>la Comédie humaine</a:t>
            </a:r>
            <a:endParaRPr lang="cs-CZ" dirty="0">
              <a:latin typeface="French Script MT" panose="03020402040607040605" pitchFamily="66" charset="0"/>
            </a:endParaRPr>
          </a:p>
        </p:txBody>
      </p:sp>
      <p:sp>
        <p:nvSpPr>
          <p:cNvPr id="3" name="Zástupný obsah 2">
            <a:extLst>
              <a:ext uri="{FF2B5EF4-FFF2-40B4-BE49-F238E27FC236}">
                <a16:creationId xmlns:a16="http://schemas.microsoft.com/office/drawing/2014/main" id="{B57E97D4-DC95-4B75-A23F-5143CAEF1E6A}"/>
              </a:ext>
            </a:extLst>
          </p:cNvPr>
          <p:cNvSpPr>
            <a:spLocks noGrp="1"/>
          </p:cNvSpPr>
          <p:nvPr>
            <p:ph sz="half" idx="2"/>
          </p:nvPr>
        </p:nvSpPr>
        <p:spPr>
          <a:xfrm>
            <a:off x="6670475" y="1239837"/>
            <a:ext cx="4814586" cy="4572000"/>
          </a:xfrm>
        </p:spPr>
        <p:txBody>
          <a:bodyPr>
            <a:noAutofit/>
          </a:bodyPr>
          <a:lstStyle/>
          <a:p>
            <a:pPr marL="0" indent="0" algn="just">
              <a:buNone/>
            </a:pPr>
            <a:r>
              <a:rPr lang="fr-FR" sz="1700" dirty="0">
                <a:latin typeface="Times New Roman" panose="02020603050405020304" pitchFamily="18" charset="0"/>
                <a:cs typeface="Times New Roman" panose="02020603050405020304" pitchFamily="18" charset="0"/>
              </a:rPr>
              <a:t>« </a:t>
            </a:r>
            <a:r>
              <a:rPr lang="fr-FR" sz="1700" i="1" dirty="0">
                <a:latin typeface="Times New Roman" panose="02020603050405020304" pitchFamily="18" charset="0"/>
                <a:cs typeface="Times New Roman" panose="02020603050405020304" pitchFamily="18" charset="0"/>
              </a:rPr>
              <a:t>Malgré les soins de Lisbeth, trois jours après, le maréchal Hulot était mort. De tels hommes sont l’honneur des partis qu’ils ont embrassés. Pour les républicains, le maréchal était l’idéal du patriotisme ; aussi se trouvèrent-ils tous à son convoi, qui fut suivi d’une foule immense. L’Armée, l’Administration, la Cour, le Peuple, tout le monde vint rendre hommage à cette haute vertu, à cette intacte probité, à cette gloire si pure.  N’a pas, qui veut, le peuple à son convoi. Ces obsèques furent marquées par un de ces témoignages pleins de délicatesse, de bon goût et de cœur, qui, de loin en loin, rappellent les mérites et la gloire de la Noblesse française. Derrière le cercueil du maréchal on vit le vieux marquis de </a:t>
            </a:r>
            <a:r>
              <a:rPr lang="fr-FR" sz="1700" i="1" dirty="0" err="1">
                <a:latin typeface="Times New Roman" panose="02020603050405020304" pitchFamily="18" charset="0"/>
                <a:cs typeface="Times New Roman" panose="02020603050405020304" pitchFamily="18" charset="0"/>
              </a:rPr>
              <a:t>Montauran</a:t>
            </a:r>
            <a:r>
              <a:rPr lang="fr-FR" sz="1700" i="1" dirty="0">
                <a:latin typeface="Times New Roman" panose="02020603050405020304" pitchFamily="18" charset="0"/>
                <a:cs typeface="Times New Roman" panose="02020603050405020304" pitchFamily="18" charset="0"/>
              </a:rPr>
              <a:t>, le frère de celui qui, dans la levée de boucliers des Chouans en 1799, avait été l’adversaire et l’adversaire malheureux de Hulot. Le marquis, en mourant sous les balles des Bleus, avait confié les intérêts de son jeune frère au soldat de la République. (Voir les Chouans.) Hulot avait si bien accepté le testament verbal du noble, qu’il réussit à sauver les biens de ce jeune homme, alors émigré.</a:t>
            </a:r>
            <a:r>
              <a:rPr lang="fr-FR" sz="1700" dirty="0">
                <a:latin typeface="Times New Roman" panose="02020603050405020304" pitchFamily="18" charset="0"/>
                <a:cs typeface="Times New Roman" panose="02020603050405020304" pitchFamily="18" charset="0"/>
              </a:rPr>
              <a:t> » (</a:t>
            </a:r>
            <a:r>
              <a:rPr lang="fr-FR" sz="1700" i="1" dirty="0">
                <a:latin typeface="Times New Roman" panose="02020603050405020304" pitchFamily="18" charset="0"/>
                <a:cs typeface="Times New Roman" panose="02020603050405020304" pitchFamily="18" charset="0"/>
              </a:rPr>
              <a:t>La Cousine Bette</a:t>
            </a:r>
            <a:r>
              <a:rPr lang="fr-FR" sz="1700" dirty="0">
                <a:latin typeface="Times New Roman" panose="02020603050405020304" pitchFamily="18" charset="0"/>
                <a:cs typeface="Times New Roman" panose="02020603050405020304" pitchFamily="18" charset="0"/>
              </a:rPr>
              <a:t>)</a:t>
            </a:r>
            <a:endParaRPr lang="cs-CZ" sz="1700" dirty="0">
              <a:latin typeface="Times New Roman" panose="02020603050405020304" pitchFamily="18" charset="0"/>
              <a:cs typeface="Times New Roman" panose="02020603050405020304" pitchFamily="18" charset="0"/>
            </a:endParaRPr>
          </a:p>
        </p:txBody>
      </p:sp>
      <p:sp>
        <p:nvSpPr>
          <p:cNvPr id="4" name="Zástupný obsah 3">
            <a:extLst>
              <a:ext uri="{FF2B5EF4-FFF2-40B4-BE49-F238E27FC236}">
                <a16:creationId xmlns:a16="http://schemas.microsoft.com/office/drawing/2014/main" id="{2096DA05-302A-48EF-8E0E-5B47C4F3061D}"/>
              </a:ext>
            </a:extLst>
          </p:cNvPr>
          <p:cNvSpPr>
            <a:spLocks noGrp="1"/>
          </p:cNvSpPr>
          <p:nvPr>
            <p:ph sz="half" idx="1"/>
          </p:nvPr>
        </p:nvSpPr>
        <p:spPr>
          <a:xfrm>
            <a:off x="1629916" y="1239837"/>
            <a:ext cx="4814586" cy="4962921"/>
          </a:xfrm>
        </p:spPr>
        <p:txBody>
          <a:bodyPr>
            <a:noAutofit/>
          </a:bodyPr>
          <a:lstStyle/>
          <a:p>
            <a:pPr marL="0" indent="0" algn="just">
              <a:buNone/>
            </a:pPr>
            <a:r>
              <a:rPr lang="fr-FR" sz="1700" dirty="0">
                <a:latin typeface="Times New Roman" panose="02020603050405020304" pitchFamily="18" charset="0"/>
                <a:cs typeface="Times New Roman" panose="02020603050405020304" pitchFamily="18" charset="0"/>
              </a:rPr>
              <a:t>« </a:t>
            </a:r>
            <a:r>
              <a:rPr lang="fr-FR" sz="1700" i="1" dirty="0">
                <a:latin typeface="Times New Roman" panose="02020603050405020304" pitchFamily="18" charset="0"/>
                <a:cs typeface="Times New Roman" panose="02020603050405020304" pitchFamily="18" charset="0"/>
              </a:rPr>
              <a:t>Tous les soldats restèrent immobiles. Le commandant avait fait dérouler les longs cheveux noirs d’une femme. Tout à coup le silence fut interrompu par le bruit d’une multitude armée. Corentin entra dans le corps de garde en précédant quatre soldats qui, sur leurs fusils placés en forme de civière, portaient </a:t>
            </a:r>
            <a:r>
              <a:rPr lang="fr-FR" sz="1700" i="1" dirty="0" err="1">
                <a:latin typeface="Times New Roman" panose="02020603050405020304" pitchFamily="18" charset="0"/>
                <a:cs typeface="Times New Roman" panose="02020603050405020304" pitchFamily="18" charset="0"/>
              </a:rPr>
              <a:t>Montauran</a:t>
            </a:r>
            <a:r>
              <a:rPr lang="fr-FR" sz="1700" i="1" dirty="0">
                <a:latin typeface="Times New Roman" panose="02020603050405020304" pitchFamily="18" charset="0"/>
                <a:cs typeface="Times New Roman" panose="02020603050405020304" pitchFamily="18" charset="0"/>
              </a:rPr>
              <a:t>, auquel plusieurs coups de feu avaient cassé les deux cuisses et les bras. Le marquis fut déposé sur le lit de camp auprès de sa femme, il l’aperçut et trouva la force de lui prendre la main par un geste convulsif. La mourante tourna péniblement la tête, reconnut son mari, frissonna par une secousse horrible à voir, et murmura ces paroles d’une voix presque éteinte : – Un jour sans lendemain !... Dieu m’a trop bien exaucée. – Commandant, dit le marquis en rassemblant toutes ses forces et sans quitter la main de Marie, je compte sur votre probité pour annoncer ma mort à mon jeune frère qui se trouve à Londres, écrivez-lui que s’il veut obéir à mes dernières paroles, il ne portera pas les armes contre la France, sans néanmoins abandonner le service du Roi. – Ce sera fait, dit Hulot en serrant la main du mourant</a:t>
            </a:r>
            <a:r>
              <a:rPr lang="fr-FR" sz="1700" dirty="0">
                <a:latin typeface="Times New Roman" panose="02020603050405020304" pitchFamily="18" charset="0"/>
                <a:cs typeface="Times New Roman" panose="02020603050405020304" pitchFamily="18" charset="0"/>
              </a:rPr>
              <a:t>. » (</a:t>
            </a:r>
            <a:r>
              <a:rPr lang="fr-FR" sz="1700" i="1" dirty="0">
                <a:latin typeface="Times New Roman" panose="02020603050405020304" pitchFamily="18" charset="0"/>
                <a:cs typeface="Times New Roman" panose="02020603050405020304" pitchFamily="18" charset="0"/>
              </a:rPr>
              <a:t>Les Chouans</a:t>
            </a:r>
            <a:r>
              <a:rPr lang="fr-FR" sz="1700" dirty="0">
                <a:latin typeface="Times New Roman" panose="02020603050405020304" pitchFamily="18" charset="0"/>
                <a:cs typeface="Times New Roman" panose="02020603050405020304" pitchFamily="18" charset="0"/>
              </a:rPr>
              <a:t>, édition de 1845)</a:t>
            </a:r>
            <a:endParaRPr lang="cs-CZ"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527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A80C96-28D0-44BE-B970-34F95D9C6906}"/>
              </a:ext>
            </a:extLst>
          </p:cNvPr>
          <p:cNvSpPr>
            <a:spLocks noGrp="1"/>
          </p:cNvSpPr>
          <p:nvPr>
            <p:ph type="title"/>
          </p:nvPr>
        </p:nvSpPr>
        <p:spPr>
          <a:xfrm>
            <a:off x="2061964" y="-459432"/>
            <a:ext cx="9782801" cy="1239837"/>
          </a:xfrm>
        </p:spPr>
        <p:txBody>
          <a:bodyPr/>
          <a:lstStyle/>
          <a:p>
            <a:r>
              <a:rPr lang="fr-FR" dirty="0">
                <a:latin typeface="French Script MT" panose="03020402040607040605" pitchFamily="66" charset="0"/>
              </a:rPr>
              <a:t>3. Système des personnages: organisation d’une société romanesque </a:t>
            </a:r>
            <a:endParaRPr lang="cs-CZ" dirty="0">
              <a:latin typeface="French Script MT" panose="03020402040607040605" pitchFamily="66" charset="0"/>
            </a:endParaRPr>
          </a:p>
        </p:txBody>
      </p:sp>
      <p:sp>
        <p:nvSpPr>
          <p:cNvPr id="3" name="Zástupný obsah 2">
            <a:extLst>
              <a:ext uri="{FF2B5EF4-FFF2-40B4-BE49-F238E27FC236}">
                <a16:creationId xmlns:a16="http://schemas.microsoft.com/office/drawing/2014/main" id="{0639916F-9136-4BD1-BD7D-721BE3523A2C}"/>
              </a:ext>
            </a:extLst>
          </p:cNvPr>
          <p:cNvSpPr>
            <a:spLocks noGrp="1"/>
          </p:cNvSpPr>
          <p:nvPr>
            <p:ph idx="1"/>
          </p:nvPr>
        </p:nvSpPr>
        <p:spPr>
          <a:xfrm>
            <a:off x="1845940" y="980728"/>
            <a:ext cx="9782801" cy="4572000"/>
          </a:xfrm>
        </p:spPr>
        <p:txBody>
          <a:bodyPr/>
          <a:lstStyle/>
          <a:p>
            <a:pPr marL="0" indent="0">
              <a:buNone/>
            </a:pPr>
            <a:r>
              <a:rPr lang="fr-FR" dirty="0">
                <a:latin typeface="French Script MT" panose="03020402040607040605" pitchFamily="66" charset="0"/>
              </a:rPr>
              <a:t>« </a:t>
            </a:r>
            <a:r>
              <a:rPr lang="fr-FR" i="1" dirty="0">
                <a:latin typeface="French Script MT" panose="03020402040607040605" pitchFamily="66" charset="0"/>
              </a:rPr>
              <a:t>Nous assistons ici à la plus étonnante des tentatives, à une substitution du monde inventé au monde réel. </a:t>
            </a:r>
            <a:r>
              <a:rPr lang="fr-FR" dirty="0">
                <a:latin typeface="French Script MT" panose="03020402040607040605" pitchFamily="66" charset="0"/>
              </a:rPr>
              <a:t>» (Félicien Marceau: </a:t>
            </a:r>
            <a:r>
              <a:rPr lang="fr-FR" i="1" dirty="0">
                <a:latin typeface="French Script MT" panose="03020402040607040605" pitchFamily="66" charset="0"/>
              </a:rPr>
              <a:t>Balzac et son monde</a:t>
            </a:r>
            <a:r>
              <a:rPr lang="fr-FR" dirty="0">
                <a:latin typeface="French Script MT" panose="03020402040607040605" pitchFamily="66" charset="0"/>
              </a:rPr>
              <a:t>)</a:t>
            </a:r>
            <a:endParaRPr lang="cs-CZ" dirty="0">
              <a:latin typeface="French Script MT" panose="03020402040607040605" pitchFamily="66" charset="0"/>
            </a:endParaRPr>
          </a:p>
        </p:txBody>
      </p:sp>
      <p:pic>
        <p:nvPicPr>
          <p:cNvPr id="4098" name="Picture 2">
            <a:extLst>
              <a:ext uri="{FF2B5EF4-FFF2-40B4-BE49-F238E27FC236}">
                <a16:creationId xmlns:a16="http://schemas.microsoft.com/office/drawing/2014/main" id="{F8BBCF15-833D-4CE6-88C4-CF9A92235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084" y="2204864"/>
            <a:ext cx="683683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4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1D20F88-958A-45CB-8005-454D8F22E2F7}"/>
              </a:ext>
            </a:extLst>
          </p:cNvPr>
          <p:cNvSpPr>
            <a:spLocks noGrp="1"/>
          </p:cNvSpPr>
          <p:nvPr>
            <p:ph idx="1"/>
          </p:nvPr>
        </p:nvSpPr>
        <p:spPr>
          <a:xfrm>
            <a:off x="1593436" y="0"/>
            <a:ext cx="9782801" cy="4572000"/>
          </a:xfrm>
        </p:spPr>
        <p:txBody>
          <a:bodyPr>
            <a:normAutofit fontScale="25000" lnSpcReduction="20000"/>
          </a:bodyPr>
          <a:lstStyle/>
          <a:p>
            <a:pPr marL="342900" lvl="0" indent="-34290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Lions » et femmes mondaines</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Lions : les hommes galants et ambitieux (et souvent aristocrates) : Rastignac,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Marsay</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Maxime de Trailles, Raphael de Valentin,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Victurien</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d’</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Esgrignon</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Calixte du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Guénic</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Femmes-aristocrates coquettes : Diane de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Maufrigineuse-Cadignan</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duchesse de Langeais, madame d’</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Espard</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Delphine de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Nucingen</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Anastazie</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de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Restaud</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la comtesse Ferraud…</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Femmes passionnées, incarnation de l’amour : Marie de Verneuil, Henriette de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Mortsauf</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Louis de Chaulieu</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Marchands, hommes d’affaires, leurs femmes</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Marchand honnête : Birotteau</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Marchands enrichis sous la Révolution : Goriot, Grandet</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Usuriers :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Gobseck</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Banquiers :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Nucingen</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Monde du crime et de la justice</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Criminels : Vautrin et sa bande,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Ferragus</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Policier : Corentin, Peyrade, Bibi-Lupin</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Avocats et juges : Derville, Popinot</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Aristocratie </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avant-révolutionnaire :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Montauran</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vidame de Pamiers</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anciens émigrés : les Du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Guénic</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d’</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Esgrignon</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Mortsauf</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aristocratie impériale : Chabert, Hulot</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grandes familles de la Restauration :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Grandlieu</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Chaulieu,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Maufrigineuse</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Demi-monde » : chanteuses, actrices, courtisanes : Coralie et Esther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Gobseck</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Florine, Valérie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Marneffe</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Artistes, journalistes</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Ecrivains – Nathan, d’</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Artez</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sculpteurs – Pierre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Grassou</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peintres – Théodore de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Sommervieux</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Journaliste – Etienne Lousteau, Emile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Blondet</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Etrangers</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Ajuda</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-Pinto (portugais),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Foedora</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(russe), </a:t>
            </a:r>
            <a:r>
              <a:rPr lang="fr-FR" sz="4300" dirty="0" err="1">
                <a:effectLst/>
                <a:latin typeface="Times New Roman" panose="02020603050405020304" pitchFamily="18" charset="0"/>
                <a:ea typeface="Calibri" panose="020F0502020204030204" pitchFamily="34" charset="0"/>
                <a:cs typeface="Times New Roman" panose="02020603050405020304" pitchFamily="18" charset="0"/>
              </a:rPr>
              <a:t>Wenseslas</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 Steinbock (polonais), Arabelle Dudley </a:t>
            </a:r>
            <a:r>
              <a:rPr lang="fr-FR" sz="4300">
                <a:effectLst/>
                <a:latin typeface="Times New Roman" panose="02020603050405020304" pitchFamily="18" charset="0"/>
                <a:ea typeface="Calibri" panose="020F0502020204030204" pitchFamily="34" charset="0"/>
                <a:cs typeface="Times New Roman" panose="02020603050405020304" pitchFamily="18" charset="0"/>
              </a:rPr>
              <a:t>(anglaise), </a:t>
            </a:r>
            <a:r>
              <a:rPr lang="fr-FR" sz="4300" dirty="0">
                <a:effectLst/>
                <a:latin typeface="Times New Roman" panose="02020603050405020304" pitchFamily="18" charset="0"/>
                <a:ea typeface="Calibri" panose="020F0502020204030204" pitchFamily="34" charset="0"/>
                <a:cs typeface="Times New Roman" panose="02020603050405020304" pitchFamily="18" charset="0"/>
              </a:rPr>
              <a:t>etc. </a:t>
            </a:r>
            <a:endParaRPr lang="cs-CZ" sz="4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
        <p:nvSpPr>
          <p:cNvPr id="5" name="Nadpis 4">
            <a:extLst>
              <a:ext uri="{FF2B5EF4-FFF2-40B4-BE49-F238E27FC236}">
                <a16:creationId xmlns:a16="http://schemas.microsoft.com/office/drawing/2014/main" id="{BD907EB9-82D7-4A47-ACD1-29123045B4B2}"/>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119874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D3588-1175-4F3A-841C-E5F6771A327C}"/>
              </a:ext>
            </a:extLst>
          </p:cNvPr>
          <p:cNvSpPr>
            <a:spLocks noGrp="1"/>
          </p:cNvSpPr>
          <p:nvPr>
            <p:ph type="title"/>
          </p:nvPr>
        </p:nvSpPr>
        <p:spPr>
          <a:xfrm>
            <a:off x="1624640" y="200199"/>
            <a:ext cx="9782801" cy="1239837"/>
          </a:xfrm>
        </p:spPr>
        <p:txBody>
          <a:bodyPr/>
          <a:lstStyle/>
          <a:p>
            <a:r>
              <a:rPr lang="cs-CZ" dirty="0" err="1">
                <a:latin typeface="French Script MT" panose="03020402040607040605" pitchFamily="66" charset="0"/>
              </a:rPr>
              <a:t>Auizz</a:t>
            </a:r>
            <a:r>
              <a:rPr lang="cs-CZ" dirty="0">
                <a:latin typeface="French Script MT" panose="03020402040607040605" pitchFamily="66" charset="0"/>
              </a:rPr>
              <a:t> </a:t>
            </a:r>
            <a:r>
              <a:rPr lang="cs-CZ" dirty="0" err="1">
                <a:latin typeface="French Script MT" panose="03020402040607040605" pitchFamily="66" charset="0"/>
              </a:rPr>
              <a:t>balzacien</a:t>
            </a:r>
            <a:r>
              <a:rPr lang="cs-CZ" dirty="0">
                <a:latin typeface="French Script MT" panose="03020402040607040605" pitchFamily="66" charset="0"/>
              </a:rPr>
              <a:t>: </a:t>
            </a:r>
            <a:r>
              <a:rPr lang="cs-CZ" dirty="0" err="1">
                <a:latin typeface="French Script MT" panose="03020402040607040605" pitchFamily="66" charset="0"/>
              </a:rPr>
              <a:t>hommes</a:t>
            </a:r>
            <a:r>
              <a:rPr lang="cs-CZ" dirty="0">
                <a:latin typeface="French Script MT" panose="03020402040607040605" pitchFamily="66" charset="0"/>
              </a:rPr>
              <a:t> e</a:t>
            </a:r>
            <a:r>
              <a:rPr lang="fr-FR" dirty="0">
                <a:latin typeface="French Script MT" panose="03020402040607040605" pitchFamily="66" charset="0"/>
              </a:rPr>
              <a:t>t femmes de </a:t>
            </a:r>
            <a:r>
              <a:rPr lang="fr-FR" i="1" dirty="0">
                <a:latin typeface="French Script MT" panose="03020402040607040605" pitchFamily="66" charset="0"/>
              </a:rPr>
              <a:t>La Comédie humaine </a:t>
            </a:r>
            <a:endParaRPr lang="cs-CZ" dirty="0">
              <a:latin typeface="French Script MT" panose="03020402040607040605" pitchFamily="66" charset="0"/>
            </a:endParaRPr>
          </a:p>
        </p:txBody>
      </p:sp>
      <p:sp>
        <p:nvSpPr>
          <p:cNvPr id="3" name="Zástupný obsah 2">
            <a:extLst>
              <a:ext uri="{FF2B5EF4-FFF2-40B4-BE49-F238E27FC236}">
                <a16:creationId xmlns:a16="http://schemas.microsoft.com/office/drawing/2014/main" id="{45F2D4D8-E7E5-41FD-99C0-1EB2C48D3233}"/>
              </a:ext>
            </a:extLst>
          </p:cNvPr>
          <p:cNvSpPr>
            <a:spLocks noGrp="1"/>
          </p:cNvSpPr>
          <p:nvPr>
            <p:ph idx="1"/>
          </p:nvPr>
        </p:nvSpPr>
        <p:spPr/>
        <p:txBody>
          <a:bodyPr/>
          <a:lstStyle/>
          <a:p>
            <a:endParaRPr lang="cs-CZ" dirty="0"/>
          </a:p>
        </p:txBody>
      </p:sp>
      <p:pic>
        <p:nvPicPr>
          <p:cNvPr id="1026" name="Picture 2" descr="Balzac Café">
            <a:extLst>
              <a:ext uri="{FF2B5EF4-FFF2-40B4-BE49-F238E27FC236}">
                <a16:creationId xmlns:a16="http://schemas.microsoft.com/office/drawing/2014/main" id="{F2F7C1A0-64D2-42D8-AD25-15CE7A71C9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32" t="-399" r="26375" b="-1"/>
          <a:stretch/>
        </p:blipFill>
        <p:spPr bwMode="auto">
          <a:xfrm>
            <a:off x="3574132" y="1734517"/>
            <a:ext cx="4104456" cy="430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6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B08B5A4-0616-4A12-9950-7EF43351FAD0}"/>
              </a:ext>
            </a:extLst>
          </p:cNvPr>
          <p:cNvSpPr>
            <a:spLocks noGrp="1"/>
          </p:cNvSpPr>
          <p:nvPr>
            <p:ph idx="1"/>
          </p:nvPr>
        </p:nvSpPr>
        <p:spPr>
          <a:xfrm>
            <a:off x="1773932" y="620688"/>
            <a:ext cx="9782801" cy="4572000"/>
          </a:xfrm>
        </p:spPr>
        <p:txBody>
          <a:bodyPr/>
          <a:lstStyle/>
          <a:p>
            <a:pPr marL="514350" indent="-514350">
              <a:buAutoNum type="arabicPeriod"/>
            </a:pPr>
            <a:r>
              <a:rPr lang="cs-CZ" dirty="0">
                <a:latin typeface="Times New Roman" panose="02020603050405020304" pitchFamily="18" charset="0"/>
                <a:cs typeface="Times New Roman" panose="02020603050405020304" pitchFamily="18" charset="0"/>
              </a:rPr>
              <a:t>Co</a:t>
            </a:r>
            <a:r>
              <a:rPr lang="fr-FR" dirty="0" err="1">
                <a:latin typeface="Times New Roman" panose="02020603050405020304" pitchFamily="18" charset="0"/>
                <a:cs typeface="Times New Roman" panose="02020603050405020304" pitchFamily="18" charset="0"/>
              </a:rPr>
              <a:t>mbien</a:t>
            </a:r>
            <a:r>
              <a:rPr lang="fr-FR" dirty="0">
                <a:latin typeface="Times New Roman" panose="02020603050405020304" pitchFamily="18" charset="0"/>
                <a:cs typeface="Times New Roman" panose="02020603050405020304" pitchFamily="18" charset="0"/>
              </a:rPr>
              <a:t> de personnages imaginés se trouve dans l’ensemble de </a:t>
            </a:r>
            <a:r>
              <a:rPr lang="fr-FR" i="1" dirty="0">
                <a:latin typeface="Times New Roman" panose="02020603050405020304" pitchFamily="18" charset="0"/>
                <a:cs typeface="Times New Roman" panose="02020603050405020304" pitchFamily="18" charset="0"/>
              </a:rPr>
              <a:t>La Comédie humaine</a:t>
            </a:r>
            <a:r>
              <a:rPr lang="fr-FR" dirty="0">
                <a:latin typeface="Times New Roman" panose="02020603050405020304" pitchFamily="18" charset="0"/>
                <a:cs typeface="Times New Roman" panose="02020603050405020304" pitchFamily="18" charset="0"/>
              </a:rPr>
              <a:t>? (+/-200) (2 points)</a:t>
            </a:r>
          </a:p>
        </p:txBody>
      </p:sp>
      <p:pic>
        <p:nvPicPr>
          <p:cNvPr id="2050" name="Picture 2" descr="La Maison de Balzac fait peau neuve : nouveaux aménagements et nouvelle  exposition - Bulles de Culture">
            <a:extLst>
              <a:ext uri="{FF2B5EF4-FFF2-40B4-BE49-F238E27FC236}">
                <a16:creationId xmlns:a16="http://schemas.microsoft.com/office/drawing/2014/main" id="{D0854222-A418-4184-BE2A-3708D2C8F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12" y="1844824"/>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D892F07F-5A36-4390-ABB2-E1C64B6A79FD}"/>
              </a:ext>
            </a:extLst>
          </p:cNvPr>
          <p:cNvSpPr txBox="1"/>
          <p:nvPr/>
        </p:nvSpPr>
        <p:spPr>
          <a:xfrm>
            <a:off x="3656012" y="5949280"/>
            <a:ext cx="4598640" cy="490904"/>
          </a:xfrm>
          <a:prstGeom prst="rect">
            <a:avLst/>
          </a:prstGeom>
          <a:noFill/>
        </p:spPr>
        <p:txBody>
          <a:bodyPr wrap="square" rtlCol="0">
            <a:spAutoFit/>
          </a:bodyPr>
          <a:lstStyle/>
          <a:p>
            <a:pPr algn="ctr">
              <a:lnSpc>
                <a:spcPct val="90000"/>
              </a:lnSpc>
            </a:pPr>
            <a:r>
              <a:rPr lang="fr-FR" sz="2800" dirty="0">
                <a:latin typeface="French Script MT" panose="03020402040607040605" pitchFamily="66" charset="0"/>
              </a:rPr>
              <a:t>La Maison de Balzac, exposition</a:t>
            </a:r>
            <a:endParaRPr lang="cs-CZ" sz="2800" dirty="0">
              <a:latin typeface="French Script MT" panose="03020402040607040605" pitchFamily="66" charset="0"/>
            </a:endParaRPr>
          </a:p>
        </p:txBody>
      </p:sp>
    </p:spTree>
    <p:extLst>
      <p:ext uri="{BB962C8B-B14F-4D97-AF65-F5344CB8AC3E}">
        <p14:creationId xmlns:p14="http://schemas.microsoft.com/office/powerpoint/2010/main" val="67077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9010BDB-D111-4B04-BEB3-60C8A9773565}"/>
              </a:ext>
            </a:extLst>
          </p:cNvPr>
          <p:cNvSpPr>
            <a:spLocks noGrp="1"/>
          </p:cNvSpPr>
          <p:nvPr>
            <p:ph idx="1"/>
          </p:nvPr>
        </p:nvSpPr>
        <p:spPr/>
        <p:txBody>
          <a:bodyPr/>
          <a:lstStyle/>
          <a:p>
            <a:pPr marL="0" indent="0">
              <a:buNone/>
            </a:pPr>
            <a:r>
              <a:rPr lang="fr-FR" dirty="0">
                <a:latin typeface="Times New Roman" panose="02020603050405020304" pitchFamily="18" charset="0"/>
                <a:cs typeface="Times New Roman" panose="02020603050405020304" pitchFamily="18" charset="0"/>
              </a:rPr>
              <a:t>2. Quel membre de famille ne figure dans aucun titre des romans de </a:t>
            </a:r>
            <a:r>
              <a:rPr lang="fr-FR" i="1" dirty="0">
                <a:latin typeface="Times New Roman" panose="02020603050405020304" pitchFamily="18" charset="0"/>
                <a:cs typeface="Times New Roman" panose="02020603050405020304" pitchFamily="18" charset="0"/>
              </a:rPr>
              <a:t>La Comédie humaine</a:t>
            </a:r>
            <a:r>
              <a:rPr lang="fr-FR" dirty="0">
                <a:latin typeface="Times New Roman" panose="02020603050405020304" pitchFamily="18" charset="0"/>
                <a:cs typeface="Times New Roman" panose="02020603050405020304" pitchFamily="18" charset="0"/>
              </a:rPr>
              <a:t>? (1 point)</a:t>
            </a:r>
          </a:p>
          <a:p>
            <a:pPr marL="0" indent="0">
              <a:buNone/>
            </a:pPr>
            <a:r>
              <a:rPr lang="fr-FR" dirty="0">
                <a:latin typeface="Times New Roman" panose="02020603050405020304" pitchFamily="18" charset="0"/>
                <a:cs typeface="Times New Roman" panose="02020603050405020304" pitchFamily="18" charset="0"/>
              </a:rPr>
              <a:t>A – père </a:t>
            </a:r>
          </a:p>
          <a:p>
            <a:pPr marL="0" indent="0">
              <a:buNone/>
            </a:pPr>
            <a:r>
              <a:rPr lang="fr-FR" dirty="0">
                <a:latin typeface="Times New Roman" panose="02020603050405020304" pitchFamily="18" charset="0"/>
                <a:cs typeface="Times New Roman" panose="02020603050405020304" pitchFamily="18" charset="0"/>
              </a:rPr>
              <a:t>B – mère</a:t>
            </a:r>
          </a:p>
          <a:p>
            <a:pPr marL="0" indent="0">
              <a:buNone/>
            </a:pPr>
            <a:r>
              <a:rPr lang="fr-FR" dirty="0">
                <a:latin typeface="Times New Roman" panose="02020603050405020304" pitchFamily="18" charset="0"/>
                <a:cs typeface="Times New Roman" panose="02020603050405020304" pitchFamily="18" charset="0"/>
              </a:rPr>
              <a:t>C - fille</a:t>
            </a:r>
          </a:p>
          <a:p>
            <a:pPr marL="0" indent="0">
              <a:buNone/>
            </a:pPr>
            <a:r>
              <a:rPr lang="fr-FR" dirty="0">
                <a:latin typeface="Times New Roman" panose="02020603050405020304" pitchFamily="18" charset="0"/>
                <a:cs typeface="Times New Roman" panose="02020603050405020304" pitchFamily="18" charset="0"/>
              </a:rPr>
              <a:t>D – cousin</a:t>
            </a:r>
          </a:p>
          <a:p>
            <a:pPr marL="0" indent="0">
              <a:buNone/>
            </a:pPr>
            <a:r>
              <a:rPr lang="fr-FR" dirty="0">
                <a:latin typeface="Times New Roman" panose="02020603050405020304" pitchFamily="18" charset="0"/>
                <a:cs typeface="Times New Roman" panose="02020603050405020304" pitchFamily="18" charset="0"/>
              </a:rPr>
              <a:t>E – cousine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24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og mmediene écritures">
            <a:extLst>
              <a:ext uri="{FF2B5EF4-FFF2-40B4-BE49-F238E27FC236}">
                <a16:creationId xmlns:a16="http://schemas.microsoft.com/office/drawing/2014/main" id="{117409D2-8928-48D3-A1AF-198E1820B0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68769" y="1600200"/>
            <a:ext cx="2800350" cy="4572000"/>
          </a:xfrm>
          <a:prstGeom prst="rect">
            <a:avLst/>
          </a:prstGeom>
          <a:solidFill>
            <a:srgbClr val="FFFFFF"/>
          </a:solidFill>
        </p:spPr>
      </p:pic>
      <p:sp>
        <p:nvSpPr>
          <p:cNvPr id="3" name="Zástupný obsah 2">
            <a:extLst>
              <a:ext uri="{FF2B5EF4-FFF2-40B4-BE49-F238E27FC236}">
                <a16:creationId xmlns:a16="http://schemas.microsoft.com/office/drawing/2014/main" id="{CBC7B0AA-6169-4E2C-96E0-90F4D2660FA9}"/>
              </a:ext>
            </a:extLst>
          </p:cNvPr>
          <p:cNvSpPr>
            <a:spLocks noGrp="1"/>
          </p:cNvSpPr>
          <p:nvPr>
            <p:ph sz="half" idx="1"/>
          </p:nvPr>
        </p:nvSpPr>
        <p:spPr>
          <a:xfrm>
            <a:off x="1593435" y="1600200"/>
            <a:ext cx="5975333" cy="2980928"/>
          </a:xfrm>
        </p:spPr>
        <p:txBody>
          <a:bodyPr>
            <a:normAutofit fontScale="92500" lnSpcReduction="20000"/>
          </a:bodyPr>
          <a:lstStyle/>
          <a:p>
            <a:pPr marL="0" indent="0" algn="just">
              <a:buNone/>
            </a:pPr>
            <a:r>
              <a:rPr lang="fr-FR" sz="2600" dirty="0">
                <a:latin typeface="Times New Roman" panose="02020603050405020304" pitchFamily="18" charset="0"/>
                <a:cs typeface="Times New Roman" panose="02020603050405020304" pitchFamily="18" charset="0"/>
              </a:rPr>
              <a:t>3. La « vedette » de </a:t>
            </a:r>
            <a:r>
              <a:rPr lang="fr-FR" sz="2600" i="1" dirty="0">
                <a:latin typeface="Times New Roman" panose="02020603050405020304" pitchFamily="18" charset="0"/>
                <a:cs typeface="Times New Roman" panose="02020603050405020304" pitchFamily="18" charset="0"/>
              </a:rPr>
              <a:t>La Comédie humaine</a:t>
            </a:r>
            <a:r>
              <a:rPr lang="fr-FR" sz="2600" dirty="0">
                <a:latin typeface="Times New Roman" panose="02020603050405020304" pitchFamily="18" charset="0"/>
                <a:cs typeface="Times New Roman" panose="02020603050405020304" pitchFamily="18" charset="0"/>
              </a:rPr>
              <a:t>, le personnage le plus représenté, est le baron de </a:t>
            </a:r>
            <a:r>
              <a:rPr lang="fr-FR" sz="2600" dirty="0" err="1">
                <a:latin typeface="Times New Roman" panose="02020603050405020304" pitchFamily="18" charset="0"/>
                <a:cs typeface="Times New Roman" panose="02020603050405020304" pitchFamily="18" charset="0"/>
              </a:rPr>
              <a:t>Nucingen</a:t>
            </a:r>
            <a:r>
              <a:rPr lang="fr-FR" sz="2600" dirty="0">
                <a:latin typeface="Times New Roman" panose="02020603050405020304" pitchFamily="18" charset="0"/>
                <a:cs typeface="Times New Roman" panose="02020603050405020304" pitchFamily="18" charset="0"/>
              </a:rPr>
              <a:t>. Dans combien de livres figure-t-il? (1 point)</a:t>
            </a:r>
          </a:p>
          <a:p>
            <a:pPr marL="0" indent="0">
              <a:buNone/>
            </a:pPr>
            <a:r>
              <a:rPr lang="fr-FR" sz="2600" dirty="0">
                <a:latin typeface="Times New Roman" panose="02020603050405020304" pitchFamily="18" charset="0"/>
                <a:cs typeface="Times New Roman" panose="02020603050405020304" pitchFamily="18" charset="0"/>
              </a:rPr>
              <a:t>A – 25</a:t>
            </a:r>
          </a:p>
          <a:p>
            <a:pPr marL="0" indent="0">
              <a:buNone/>
            </a:pPr>
            <a:r>
              <a:rPr lang="fr-FR" sz="2600" dirty="0">
                <a:latin typeface="Times New Roman" panose="02020603050405020304" pitchFamily="18" charset="0"/>
                <a:cs typeface="Times New Roman" panose="02020603050405020304" pitchFamily="18" charset="0"/>
              </a:rPr>
              <a:t>B – 27</a:t>
            </a:r>
          </a:p>
          <a:p>
            <a:pPr marL="0" indent="0">
              <a:buNone/>
            </a:pPr>
            <a:r>
              <a:rPr lang="fr-FR" sz="2600" dirty="0">
                <a:latin typeface="Times New Roman" panose="02020603050405020304" pitchFamily="18" charset="0"/>
                <a:cs typeface="Times New Roman" panose="02020603050405020304" pitchFamily="18" charset="0"/>
              </a:rPr>
              <a:t>C – 29</a:t>
            </a:r>
          </a:p>
          <a:p>
            <a:pPr marL="0" indent="0">
              <a:buNone/>
            </a:pPr>
            <a:r>
              <a:rPr lang="fr-FR" sz="2600" dirty="0">
                <a:latin typeface="Times New Roman" panose="02020603050405020304" pitchFamily="18" charset="0"/>
                <a:cs typeface="Times New Roman" panose="02020603050405020304" pitchFamily="18" charset="0"/>
              </a:rPr>
              <a:t>D – 31 </a:t>
            </a:r>
            <a:endParaRPr lang="cs-CZ"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10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B129FDA-7737-4CE9-A3EE-F9280369B7F3}"/>
              </a:ext>
            </a:extLst>
          </p:cNvPr>
          <p:cNvSpPr>
            <a:spLocks noGrp="1"/>
          </p:cNvSpPr>
          <p:nvPr>
            <p:ph idx="1"/>
          </p:nvPr>
        </p:nvSpPr>
        <p:spPr>
          <a:xfrm>
            <a:off x="1773932" y="908720"/>
            <a:ext cx="9782801" cy="4572000"/>
          </a:xfrm>
        </p:spPr>
        <p:txBody>
          <a:bodyPr>
            <a:normAutofit/>
          </a:bodyPr>
          <a:lstStyle/>
          <a:p>
            <a:pPr marL="0" indent="0">
              <a:buNone/>
            </a:pPr>
            <a:r>
              <a:rPr lang="fr-FR" sz="2500" dirty="0">
                <a:latin typeface="Times New Roman" panose="02020603050405020304" pitchFamily="18" charset="0"/>
                <a:cs typeface="Times New Roman" panose="02020603050405020304" pitchFamily="18" charset="0"/>
              </a:rPr>
              <a:t>4. Identifiez le personnage de </a:t>
            </a:r>
            <a:r>
              <a:rPr lang="fr-FR" sz="2500" i="1" dirty="0">
                <a:latin typeface="Times New Roman" panose="02020603050405020304" pitchFamily="18" charset="0"/>
                <a:cs typeface="Times New Roman" panose="02020603050405020304" pitchFamily="18" charset="0"/>
              </a:rPr>
              <a:t>La Comédie humaine</a:t>
            </a:r>
            <a:r>
              <a:rPr lang="fr-FR" sz="2500" dirty="0">
                <a:latin typeface="Times New Roman" panose="02020603050405020304" pitchFamily="18" charset="0"/>
                <a:cs typeface="Times New Roman" panose="02020603050405020304" pitchFamily="18" charset="0"/>
              </a:rPr>
              <a:t>: vieux avare, enrichi par les contractes avec l’armée républicaine et par l’achat des biens nationaux (1 point)</a:t>
            </a:r>
          </a:p>
          <a:p>
            <a:pPr marL="0" indent="0">
              <a:buNone/>
            </a:pPr>
            <a:r>
              <a:rPr lang="fr-FR" sz="2500" dirty="0">
                <a:latin typeface="Times New Roman" panose="02020603050405020304" pitchFamily="18" charset="0"/>
                <a:cs typeface="Times New Roman" panose="02020603050405020304" pitchFamily="18" charset="0"/>
              </a:rPr>
              <a:t>A – Père Goriot</a:t>
            </a:r>
          </a:p>
          <a:p>
            <a:pPr marL="0" indent="0">
              <a:buNone/>
            </a:pPr>
            <a:r>
              <a:rPr lang="fr-FR" sz="2500" dirty="0">
                <a:latin typeface="Times New Roman" panose="02020603050405020304" pitchFamily="18" charset="0"/>
                <a:cs typeface="Times New Roman" panose="02020603050405020304" pitchFamily="18" charset="0"/>
              </a:rPr>
              <a:t>B – Papa Grandet</a:t>
            </a:r>
          </a:p>
          <a:p>
            <a:pPr marL="0" indent="0">
              <a:buNone/>
            </a:pPr>
            <a:r>
              <a:rPr lang="fr-FR" sz="2500" dirty="0">
                <a:latin typeface="Times New Roman" panose="02020603050405020304" pitchFamily="18" charset="0"/>
                <a:cs typeface="Times New Roman" panose="02020603050405020304" pitchFamily="18" charset="0"/>
              </a:rPr>
              <a:t>C – </a:t>
            </a:r>
            <a:r>
              <a:rPr lang="fr-FR" sz="2500" dirty="0" err="1">
                <a:latin typeface="Times New Roman" panose="02020603050405020304" pitchFamily="18" charset="0"/>
                <a:cs typeface="Times New Roman" panose="02020603050405020304" pitchFamily="18" charset="0"/>
              </a:rPr>
              <a:t>Gobseck</a:t>
            </a:r>
            <a:endParaRPr lang="fr-FR" sz="2500" dirty="0">
              <a:latin typeface="Times New Roman" panose="02020603050405020304" pitchFamily="18" charset="0"/>
              <a:cs typeface="Times New Roman" panose="02020603050405020304" pitchFamily="18" charset="0"/>
            </a:endParaRPr>
          </a:p>
          <a:p>
            <a:pPr marL="0" indent="0">
              <a:buNone/>
            </a:pPr>
            <a:r>
              <a:rPr lang="fr-FR" sz="2500" dirty="0">
                <a:latin typeface="Times New Roman" panose="02020603050405020304" pitchFamily="18" charset="0"/>
                <a:cs typeface="Times New Roman" panose="02020603050405020304" pitchFamily="18" charset="0"/>
              </a:rPr>
              <a:t>D – Maître Cornelius</a:t>
            </a:r>
            <a:endParaRPr lang="cs-CZ"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BD6DAD4-D328-4B51-A76C-25B1DC16923E}"/>
              </a:ext>
            </a:extLst>
          </p:cNvPr>
          <p:cNvSpPr>
            <a:spLocks noGrp="1"/>
          </p:cNvSpPr>
          <p:nvPr>
            <p:ph idx="1"/>
          </p:nvPr>
        </p:nvSpPr>
        <p:spPr>
          <a:xfrm>
            <a:off x="1917948" y="764704"/>
            <a:ext cx="9782801" cy="4572000"/>
          </a:xfrm>
        </p:spPr>
        <p:txBody>
          <a:bodyPr/>
          <a:lstStyle/>
          <a:p>
            <a:pPr marL="0" indent="0">
              <a:buNone/>
            </a:pPr>
            <a:r>
              <a:rPr lang="fr-FR" dirty="0">
                <a:latin typeface="Times New Roman" panose="02020603050405020304" pitchFamily="18" charset="0"/>
                <a:cs typeface="Times New Roman" panose="02020603050405020304" pitchFamily="18" charset="0"/>
              </a:rPr>
              <a:t>5. Identifiez le personnage de </a:t>
            </a:r>
            <a:r>
              <a:rPr lang="fr-FR" i="1" dirty="0">
                <a:latin typeface="Times New Roman" panose="02020603050405020304" pitchFamily="18" charset="0"/>
                <a:cs typeface="Times New Roman" panose="02020603050405020304" pitchFamily="18" charset="0"/>
              </a:rPr>
              <a:t>La Comédie humaine</a:t>
            </a:r>
            <a:r>
              <a:rPr lang="fr-FR" dirty="0">
                <a:latin typeface="Times New Roman" panose="02020603050405020304" pitchFamily="18" charset="0"/>
                <a:cs typeface="Times New Roman" panose="02020603050405020304" pitchFamily="18" charset="0"/>
              </a:rPr>
              <a:t>: vieux avare, un juif hollandais, enrichi par les prêts à l’usure (1 point)</a:t>
            </a:r>
          </a:p>
          <a:p>
            <a:pPr marL="0" indent="0">
              <a:buNone/>
            </a:pPr>
            <a:r>
              <a:rPr lang="fr-FR" dirty="0">
                <a:latin typeface="Times New Roman" panose="02020603050405020304" pitchFamily="18" charset="0"/>
                <a:cs typeface="Times New Roman" panose="02020603050405020304" pitchFamily="18" charset="0"/>
              </a:rPr>
              <a:t>A – Père Goriot</a:t>
            </a:r>
          </a:p>
          <a:p>
            <a:pPr marL="0" indent="0">
              <a:buNone/>
            </a:pPr>
            <a:r>
              <a:rPr lang="fr-FR" dirty="0">
                <a:latin typeface="Times New Roman" panose="02020603050405020304" pitchFamily="18" charset="0"/>
                <a:cs typeface="Times New Roman" panose="02020603050405020304" pitchFamily="18" charset="0"/>
              </a:rPr>
              <a:t>B – Papa Grandet</a:t>
            </a:r>
          </a:p>
          <a:p>
            <a:pPr marL="0" indent="0">
              <a:buNone/>
            </a:pPr>
            <a:r>
              <a:rPr lang="fr-FR" dirty="0">
                <a:latin typeface="Times New Roman" panose="02020603050405020304" pitchFamily="18" charset="0"/>
                <a:cs typeface="Times New Roman" panose="02020603050405020304" pitchFamily="18" charset="0"/>
              </a:rPr>
              <a:t>C – </a:t>
            </a:r>
            <a:r>
              <a:rPr lang="fr-FR" dirty="0" err="1">
                <a:latin typeface="Times New Roman" panose="02020603050405020304" pitchFamily="18" charset="0"/>
                <a:cs typeface="Times New Roman" panose="02020603050405020304" pitchFamily="18" charset="0"/>
              </a:rPr>
              <a:t>Gobseck</a:t>
            </a: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D – Maître Cornelius</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01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74BA78F-6601-47F3-964B-48E1587B57B1}"/>
              </a:ext>
            </a:extLst>
          </p:cNvPr>
          <p:cNvSpPr>
            <a:spLocks noGrp="1"/>
          </p:cNvSpPr>
          <p:nvPr>
            <p:ph idx="1"/>
          </p:nvPr>
        </p:nvSpPr>
        <p:spPr>
          <a:xfrm>
            <a:off x="1485900" y="764704"/>
            <a:ext cx="9782801" cy="4572000"/>
          </a:xfrm>
        </p:spPr>
        <p:txBody>
          <a:bodyPr/>
          <a:lstStyle/>
          <a:p>
            <a:pPr marL="0" indent="0">
              <a:buNone/>
            </a:pPr>
            <a:r>
              <a:rPr lang="fr-FR" dirty="0">
                <a:latin typeface="Times New Roman" panose="02020603050405020304" pitchFamily="18" charset="0"/>
                <a:cs typeface="Times New Roman" panose="02020603050405020304" pitchFamily="18" charset="0"/>
              </a:rPr>
              <a:t>6. Identifiez le personnage de </a:t>
            </a:r>
            <a:r>
              <a:rPr lang="fr-FR" i="1" dirty="0">
                <a:latin typeface="Times New Roman" panose="02020603050405020304" pitchFamily="18" charset="0"/>
                <a:cs typeface="Times New Roman" panose="02020603050405020304" pitchFamily="18" charset="0"/>
              </a:rPr>
              <a:t>La Comédie humaine</a:t>
            </a:r>
            <a:r>
              <a:rPr lang="fr-FR" dirty="0">
                <a:latin typeface="Times New Roman" panose="02020603050405020304" pitchFamily="18" charset="0"/>
                <a:cs typeface="Times New Roman" panose="02020603050405020304" pitchFamily="18" charset="0"/>
              </a:rPr>
              <a:t>: jeune élégant, conspirateur, le premier ministre après 1830 (1 point)</a:t>
            </a:r>
          </a:p>
          <a:p>
            <a:pPr marL="0" indent="0">
              <a:buNone/>
            </a:pPr>
            <a:r>
              <a:rPr lang="fr-FR" dirty="0">
                <a:latin typeface="Times New Roman" panose="02020603050405020304" pitchFamily="18" charset="0"/>
                <a:cs typeface="Times New Roman" panose="02020603050405020304" pitchFamily="18" charset="0"/>
              </a:rPr>
              <a:t>A – Victorien d’</a:t>
            </a:r>
            <a:r>
              <a:rPr lang="fr-FR" dirty="0" err="1">
                <a:latin typeface="Times New Roman" panose="02020603050405020304" pitchFamily="18" charset="0"/>
                <a:cs typeface="Times New Roman" panose="02020603050405020304" pitchFamily="18" charset="0"/>
              </a:rPr>
              <a:t>Esgrigon</a:t>
            </a: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B – Maxime de Trailles</a:t>
            </a:r>
          </a:p>
          <a:p>
            <a:pPr marL="0" indent="0">
              <a:buNone/>
            </a:pPr>
            <a:r>
              <a:rPr lang="fr-FR" dirty="0">
                <a:latin typeface="Times New Roman" panose="02020603050405020304" pitchFamily="18" charset="0"/>
                <a:cs typeface="Times New Roman" panose="02020603050405020304" pitchFamily="18" charset="0"/>
              </a:rPr>
              <a:t>C – </a:t>
            </a:r>
            <a:r>
              <a:rPr lang="cs-CZ" dirty="0" err="1">
                <a:latin typeface="Times New Roman" panose="02020603050405020304" pitchFamily="18" charset="0"/>
                <a:cs typeface="Times New Roman" panose="02020603050405020304" pitchFamily="18" charset="0"/>
              </a:rPr>
              <a:t>Eug</a:t>
            </a:r>
            <a:r>
              <a:rPr lang="fr-FR" dirty="0" err="1">
                <a:latin typeface="Times New Roman" panose="02020603050405020304" pitchFamily="18" charset="0"/>
                <a:cs typeface="Times New Roman" panose="02020603050405020304" pitchFamily="18" charset="0"/>
              </a:rPr>
              <a:t>ène</a:t>
            </a:r>
            <a:r>
              <a:rPr lang="fr-FR" dirty="0">
                <a:latin typeface="Times New Roman" panose="02020603050405020304" pitchFamily="18" charset="0"/>
                <a:cs typeface="Times New Roman" panose="02020603050405020304" pitchFamily="18" charset="0"/>
              </a:rPr>
              <a:t> de Rastignac</a:t>
            </a:r>
          </a:p>
          <a:p>
            <a:pPr marL="0" indent="0">
              <a:buNone/>
            </a:pPr>
            <a:r>
              <a:rPr lang="fr-FR" dirty="0">
                <a:latin typeface="Times New Roman" panose="02020603050405020304" pitchFamily="18" charset="0"/>
                <a:cs typeface="Times New Roman" panose="02020603050405020304" pitchFamily="18" charset="0"/>
              </a:rPr>
              <a:t>D – Henri de </a:t>
            </a:r>
            <a:r>
              <a:rPr lang="fr-FR" dirty="0" err="1">
                <a:latin typeface="Times New Roman" panose="02020603050405020304" pitchFamily="18" charset="0"/>
                <a:cs typeface="Times New Roman" panose="02020603050405020304" pitchFamily="18" charset="0"/>
              </a:rPr>
              <a:t>Marsay</a:t>
            </a:r>
            <a:endParaRPr lang="cs-CZ" dirty="0">
              <a:latin typeface="Times New Roman" panose="02020603050405020304" pitchFamily="18" charset="0"/>
              <a:cs typeface="Times New Roman" panose="02020603050405020304" pitchFamily="18" charset="0"/>
            </a:endParaRPr>
          </a:p>
          <a:p>
            <a:pPr marL="0" indent="0">
              <a:buNone/>
            </a:pP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519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Šablona s motivem puzzl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_15685175_TF03460527.potx" id="{4638936E-DB54-4A40-8B9D-462AACF4D37D}" vid="{1ACA2C72-9CC6-47EA-A1B4-0DE435D6F092}"/>
    </a:ext>
  </a:extLst>
</a:theme>
</file>

<file path=ppt/theme/theme2.xml><?xml version="1.0" encoding="utf-8"?>
<a:theme xmlns:a="http://schemas.openxmlformats.org/drawingml/2006/main" name="Motiv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2238</Words>
  <Application>Microsoft Office PowerPoint</Application>
  <PresentationFormat>Vlastní</PresentationFormat>
  <Paragraphs>139</Paragraphs>
  <Slides>22</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22</vt:i4>
      </vt:variant>
    </vt:vector>
  </HeadingPairs>
  <TitlesOfParts>
    <vt:vector size="30" baseType="lpstr">
      <vt:lpstr>Arial</vt:lpstr>
      <vt:lpstr>Calibri</vt:lpstr>
      <vt:lpstr>Century Gothic</vt:lpstr>
      <vt:lpstr>Courier New</vt:lpstr>
      <vt:lpstr>Euphemia</vt:lpstr>
      <vt:lpstr>French Script MT</vt:lpstr>
      <vt:lpstr>Times New Roman</vt:lpstr>
      <vt:lpstr>Šablona s motivem puzzle</vt:lpstr>
      <vt:lpstr>Balzac et La Comédie humaine 6: Personnages</vt:lpstr>
      <vt:lpstr>Prezentace aplikace PowerPoint</vt:lpstr>
      <vt:lpstr>Auizz balzacien: hommes et femmes de La Comédie humaine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1. « Personnages-types » de la Comédie humaine</vt:lpstr>
      <vt:lpstr>2. « Retour des personnages »: un principe balzacien par excellence</vt:lpstr>
      <vt:lpstr>Biographie d‘un être fictionnel: Eugène de Rastignac </vt:lpstr>
      <vt:lpstr>Connexion des romans à travers le retour des personnages: exemple des Illusions perdues</vt:lpstr>
      <vt:lpstr>Réapparition des personnages secondaires: vers l’unification de la Comédie humaine</vt:lpstr>
      <vt:lpstr>3. Système des personnages: organisation d’une société romanesque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Balzac et La Comédie humaine 6: Personnages</dc:title>
  <dc:creator>Jaroslav Stanovsky</dc:creator>
  <cp:lastModifiedBy>Jaroslav Stanovsky</cp:lastModifiedBy>
  <cp:revision>26</cp:revision>
  <dcterms:created xsi:type="dcterms:W3CDTF">2020-11-22T16:17:20Z</dcterms:created>
  <dcterms:modified xsi:type="dcterms:W3CDTF">2020-11-25T16:44:03Z</dcterms:modified>
</cp:coreProperties>
</file>