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9" r:id="rId4"/>
    <p:sldId id="260" r:id="rId5"/>
    <p:sldId id="261" r:id="rId6"/>
    <p:sldId id="262" r:id="rId7"/>
    <p:sldId id="263" r:id="rId8"/>
    <p:sldId id="264" r:id="rId9"/>
    <p:sldId id="265" r:id="rId10"/>
    <p:sldId id="266" r:id="rId11"/>
    <p:sldId id="258" r:id="rId12"/>
    <p:sldId id="267" r:id="rId13"/>
    <p:sldId id="268" r:id="rId14"/>
    <p:sldId id="269" r:id="rId15"/>
    <p:sldId id="270" r:id="rId16"/>
    <p:sldId id="273" r:id="rId17"/>
    <p:sldId id="271" r:id="rId18"/>
    <p:sldId id="272" r:id="rId19"/>
    <p:sldId id="274"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4" autoAdjust="0"/>
    <p:restoredTop sz="94660"/>
  </p:normalViewPr>
  <p:slideViewPr>
    <p:cSldViewPr snapToGrid="0">
      <p:cViewPr varScale="1">
        <p:scale>
          <a:sx n="86" d="100"/>
          <a:sy n="86" d="100"/>
        </p:scale>
        <p:origin x="42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cs-CZ"/>
              <a:t>Kliknutím lze upravit styl.</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dirty="0"/>
              <a:pPr/>
              <a:t>12/9/2020</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cs-CZ"/>
              <a:t>Kliknutím lze upravit styl.</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cs-CZ"/>
              <a:t>Kliknutím lze upravit styl.</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12/9/2020</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cs-CZ"/>
              <a:t>Kliknutím lze upravit styl.</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cs-CZ"/>
              <a:t>Kliknutím lze upravit styl.</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12/9/2020</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cs-CZ"/>
              <a:t>Kliknutím lze upravit styl.</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12/9/2020</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cs-CZ"/>
              <a:t>Kliknutím lze upravit styl.</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5125305" y="1488985"/>
            <a:ext cx="6264350" cy="169685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118447" y="4351687"/>
            <a:ext cx="6265588" cy="170406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dirty="0"/>
              <a:t>12/9/2020</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cs-CZ"/>
              <a:t>Kliknutím lze upravit styl.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dirty="0"/>
              <a:t>12/9/2020</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cs-CZ"/>
              <a:t>Kliknutím lze upravit styl.</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cs-CZ"/>
              <a:t>Kliknutím lze upravit styl.</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12/9/2020</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dirty="0"/>
              <a:pPr/>
              <a:t>12/9/2020</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74"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5"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7"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5"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6"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2"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Nadpis 1">
            <a:extLst>
              <a:ext uri="{FF2B5EF4-FFF2-40B4-BE49-F238E27FC236}">
                <a16:creationId xmlns:a16="http://schemas.microsoft.com/office/drawing/2014/main" id="{21FD8C58-22E7-4390-AF61-9F59C8FDDD8A}"/>
              </a:ext>
            </a:extLst>
          </p:cNvPr>
          <p:cNvSpPr>
            <a:spLocks noGrp="1"/>
          </p:cNvSpPr>
          <p:nvPr>
            <p:ph type="ctrTitle"/>
          </p:nvPr>
        </p:nvSpPr>
        <p:spPr>
          <a:xfrm>
            <a:off x="1378425" y="5199797"/>
            <a:ext cx="9435152" cy="789673"/>
          </a:xfrm>
        </p:spPr>
        <p:txBody>
          <a:bodyPr anchor="ctr">
            <a:normAutofit/>
          </a:bodyPr>
          <a:lstStyle/>
          <a:p>
            <a:r>
              <a:rPr lang="cs-CZ" sz="3100">
                <a:solidFill>
                  <a:schemeClr val="bg1"/>
                </a:solidFill>
              </a:rPr>
              <a:t>Balzac et la </a:t>
            </a:r>
            <a:r>
              <a:rPr lang="cs-CZ" sz="3100" i="1">
                <a:solidFill>
                  <a:schemeClr val="bg1"/>
                </a:solidFill>
              </a:rPr>
              <a:t>Comédie humaine </a:t>
            </a:r>
            <a:r>
              <a:rPr lang="cs-CZ" sz="3100">
                <a:solidFill>
                  <a:schemeClr val="bg1"/>
                </a:solidFill>
              </a:rPr>
              <a:t>8</a:t>
            </a:r>
            <a:r>
              <a:rPr lang="fr-FR" sz="3100">
                <a:solidFill>
                  <a:schemeClr val="bg1"/>
                </a:solidFill>
              </a:rPr>
              <a:t>: Paris et son image romanesque</a:t>
            </a:r>
            <a:endParaRPr lang="cs-CZ" sz="3100">
              <a:solidFill>
                <a:schemeClr val="bg1"/>
              </a:solidFill>
            </a:endParaRPr>
          </a:p>
        </p:txBody>
      </p:sp>
      <p:pic>
        <p:nvPicPr>
          <p:cNvPr id="1026" name="Picture 2" descr="Peinture réalisée en 1862 par A.-P. Martial @Musée Carnavalet, Roger-Viollet">
            <a:extLst>
              <a:ext uri="{FF2B5EF4-FFF2-40B4-BE49-F238E27FC236}">
                <a16:creationId xmlns:a16="http://schemas.microsoft.com/office/drawing/2014/main" id="{40D0356F-0F54-404B-961C-3F3B78C2B3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32" r="16123"/>
          <a:stretch/>
        </p:blipFill>
        <p:spPr bwMode="auto">
          <a:xfrm>
            <a:off x="20" y="10"/>
            <a:ext cx="12191980" cy="5058947"/>
          </a:xfrm>
          <a:custGeom>
            <a:avLst/>
            <a:gdLst/>
            <a:ahLst/>
            <a:cxnLst/>
            <a:rect l="l" t="t" r="r" b="b"/>
            <a:pathLst>
              <a:path w="12192000" h="5058957">
                <a:moveTo>
                  <a:pt x="0" y="0"/>
                </a:moveTo>
                <a:lnTo>
                  <a:pt x="12192000" y="0"/>
                </a:lnTo>
                <a:lnTo>
                  <a:pt x="12192000" y="259692"/>
                </a:lnTo>
                <a:lnTo>
                  <a:pt x="12192000" y="3542069"/>
                </a:lnTo>
                <a:lnTo>
                  <a:pt x="12192000" y="3734194"/>
                </a:lnTo>
                <a:lnTo>
                  <a:pt x="12192000" y="4710012"/>
                </a:lnTo>
                <a:lnTo>
                  <a:pt x="12113803" y="4718295"/>
                </a:lnTo>
                <a:cubicBezTo>
                  <a:pt x="10139508" y="4916244"/>
                  <a:pt x="8237152" y="5009247"/>
                  <a:pt x="6753597" y="5041852"/>
                </a:cubicBezTo>
                <a:cubicBezTo>
                  <a:pt x="4940362" y="5081701"/>
                  <a:pt x="2657278" y="5062371"/>
                  <a:pt x="400746" y="4870509"/>
                </a:cubicBezTo>
                <a:lnTo>
                  <a:pt x="0" y="4833533"/>
                </a:lnTo>
                <a:lnTo>
                  <a:pt x="0" y="3734194"/>
                </a:lnTo>
                <a:lnTo>
                  <a:pt x="0" y="3542069"/>
                </a:lnTo>
                <a:lnTo>
                  <a:pt x="0" y="259692"/>
                </a:lnTo>
                <a:close/>
              </a:path>
            </a:pathLst>
          </a:custGeom>
          <a:noFill/>
          <a:extLst>
            <a:ext uri="{909E8E84-426E-40DD-AFC4-6F175D3DCCD1}">
              <a14:hiddenFill xmlns:a14="http://schemas.microsoft.com/office/drawing/2010/main">
                <a:solidFill>
                  <a:srgbClr val="FFFFFF"/>
                </a:solidFill>
              </a14:hiddenFill>
            </a:ext>
          </a:extLst>
        </p:spPr>
      </p:pic>
      <p:sp>
        <p:nvSpPr>
          <p:cNvPr id="26" name="Zástupný obsah 2">
            <a:extLst>
              <a:ext uri="{FF2B5EF4-FFF2-40B4-BE49-F238E27FC236}">
                <a16:creationId xmlns:a16="http://schemas.microsoft.com/office/drawing/2014/main" id="{4129F8DB-AD73-442D-8507-4EB499095ACB}"/>
              </a:ext>
            </a:extLst>
          </p:cNvPr>
          <p:cNvSpPr>
            <a:spLocks noGrp="1"/>
          </p:cNvSpPr>
          <p:nvPr>
            <p:ph type="subTitle" idx="1"/>
          </p:nvPr>
        </p:nvSpPr>
        <p:spPr>
          <a:xfrm>
            <a:off x="1692801" y="6206835"/>
            <a:ext cx="8674100" cy="404813"/>
          </a:xfrm>
        </p:spPr>
        <p:txBody>
          <a:bodyPr>
            <a:normAutofit fontScale="85000" lnSpcReduction="10000"/>
          </a:bodyPr>
          <a:lstStyle/>
          <a:p>
            <a:pPr marL="0" indent="0" algn="ctr">
              <a:lnSpc>
                <a:spcPct val="110000"/>
              </a:lnSpc>
              <a:buNone/>
            </a:pPr>
            <a:r>
              <a:rPr lang="fr-FR" sz="2000" dirty="0"/>
              <a:t>« </a:t>
            </a:r>
            <a:r>
              <a:rPr lang="fr-FR" sz="2000" i="1" dirty="0"/>
              <a:t>Oh ! errer dans Paris ! adorable et délicieuse existence </a:t>
            </a:r>
            <a:r>
              <a:rPr lang="fr-FR" sz="2000" dirty="0"/>
              <a:t>! » (</a:t>
            </a:r>
            <a:r>
              <a:rPr lang="fr-FR" sz="2000" i="1" dirty="0"/>
              <a:t>Physiologie du mariage</a:t>
            </a:r>
            <a:r>
              <a:rPr lang="fr-FR" sz="2000" dirty="0"/>
              <a:t>)</a:t>
            </a:r>
            <a:endParaRPr lang="cs-CZ" sz="2000" dirty="0"/>
          </a:p>
          <a:p>
            <a:pPr marL="0" indent="0" algn="ctr">
              <a:lnSpc>
                <a:spcPct val="110000"/>
              </a:lnSpc>
              <a:buNone/>
            </a:pPr>
            <a:endParaRPr lang="fr-FR" sz="2000" dirty="0"/>
          </a:p>
          <a:p>
            <a:pPr marL="0" indent="0">
              <a:lnSpc>
                <a:spcPct val="110000"/>
              </a:lnSpc>
              <a:buNone/>
            </a:pPr>
            <a:endParaRPr lang="fr-FR" sz="600" dirty="0"/>
          </a:p>
        </p:txBody>
      </p:sp>
    </p:spTree>
    <p:extLst>
      <p:ext uri="{BB962C8B-B14F-4D97-AF65-F5344CB8AC3E}">
        <p14:creationId xmlns:p14="http://schemas.microsoft.com/office/powerpoint/2010/main" val="2104145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5B9F9853-3E1E-4D13-9283-CA363D9BA455}"/>
              </a:ext>
            </a:extLst>
          </p:cNvPr>
          <p:cNvSpPr txBox="1"/>
          <p:nvPr/>
        </p:nvSpPr>
        <p:spPr>
          <a:xfrm>
            <a:off x="985901" y="1127762"/>
            <a:ext cx="6054091" cy="2585323"/>
          </a:xfrm>
          <a:prstGeom prst="rect">
            <a:avLst/>
          </a:prstGeom>
          <a:noFill/>
        </p:spPr>
        <p:txBody>
          <a:bodyPr wrap="square">
            <a:spAutoFit/>
          </a:bodyPr>
          <a:lstStyle/>
          <a:p>
            <a:pPr algn="just"/>
            <a:r>
              <a:rPr lang="fr-FR" dirty="0"/>
              <a:t>« </a:t>
            </a:r>
            <a:r>
              <a:rPr lang="fr-FR" i="1" dirty="0"/>
              <a:t>Les particularités de cette scène pleine d’observations et de couleurs locales ne peuvent être appréciées qu’entre les buttes de Montmartre et les hauteurs de Montrouge, dans cette illustre vallée de plâtras incessamment près de tomber et de ruisseaux noirs de boue ; vallée remplie de souffrances réelles, de joies souvent fausses, et si terriblement agitée qu’il faut je ne sais quoi d’exorbitant pour y produire une sensation de quelque durée</a:t>
            </a:r>
            <a:r>
              <a:rPr lang="fr-FR" dirty="0"/>
              <a:t>. » (</a:t>
            </a:r>
            <a:r>
              <a:rPr lang="fr-FR" i="1" dirty="0"/>
              <a:t>Le Père Goriot) </a:t>
            </a:r>
            <a:endParaRPr lang="cs-CZ" dirty="0"/>
          </a:p>
        </p:txBody>
      </p:sp>
      <p:sp>
        <p:nvSpPr>
          <p:cNvPr id="6" name="TextovéPole 5">
            <a:extLst>
              <a:ext uri="{FF2B5EF4-FFF2-40B4-BE49-F238E27FC236}">
                <a16:creationId xmlns:a16="http://schemas.microsoft.com/office/drawing/2014/main" id="{4861DF7E-D318-40F9-AB68-AA22EC45F68D}"/>
              </a:ext>
            </a:extLst>
          </p:cNvPr>
          <p:cNvSpPr txBox="1"/>
          <p:nvPr/>
        </p:nvSpPr>
        <p:spPr>
          <a:xfrm>
            <a:off x="985900" y="3685914"/>
            <a:ext cx="6054091" cy="1477328"/>
          </a:xfrm>
          <a:prstGeom prst="rect">
            <a:avLst/>
          </a:prstGeom>
          <a:noFill/>
        </p:spPr>
        <p:txBody>
          <a:bodyPr wrap="square">
            <a:spAutoFit/>
          </a:bodyPr>
          <a:lstStyle/>
          <a:p>
            <a:pPr algn="just"/>
            <a:r>
              <a:rPr lang="fr-FR" dirty="0"/>
              <a:t>« </a:t>
            </a:r>
            <a:r>
              <a:rPr lang="fr-FR" i="1" dirty="0"/>
              <a:t>Oh ! à Paris, là est la liberté de l’intelligence, là est la vie : une vie étrange et féconde, une vie communicative, une vie chaude, une vie de lézard et une vie de soleil, une vie artiste et une vie amusante, une vie à contrastes.</a:t>
            </a:r>
            <a:r>
              <a:rPr lang="fr-FR" dirty="0"/>
              <a:t> » (Le Diable à Paris, 1845) </a:t>
            </a:r>
            <a:endParaRPr lang="cs-CZ" dirty="0"/>
          </a:p>
        </p:txBody>
      </p:sp>
      <p:pic>
        <p:nvPicPr>
          <p:cNvPr id="9218" name="Picture 2" descr="histoire des théâtres parisiens: Le Second Empire">
            <a:extLst>
              <a:ext uri="{FF2B5EF4-FFF2-40B4-BE49-F238E27FC236}">
                <a16:creationId xmlns:a16="http://schemas.microsoft.com/office/drawing/2014/main" id="{3436092A-F870-4F2B-A80F-C941915EA0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1900" y="1886552"/>
            <a:ext cx="4286250" cy="267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11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ext, nábytek, kobereček, rámeček obrázku&#10;&#10;Popis byl vytvořen automaticky">
            <a:extLst>
              <a:ext uri="{FF2B5EF4-FFF2-40B4-BE49-F238E27FC236}">
                <a16:creationId xmlns:a16="http://schemas.microsoft.com/office/drawing/2014/main" id="{E8FFF09C-A6EF-498B-9413-465D293424F6}"/>
              </a:ext>
            </a:extLst>
          </p:cNvPr>
          <p:cNvPicPr>
            <a:picLocks noChangeAspect="1"/>
          </p:cNvPicPr>
          <p:nvPr/>
        </p:nvPicPr>
        <p:blipFill>
          <a:blip r:embed="rId2"/>
          <a:stretch>
            <a:fillRect/>
          </a:stretch>
        </p:blipFill>
        <p:spPr>
          <a:xfrm>
            <a:off x="2002295" y="24297"/>
            <a:ext cx="10016210" cy="6858000"/>
          </a:xfrm>
          <a:prstGeom prst="rect">
            <a:avLst/>
          </a:prstGeom>
        </p:spPr>
      </p:pic>
      <p:sp>
        <p:nvSpPr>
          <p:cNvPr id="4" name="Obdélník 3">
            <a:extLst>
              <a:ext uri="{FF2B5EF4-FFF2-40B4-BE49-F238E27FC236}">
                <a16:creationId xmlns:a16="http://schemas.microsoft.com/office/drawing/2014/main" id="{5F98CD2F-7833-405D-9834-BD46E5AD7C72}"/>
              </a:ext>
            </a:extLst>
          </p:cNvPr>
          <p:cNvSpPr/>
          <p:nvPr/>
        </p:nvSpPr>
        <p:spPr>
          <a:xfrm>
            <a:off x="7195930" y="2514600"/>
            <a:ext cx="417444" cy="65598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ovéPole 6">
            <a:extLst>
              <a:ext uri="{FF2B5EF4-FFF2-40B4-BE49-F238E27FC236}">
                <a16:creationId xmlns:a16="http://schemas.microsoft.com/office/drawing/2014/main" id="{5FF203F3-D98C-4754-99FF-F44B3A88C95F}"/>
              </a:ext>
            </a:extLst>
          </p:cNvPr>
          <p:cNvSpPr txBox="1"/>
          <p:nvPr/>
        </p:nvSpPr>
        <p:spPr>
          <a:xfrm>
            <a:off x="7220727" y="2604064"/>
            <a:ext cx="357790" cy="477054"/>
          </a:xfrm>
          <a:prstGeom prst="rect">
            <a:avLst/>
          </a:prstGeom>
          <a:noFill/>
        </p:spPr>
        <p:txBody>
          <a:bodyPr wrap="none" rtlCol="0">
            <a:spAutoFit/>
          </a:bodyPr>
          <a:lstStyle/>
          <a:p>
            <a:r>
              <a:rPr lang="cs-CZ" sz="2500" dirty="0">
                <a:solidFill>
                  <a:srgbClr val="FFFF00"/>
                </a:solidFill>
              </a:rPr>
              <a:t>1</a:t>
            </a:r>
          </a:p>
        </p:txBody>
      </p:sp>
      <p:sp>
        <p:nvSpPr>
          <p:cNvPr id="9" name="Obdélník 8">
            <a:extLst>
              <a:ext uri="{FF2B5EF4-FFF2-40B4-BE49-F238E27FC236}">
                <a16:creationId xmlns:a16="http://schemas.microsoft.com/office/drawing/2014/main" id="{06C129DB-9623-4224-8B26-C98AF9F40716}"/>
              </a:ext>
            </a:extLst>
          </p:cNvPr>
          <p:cNvSpPr/>
          <p:nvPr/>
        </p:nvSpPr>
        <p:spPr>
          <a:xfrm>
            <a:off x="5229662" y="3064265"/>
            <a:ext cx="770433" cy="77806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TextovéPole 9">
            <a:extLst>
              <a:ext uri="{FF2B5EF4-FFF2-40B4-BE49-F238E27FC236}">
                <a16:creationId xmlns:a16="http://schemas.microsoft.com/office/drawing/2014/main" id="{8CAC40B7-943C-4937-A5AD-16754D7877B1}"/>
              </a:ext>
            </a:extLst>
          </p:cNvPr>
          <p:cNvSpPr txBox="1"/>
          <p:nvPr/>
        </p:nvSpPr>
        <p:spPr>
          <a:xfrm>
            <a:off x="5351023" y="3190473"/>
            <a:ext cx="524503" cy="477054"/>
          </a:xfrm>
          <a:prstGeom prst="rect">
            <a:avLst/>
          </a:prstGeom>
          <a:noFill/>
        </p:spPr>
        <p:txBody>
          <a:bodyPr wrap="none" rtlCol="0">
            <a:spAutoFit/>
          </a:bodyPr>
          <a:lstStyle/>
          <a:p>
            <a:r>
              <a:rPr lang="cs-CZ" sz="2500" dirty="0">
                <a:solidFill>
                  <a:srgbClr val="FFFF00"/>
                </a:solidFill>
              </a:rPr>
              <a:t>2</a:t>
            </a:r>
            <a:r>
              <a:rPr lang="fr-FR" sz="2500" dirty="0">
                <a:solidFill>
                  <a:srgbClr val="FFFF00"/>
                </a:solidFill>
              </a:rPr>
              <a:t>c</a:t>
            </a:r>
            <a:endParaRPr lang="cs-CZ" sz="2500" dirty="0">
              <a:solidFill>
                <a:srgbClr val="FFFF00"/>
              </a:solidFill>
            </a:endParaRPr>
          </a:p>
        </p:txBody>
      </p:sp>
      <p:sp>
        <p:nvSpPr>
          <p:cNvPr id="14" name="Obdélník 13">
            <a:extLst>
              <a:ext uri="{FF2B5EF4-FFF2-40B4-BE49-F238E27FC236}">
                <a16:creationId xmlns:a16="http://schemas.microsoft.com/office/drawing/2014/main" id="{50BD594C-F691-4FE1-A6BF-20F64F39FD14}"/>
              </a:ext>
            </a:extLst>
          </p:cNvPr>
          <p:cNvSpPr/>
          <p:nvPr/>
        </p:nvSpPr>
        <p:spPr>
          <a:xfrm>
            <a:off x="6174254" y="1564183"/>
            <a:ext cx="623004" cy="47705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TextovéPole 16">
            <a:extLst>
              <a:ext uri="{FF2B5EF4-FFF2-40B4-BE49-F238E27FC236}">
                <a16:creationId xmlns:a16="http://schemas.microsoft.com/office/drawing/2014/main" id="{4F757B2B-20CD-42E3-B817-6A3667D565EE}"/>
              </a:ext>
            </a:extLst>
          </p:cNvPr>
          <p:cNvSpPr txBox="1"/>
          <p:nvPr/>
        </p:nvSpPr>
        <p:spPr>
          <a:xfrm>
            <a:off x="6174254" y="1520648"/>
            <a:ext cx="770433" cy="477054"/>
          </a:xfrm>
          <a:prstGeom prst="rect">
            <a:avLst/>
          </a:prstGeom>
          <a:noFill/>
        </p:spPr>
        <p:txBody>
          <a:bodyPr wrap="square">
            <a:spAutoFit/>
          </a:bodyPr>
          <a:lstStyle/>
          <a:p>
            <a:r>
              <a:rPr lang="cs-CZ" sz="2500" dirty="0">
                <a:solidFill>
                  <a:srgbClr val="FFFF00"/>
                </a:solidFill>
              </a:rPr>
              <a:t>2</a:t>
            </a:r>
            <a:r>
              <a:rPr lang="fr-FR" sz="2500" dirty="0">
                <a:solidFill>
                  <a:srgbClr val="FFFF00"/>
                </a:solidFill>
              </a:rPr>
              <a:t>a</a:t>
            </a:r>
            <a:endParaRPr lang="cs-CZ" sz="2500" dirty="0">
              <a:solidFill>
                <a:srgbClr val="FFFF00"/>
              </a:solidFill>
            </a:endParaRPr>
          </a:p>
        </p:txBody>
      </p:sp>
      <p:sp>
        <p:nvSpPr>
          <p:cNvPr id="18" name="Obdélník 17">
            <a:extLst>
              <a:ext uri="{FF2B5EF4-FFF2-40B4-BE49-F238E27FC236}">
                <a16:creationId xmlns:a16="http://schemas.microsoft.com/office/drawing/2014/main" id="{611F7D23-1822-4E81-BAAC-26068DEDF859}"/>
              </a:ext>
            </a:extLst>
          </p:cNvPr>
          <p:cNvSpPr/>
          <p:nvPr/>
        </p:nvSpPr>
        <p:spPr>
          <a:xfrm>
            <a:off x="6446629" y="2346036"/>
            <a:ext cx="350629" cy="53350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TextovéPole 19">
            <a:extLst>
              <a:ext uri="{FF2B5EF4-FFF2-40B4-BE49-F238E27FC236}">
                <a16:creationId xmlns:a16="http://schemas.microsoft.com/office/drawing/2014/main" id="{52FE0104-B662-402F-8891-36B66FA01864}"/>
              </a:ext>
            </a:extLst>
          </p:cNvPr>
          <p:cNvSpPr txBox="1"/>
          <p:nvPr/>
        </p:nvSpPr>
        <p:spPr>
          <a:xfrm>
            <a:off x="6446629" y="2336724"/>
            <a:ext cx="387927" cy="477054"/>
          </a:xfrm>
          <a:prstGeom prst="rect">
            <a:avLst/>
          </a:prstGeom>
          <a:noFill/>
        </p:spPr>
        <p:txBody>
          <a:bodyPr wrap="square">
            <a:spAutoFit/>
          </a:bodyPr>
          <a:lstStyle/>
          <a:p>
            <a:r>
              <a:rPr lang="cs-CZ" sz="2500" dirty="0">
                <a:solidFill>
                  <a:srgbClr val="FFFF00"/>
                </a:solidFill>
              </a:rPr>
              <a:t>3</a:t>
            </a:r>
            <a:endParaRPr lang="cs-CZ" sz="2500" dirty="0"/>
          </a:p>
        </p:txBody>
      </p:sp>
      <p:sp>
        <p:nvSpPr>
          <p:cNvPr id="21" name="Obdélník 20">
            <a:extLst>
              <a:ext uri="{FF2B5EF4-FFF2-40B4-BE49-F238E27FC236}">
                <a16:creationId xmlns:a16="http://schemas.microsoft.com/office/drawing/2014/main" id="{5683BF9E-0FF3-4E2B-ACD8-0115AECEB817}"/>
              </a:ext>
            </a:extLst>
          </p:cNvPr>
          <p:cNvSpPr/>
          <p:nvPr/>
        </p:nvSpPr>
        <p:spPr>
          <a:xfrm>
            <a:off x="7010400" y="3583710"/>
            <a:ext cx="602973" cy="106218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TextovéPole 21">
            <a:extLst>
              <a:ext uri="{FF2B5EF4-FFF2-40B4-BE49-F238E27FC236}">
                <a16:creationId xmlns:a16="http://schemas.microsoft.com/office/drawing/2014/main" id="{CA57D6DC-BEF9-4D50-8FCF-C857AB3B5C7E}"/>
              </a:ext>
            </a:extLst>
          </p:cNvPr>
          <p:cNvSpPr txBox="1"/>
          <p:nvPr/>
        </p:nvSpPr>
        <p:spPr>
          <a:xfrm>
            <a:off x="7030226" y="3876273"/>
            <a:ext cx="527709" cy="477054"/>
          </a:xfrm>
          <a:prstGeom prst="rect">
            <a:avLst/>
          </a:prstGeom>
          <a:noFill/>
        </p:spPr>
        <p:txBody>
          <a:bodyPr wrap="none" rtlCol="0">
            <a:spAutoFit/>
          </a:bodyPr>
          <a:lstStyle/>
          <a:p>
            <a:r>
              <a:rPr lang="cs-CZ" sz="2500" dirty="0">
                <a:solidFill>
                  <a:srgbClr val="FFFF00"/>
                </a:solidFill>
              </a:rPr>
              <a:t>4</a:t>
            </a:r>
            <a:r>
              <a:rPr lang="fr-FR" sz="2500" dirty="0">
                <a:solidFill>
                  <a:srgbClr val="FFFF00"/>
                </a:solidFill>
              </a:rPr>
              <a:t>a</a:t>
            </a:r>
            <a:endParaRPr lang="cs-CZ" sz="2500" dirty="0">
              <a:solidFill>
                <a:srgbClr val="FFFF00"/>
              </a:solidFill>
            </a:endParaRPr>
          </a:p>
        </p:txBody>
      </p:sp>
      <p:sp>
        <p:nvSpPr>
          <p:cNvPr id="23" name="Obdélník 22">
            <a:extLst>
              <a:ext uri="{FF2B5EF4-FFF2-40B4-BE49-F238E27FC236}">
                <a16:creationId xmlns:a16="http://schemas.microsoft.com/office/drawing/2014/main" id="{FEF8304D-3548-4479-A610-A0A8E4EF30F3}"/>
              </a:ext>
            </a:extLst>
          </p:cNvPr>
          <p:cNvSpPr/>
          <p:nvPr/>
        </p:nvSpPr>
        <p:spPr>
          <a:xfrm>
            <a:off x="7932943" y="2247259"/>
            <a:ext cx="512972" cy="65598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TextovéPole 23">
            <a:extLst>
              <a:ext uri="{FF2B5EF4-FFF2-40B4-BE49-F238E27FC236}">
                <a16:creationId xmlns:a16="http://schemas.microsoft.com/office/drawing/2014/main" id="{15E0F178-403D-4DA1-9DEB-D36B7D84FBC6}"/>
              </a:ext>
            </a:extLst>
          </p:cNvPr>
          <p:cNvSpPr txBox="1"/>
          <p:nvPr/>
        </p:nvSpPr>
        <p:spPr>
          <a:xfrm>
            <a:off x="7974748" y="2346036"/>
            <a:ext cx="357790" cy="477054"/>
          </a:xfrm>
          <a:prstGeom prst="rect">
            <a:avLst/>
          </a:prstGeom>
          <a:noFill/>
        </p:spPr>
        <p:txBody>
          <a:bodyPr wrap="none" rtlCol="0">
            <a:spAutoFit/>
          </a:bodyPr>
          <a:lstStyle/>
          <a:p>
            <a:r>
              <a:rPr lang="cs-CZ" sz="2500" dirty="0">
                <a:solidFill>
                  <a:srgbClr val="FFFF00"/>
                </a:solidFill>
              </a:rPr>
              <a:t>5</a:t>
            </a:r>
          </a:p>
        </p:txBody>
      </p:sp>
      <p:sp>
        <p:nvSpPr>
          <p:cNvPr id="25" name="Obdélník 24">
            <a:extLst>
              <a:ext uri="{FF2B5EF4-FFF2-40B4-BE49-F238E27FC236}">
                <a16:creationId xmlns:a16="http://schemas.microsoft.com/office/drawing/2014/main" id="{948744B8-8439-4B78-86D5-770E92EBCE31}"/>
              </a:ext>
            </a:extLst>
          </p:cNvPr>
          <p:cNvSpPr/>
          <p:nvPr/>
        </p:nvSpPr>
        <p:spPr>
          <a:xfrm>
            <a:off x="9665115" y="2604064"/>
            <a:ext cx="338195" cy="65598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 name="TextovéPole 25">
            <a:extLst>
              <a:ext uri="{FF2B5EF4-FFF2-40B4-BE49-F238E27FC236}">
                <a16:creationId xmlns:a16="http://schemas.microsoft.com/office/drawing/2014/main" id="{FDA99D45-AE87-4AB3-9BFF-49C1711E3196}"/>
              </a:ext>
            </a:extLst>
          </p:cNvPr>
          <p:cNvSpPr txBox="1"/>
          <p:nvPr/>
        </p:nvSpPr>
        <p:spPr>
          <a:xfrm>
            <a:off x="9655317" y="2679184"/>
            <a:ext cx="357790" cy="477054"/>
          </a:xfrm>
          <a:prstGeom prst="rect">
            <a:avLst/>
          </a:prstGeom>
          <a:noFill/>
        </p:spPr>
        <p:txBody>
          <a:bodyPr wrap="none" rtlCol="0">
            <a:spAutoFit/>
          </a:bodyPr>
          <a:lstStyle/>
          <a:p>
            <a:r>
              <a:rPr lang="cs-CZ" sz="2500" dirty="0">
                <a:solidFill>
                  <a:srgbClr val="FFFF00"/>
                </a:solidFill>
              </a:rPr>
              <a:t>6</a:t>
            </a:r>
          </a:p>
        </p:txBody>
      </p:sp>
      <p:sp>
        <p:nvSpPr>
          <p:cNvPr id="27" name="TextovéPole 26">
            <a:extLst>
              <a:ext uri="{FF2B5EF4-FFF2-40B4-BE49-F238E27FC236}">
                <a16:creationId xmlns:a16="http://schemas.microsoft.com/office/drawing/2014/main" id="{B62B37B1-EAA3-4A31-ADB2-79EDAC5CEA87}"/>
              </a:ext>
            </a:extLst>
          </p:cNvPr>
          <p:cNvSpPr txBox="1"/>
          <p:nvPr/>
        </p:nvSpPr>
        <p:spPr>
          <a:xfrm>
            <a:off x="0" y="160109"/>
            <a:ext cx="2231322" cy="4478149"/>
          </a:xfrm>
          <a:prstGeom prst="rect">
            <a:avLst/>
          </a:prstGeom>
          <a:noFill/>
        </p:spPr>
        <p:txBody>
          <a:bodyPr wrap="square" rtlCol="0">
            <a:spAutoFit/>
          </a:bodyPr>
          <a:lstStyle/>
          <a:p>
            <a:pPr algn="ctr"/>
            <a:r>
              <a:rPr lang="fr-FR" sz="1500"/>
              <a:t>III. Zones </a:t>
            </a:r>
            <a:r>
              <a:rPr lang="fr-FR" sz="1500" dirty="0"/>
              <a:t>parisiennes dans </a:t>
            </a:r>
            <a:r>
              <a:rPr lang="fr-FR" sz="1500" i="1" dirty="0"/>
              <a:t>La Comédie humaine</a:t>
            </a:r>
          </a:p>
          <a:p>
            <a:pPr marL="342900" indent="-342900">
              <a:buFont typeface="+mj-lt"/>
              <a:buAutoNum type="arabicPeriod"/>
            </a:pPr>
            <a:r>
              <a:rPr lang="fr-FR" sz="1500" dirty="0"/>
              <a:t>Artisans: rue Saint-Denis </a:t>
            </a:r>
          </a:p>
          <a:p>
            <a:pPr marL="342900" indent="-342900">
              <a:buFont typeface="+mj-lt"/>
              <a:buAutoNum type="arabicPeriod"/>
            </a:pPr>
            <a:r>
              <a:rPr lang="fr-FR" sz="1500" dirty="0"/>
              <a:t>« Paris élégant »:</a:t>
            </a:r>
            <a:r>
              <a:rPr lang="cs-CZ" sz="1500" dirty="0"/>
              <a:t>la </a:t>
            </a:r>
            <a:r>
              <a:rPr lang="fr-FR" sz="1500" dirty="0"/>
              <a:t>Chaussé</a:t>
            </a:r>
            <a:r>
              <a:rPr lang="cs-CZ" sz="1500" dirty="0"/>
              <a:t>-</a:t>
            </a:r>
            <a:r>
              <a:rPr lang="fr-FR" sz="1500" dirty="0"/>
              <a:t>d’Antin, Faubourg Saint-Honoré,  Faubourg Saint-Germain, </a:t>
            </a:r>
          </a:p>
          <a:p>
            <a:pPr marL="342900" indent="-342900">
              <a:buFont typeface="+mj-lt"/>
              <a:buAutoNum type="arabicPeriod"/>
            </a:pPr>
            <a:r>
              <a:rPr lang="fr-FR" sz="1500" dirty="0"/>
              <a:t>Commerçants: Palais-royal</a:t>
            </a:r>
          </a:p>
          <a:p>
            <a:pPr marL="342900" indent="-342900">
              <a:buFont typeface="+mj-lt"/>
              <a:buAutoNum type="arabicPeriod"/>
            </a:pPr>
            <a:r>
              <a:rPr lang="fr-FR" sz="1500" dirty="0"/>
              <a:t>Paris populaire: Quartier latin, Marais et Faubourg Saint-Antoine</a:t>
            </a:r>
          </a:p>
          <a:p>
            <a:pPr marL="342900" indent="-342900">
              <a:buFont typeface="+mj-lt"/>
              <a:buAutoNum type="arabicPeriod"/>
            </a:pPr>
            <a:r>
              <a:rPr lang="fr-FR" sz="1500" dirty="0"/>
              <a:t>Artistes: boulevard du Temple</a:t>
            </a:r>
          </a:p>
          <a:p>
            <a:pPr marL="342900" indent="-342900">
              <a:buFont typeface="+mj-lt"/>
              <a:buAutoNum type="arabicPeriod"/>
            </a:pPr>
            <a:r>
              <a:rPr lang="fr-FR" sz="1500" dirty="0"/>
              <a:t>Père-Lachaise</a:t>
            </a:r>
            <a:endParaRPr lang="cs-CZ" sz="1500" dirty="0"/>
          </a:p>
        </p:txBody>
      </p:sp>
      <p:sp>
        <p:nvSpPr>
          <p:cNvPr id="28" name="Obdélník 27">
            <a:extLst>
              <a:ext uri="{FF2B5EF4-FFF2-40B4-BE49-F238E27FC236}">
                <a16:creationId xmlns:a16="http://schemas.microsoft.com/office/drawing/2014/main" id="{817D6E70-062C-48AE-9D8A-CF815F662D63}"/>
              </a:ext>
            </a:extLst>
          </p:cNvPr>
          <p:cNvSpPr/>
          <p:nvPr/>
        </p:nvSpPr>
        <p:spPr>
          <a:xfrm>
            <a:off x="8584461" y="3657803"/>
            <a:ext cx="970070" cy="65598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2" name="TextovéPole 31">
            <a:extLst>
              <a:ext uri="{FF2B5EF4-FFF2-40B4-BE49-F238E27FC236}">
                <a16:creationId xmlns:a16="http://schemas.microsoft.com/office/drawing/2014/main" id="{0584725B-BACF-4212-899B-742DCE17EC0A}"/>
              </a:ext>
            </a:extLst>
          </p:cNvPr>
          <p:cNvSpPr txBox="1"/>
          <p:nvPr/>
        </p:nvSpPr>
        <p:spPr>
          <a:xfrm>
            <a:off x="8768009" y="3737774"/>
            <a:ext cx="602973" cy="754053"/>
          </a:xfrm>
          <a:prstGeom prst="rect">
            <a:avLst/>
          </a:prstGeom>
          <a:noFill/>
        </p:spPr>
        <p:txBody>
          <a:bodyPr wrap="square">
            <a:spAutoFit/>
          </a:bodyPr>
          <a:lstStyle/>
          <a:p>
            <a:r>
              <a:rPr lang="cs-CZ" sz="2500" dirty="0">
                <a:solidFill>
                  <a:srgbClr val="FFFF00"/>
                </a:solidFill>
              </a:rPr>
              <a:t>4</a:t>
            </a:r>
            <a:r>
              <a:rPr lang="fr-FR" sz="2500" dirty="0">
                <a:solidFill>
                  <a:srgbClr val="FFFF00"/>
                </a:solidFill>
              </a:rPr>
              <a:t>c</a:t>
            </a:r>
            <a:endParaRPr lang="cs-CZ" sz="2500" dirty="0">
              <a:solidFill>
                <a:srgbClr val="FFFF00"/>
              </a:solidFill>
            </a:endParaRPr>
          </a:p>
          <a:p>
            <a:endParaRPr lang="cs-CZ" sz="1800" dirty="0">
              <a:solidFill>
                <a:srgbClr val="FFFF00"/>
              </a:solidFill>
            </a:endParaRPr>
          </a:p>
        </p:txBody>
      </p:sp>
      <p:sp>
        <p:nvSpPr>
          <p:cNvPr id="34" name="Obdélník 33">
            <a:extLst>
              <a:ext uri="{FF2B5EF4-FFF2-40B4-BE49-F238E27FC236}">
                <a16:creationId xmlns:a16="http://schemas.microsoft.com/office/drawing/2014/main" id="{8713E74C-A435-4A64-B0D9-205A04BA4D41}"/>
              </a:ext>
            </a:extLst>
          </p:cNvPr>
          <p:cNvSpPr/>
          <p:nvPr/>
        </p:nvSpPr>
        <p:spPr>
          <a:xfrm>
            <a:off x="7721550" y="3002019"/>
            <a:ext cx="724365" cy="65598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 name="TextovéPole 35">
            <a:extLst>
              <a:ext uri="{FF2B5EF4-FFF2-40B4-BE49-F238E27FC236}">
                <a16:creationId xmlns:a16="http://schemas.microsoft.com/office/drawing/2014/main" id="{CCEDA48D-92B9-4A76-9776-2048675FEE2E}"/>
              </a:ext>
            </a:extLst>
          </p:cNvPr>
          <p:cNvSpPr txBox="1"/>
          <p:nvPr/>
        </p:nvSpPr>
        <p:spPr>
          <a:xfrm>
            <a:off x="7796991" y="3064265"/>
            <a:ext cx="713304" cy="477054"/>
          </a:xfrm>
          <a:prstGeom prst="rect">
            <a:avLst/>
          </a:prstGeom>
          <a:noFill/>
        </p:spPr>
        <p:txBody>
          <a:bodyPr wrap="square">
            <a:spAutoFit/>
          </a:bodyPr>
          <a:lstStyle/>
          <a:p>
            <a:r>
              <a:rPr lang="cs-CZ" sz="2500" dirty="0">
                <a:solidFill>
                  <a:srgbClr val="FFFF00"/>
                </a:solidFill>
              </a:rPr>
              <a:t>4</a:t>
            </a:r>
            <a:r>
              <a:rPr lang="fr-FR" sz="2500" dirty="0">
                <a:solidFill>
                  <a:srgbClr val="FFFF00"/>
                </a:solidFill>
              </a:rPr>
              <a:t>b</a:t>
            </a:r>
            <a:endParaRPr lang="cs-CZ" sz="2500" dirty="0">
              <a:solidFill>
                <a:srgbClr val="FFFF00"/>
              </a:solidFill>
            </a:endParaRPr>
          </a:p>
        </p:txBody>
      </p:sp>
      <p:sp>
        <p:nvSpPr>
          <p:cNvPr id="37" name="Obdélník 36">
            <a:extLst>
              <a:ext uri="{FF2B5EF4-FFF2-40B4-BE49-F238E27FC236}">
                <a16:creationId xmlns:a16="http://schemas.microsoft.com/office/drawing/2014/main" id="{A93AE49B-BC8E-4641-98EA-6C14B5BB0605}"/>
              </a:ext>
            </a:extLst>
          </p:cNvPr>
          <p:cNvSpPr/>
          <p:nvPr/>
        </p:nvSpPr>
        <p:spPr>
          <a:xfrm>
            <a:off x="5237227" y="1875987"/>
            <a:ext cx="508145" cy="47705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9" name="TextovéPole 38">
            <a:extLst>
              <a:ext uri="{FF2B5EF4-FFF2-40B4-BE49-F238E27FC236}">
                <a16:creationId xmlns:a16="http://schemas.microsoft.com/office/drawing/2014/main" id="{67274B76-7BDA-4168-A68C-6BA9EFBF9B8A}"/>
              </a:ext>
            </a:extLst>
          </p:cNvPr>
          <p:cNvSpPr txBox="1"/>
          <p:nvPr/>
        </p:nvSpPr>
        <p:spPr>
          <a:xfrm>
            <a:off x="5229662" y="1865449"/>
            <a:ext cx="6094520" cy="477054"/>
          </a:xfrm>
          <a:prstGeom prst="rect">
            <a:avLst/>
          </a:prstGeom>
          <a:noFill/>
        </p:spPr>
        <p:txBody>
          <a:bodyPr wrap="square">
            <a:spAutoFit/>
          </a:bodyPr>
          <a:lstStyle/>
          <a:p>
            <a:r>
              <a:rPr lang="fr-FR" sz="2500" dirty="0">
                <a:solidFill>
                  <a:srgbClr val="FFFF00"/>
                </a:solidFill>
              </a:rPr>
              <a:t>2b</a:t>
            </a:r>
            <a:endParaRPr lang="cs-CZ" sz="2500" dirty="0">
              <a:solidFill>
                <a:srgbClr val="FFFF00"/>
              </a:solidFill>
            </a:endParaRPr>
          </a:p>
        </p:txBody>
      </p:sp>
    </p:spTree>
    <p:extLst>
      <p:ext uri="{BB962C8B-B14F-4D97-AF65-F5344CB8AC3E}">
        <p14:creationId xmlns:p14="http://schemas.microsoft.com/office/powerpoint/2010/main" val="1169576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ext, nábytek, kobereček, rámeček obrázku&#10;&#10;Popis byl vytvořen automaticky">
            <a:extLst>
              <a:ext uri="{FF2B5EF4-FFF2-40B4-BE49-F238E27FC236}">
                <a16:creationId xmlns:a16="http://schemas.microsoft.com/office/drawing/2014/main" id="{E9691E03-648A-40C7-AE13-A8B79BAE4849}"/>
              </a:ext>
            </a:extLst>
          </p:cNvPr>
          <p:cNvPicPr>
            <a:picLocks noChangeAspect="1"/>
          </p:cNvPicPr>
          <p:nvPr/>
        </p:nvPicPr>
        <p:blipFill rotWithShape="1">
          <a:blip r:embed="rId2"/>
          <a:srcRect l="48455" t="29900" r="41432" b="48090"/>
          <a:stretch/>
        </p:blipFill>
        <p:spPr>
          <a:xfrm>
            <a:off x="7924177" y="151815"/>
            <a:ext cx="4151790" cy="6186309"/>
          </a:xfrm>
          <a:prstGeom prst="rect">
            <a:avLst/>
          </a:prstGeom>
        </p:spPr>
      </p:pic>
      <p:sp>
        <p:nvSpPr>
          <p:cNvPr id="6" name="Obdélník 5">
            <a:extLst>
              <a:ext uri="{FF2B5EF4-FFF2-40B4-BE49-F238E27FC236}">
                <a16:creationId xmlns:a16="http://schemas.microsoft.com/office/drawing/2014/main" id="{3FD7BEFC-CC10-4B12-875A-437DB0404791}"/>
              </a:ext>
            </a:extLst>
          </p:cNvPr>
          <p:cNvSpPr/>
          <p:nvPr/>
        </p:nvSpPr>
        <p:spPr>
          <a:xfrm rot="1010556">
            <a:off x="9764171" y="152933"/>
            <a:ext cx="834072" cy="558169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a:extLst>
              <a:ext uri="{FF2B5EF4-FFF2-40B4-BE49-F238E27FC236}">
                <a16:creationId xmlns:a16="http://schemas.microsoft.com/office/drawing/2014/main" id="{3391B73C-C409-4C5B-9173-8DA828968733}"/>
              </a:ext>
            </a:extLst>
          </p:cNvPr>
          <p:cNvSpPr txBox="1"/>
          <p:nvPr/>
        </p:nvSpPr>
        <p:spPr>
          <a:xfrm>
            <a:off x="3389523" y="370671"/>
            <a:ext cx="6094520" cy="369332"/>
          </a:xfrm>
          <a:prstGeom prst="rect">
            <a:avLst/>
          </a:prstGeom>
          <a:noFill/>
        </p:spPr>
        <p:txBody>
          <a:bodyPr wrap="square">
            <a:spAutoFit/>
          </a:bodyPr>
          <a:lstStyle/>
          <a:p>
            <a:pPr marL="342900" indent="-342900">
              <a:buFont typeface="+mj-lt"/>
              <a:buAutoNum type="arabicPeriod"/>
            </a:pPr>
            <a:r>
              <a:rPr lang="fr-FR" sz="1800" dirty="0"/>
              <a:t>Artisans: rue Saint-Denis </a:t>
            </a:r>
          </a:p>
        </p:txBody>
      </p:sp>
      <p:pic>
        <p:nvPicPr>
          <p:cNvPr id="1026" name="Picture 2">
            <a:extLst>
              <a:ext uri="{FF2B5EF4-FFF2-40B4-BE49-F238E27FC236}">
                <a16:creationId xmlns:a16="http://schemas.microsoft.com/office/drawing/2014/main" id="{B29B628E-F2AE-4905-B25E-031ECFD55E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37" y="151591"/>
            <a:ext cx="3117788" cy="6186087"/>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D2CC5F33-82AE-4114-A67C-D4094BE084CA}"/>
              </a:ext>
            </a:extLst>
          </p:cNvPr>
          <p:cNvSpPr txBox="1"/>
          <p:nvPr/>
        </p:nvSpPr>
        <p:spPr>
          <a:xfrm>
            <a:off x="3093498" y="1244724"/>
            <a:ext cx="4880707" cy="2862322"/>
          </a:xfrm>
          <a:prstGeom prst="rect">
            <a:avLst/>
          </a:prstGeom>
          <a:noFill/>
        </p:spPr>
        <p:txBody>
          <a:bodyPr wrap="square">
            <a:spAutoFit/>
          </a:bodyPr>
          <a:lstStyle/>
          <a:p>
            <a:pPr algn="just"/>
            <a:r>
              <a:rPr lang="fr-FR" sz="1500" dirty="0"/>
              <a:t>« </a:t>
            </a:r>
            <a:r>
              <a:rPr lang="fr-FR" sz="1500" i="1" dirty="0"/>
              <a:t>Au milieu de la rue Saint-Denis, presque au coin de la rue du Petit-Lion, existait naguère une de ces maisons précieuses qui donnent aux historiens la facilité de reconstruire par analogie l’ancien Paris.</a:t>
            </a:r>
            <a:r>
              <a:rPr lang="fr-FR" sz="1500" dirty="0"/>
              <a:t> (…)</a:t>
            </a:r>
          </a:p>
          <a:p>
            <a:pPr algn="just"/>
            <a:r>
              <a:rPr lang="fr-FR" sz="1500" i="1" dirty="0"/>
              <a:t>Ce vénérable édifice était surmonté d’un toit triangulaire dont aucun modèle ne se verra bientôt plus à Paris. Cette couverture, tordue par les intempéries du climat parisien, s’avançait de trois pieds sur la rue, autant pour garantir des eaux pluviales le seuil de la porte que pour abriter le mur d’un grenier et sa lucarne sans appui.</a:t>
            </a:r>
            <a:r>
              <a:rPr lang="fr-FR" sz="1500" dirty="0"/>
              <a:t> » (</a:t>
            </a:r>
            <a:r>
              <a:rPr lang="fr-FR" sz="1500" i="1" dirty="0"/>
              <a:t>La Maison du chat-qui-pelote</a:t>
            </a:r>
            <a:r>
              <a:rPr lang="fr-FR" sz="1500" dirty="0"/>
              <a:t>)</a:t>
            </a:r>
            <a:endParaRPr lang="fr-FR" sz="1500" i="1" dirty="0"/>
          </a:p>
        </p:txBody>
      </p:sp>
      <p:sp>
        <p:nvSpPr>
          <p:cNvPr id="14" name="TextovéPole 13">
            <a:extLst>
              <a:ext uri="{FF2B5EF4-FFF2-40B4-BE49-F238E27FC236}">
                <a16:creationId xmlns:a16="http://schemas.microsoft.com/office/drawing/2014/main" id="{AB40CB7A-F6F3-48AD-9DF9-E611C79E93AA}"/>
              </a:ext>
            </a:extLst>
          </p:cNvPr>
          <p:cNvSpPr txBox="1"/>
          <p:nvPr/>
        </p:nvSpPr>
        <p:spPr>
          <a:xfrm>
            <a:off x="3174679" y="4135948"/>
            <a:ext cx="4749498" cy="1246495"/>
          </a:xfrm>
          <a:prstGeom prst="rect">
            <a:avLst/>
          </a:prstGeom>
          <a:noFill/>
        </p:spPr>
        <p:txBody>
          <a:bodyPr wrap="square">
            <a:spAutoFit/>
          </a:bodyPr>
          <a:lstStyle/>
          <a:p>
            <a:pPr algn="just"/>
            <a:r>
              <a:rPr lang="fr-FR" sz="1500" dirty="0"/>
              <a:t>« </a:t>
            </a:r>
            <a:r>
              <a:rPr lang="fr-FR" sz="1500" i="1" dirty="0"/>
              <a:t>L’atelier de nos ouvrières dans le grenier ! Les passants ne</a:t>
            </a:r>
            <a:r>
              <a:rPr lang="cs-CZ" sz="1500" i="1" dirty="0"/>
              <a:t> </a:t>
            </a:r>
            <a:r>
              <a:rPr lang="fr-FR" sz="1500" i="1" dirty="0"/>
              <a:t>verront plus coller les étiquettes, faire des sacs, trier des flacons, boucher</a:t>
            </a:r>
            <a:r>
              <a:rPr lang="cs-CZ" sz="1500" i="1" dirty="0"/>
              <a:t> </a:t>
            </a:r>
            <a:r>
              <a:rPr lang="fr-FR" sz="1500" i="1" dirty="0"/>
              <a:t>des fioles. Bon pour la rue Saint-Denis ; mais rue Saint-Honoré, fi donc !</a:t>
            </a:r>
            <a:r>
              <a:rPr lang="cs-CZ" sz="1500" i="1" dirty="0"/>
              <a:t> </a:t>
            </a:r>
            <a:r>
              <a:rPr lang="fr-FR" sz="1500" i="1" dirty="0"/>
              <a:t>mauvais genre</a:t>
            </a:r>
            <a:r>
              <a:rPr lang="fr-FR" sz="1500" dirty="0"/>
              <a:t>. » (</a:t>
            </a:r>
            <a:r>
              <a:rPr lang="fr-FR" sz="1500" i="1" dirty="0"/>
              <a:t>César Birotteau</a:t>
            </a:r>
            <a:r>
              <a:rPr lang="fr-FR" sz="1500" dirty="0"/>
              <a:t>)</a:t>
            </a:r>
            <a:endParaRPr lang="cs-CZ" sz="1500" dirty="0"/>
          </a:p>
        </p:txBody>
      </p:sp>
    </p:spTree>
    <p:extLst>
      <p:ext uri="{BB962C8B-B14F-4D97-AF65-F5344CB8AC3E}">
        <p14:creationId xmlns:p14="http://schemas.microsoft.com/office/powerpoint/2010/main" val="2110334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Obsah obrázku text, nábytek, kobereček, rámeček obrázku&#10;&#10;Popis byl vytvořen automaticky">
            <a:extLst>
              <a:ext uri="{FF2B5EF4-FFF2-40B4-BE49-F238E27FC236}">
                <a16:creationId xmlns:a16="http://schemas.microsoft.com/office/drawing/2014/main" id="{6ED52B34-8680-471D-85EF-5424D2884700}"/>
              </a:ext>
            </a:extLst>
          </p:cNvPr>
          <p:cNvPicPr>
            <a:picLocks noChangeAspect="1"/>
          </p:cNvPicPr>
          <p:nvPr/>
        </p:nvPicPr>
        <p:blipFill rotWithShape="1">
          <a:blip r:embed="rId2"/>
          <a:srcRect l="26011" t="18804" r="49705" b="41325"/>
          <a:stretch/>
        </p:blipFill>
        <p:spPr>
          <a:xfrm>
            <a:off x="6167021" y="0"/>
            <a:ext cx="6096000" cy="6852436"/>
          </a:xfrm>
          <a:prstGeom prst="rect">
            <a:avLst/>
          </a:prstGeom>
        </p:spPr>
      </p:pic>
      <p:sp>
        <p:nvSpPr>
          <p:cNvPr id="3" name="Obdélník 2">
            <a:extLst>
              <a:ext uri="{FF2B5EF4-FFF2-40B4-BE49-F238E27FC236}">
                <a16:creationId xmlns:a16="http://schemas.microsoft.com/office/drawing/2014/main" id="{7502243A-4E44-427E-9420-E46DB7E8D4E6}"/>
              </a:ext>
            </a:extLst>
          </p:cNvPr>
          <p:cNvSpPr/>
          <p:nvPr/>
        </p:nvSpPr>
        <p:spPr>
          <a:xfrm>
            <a:off x="10156055" y="147221"/>
            <a:ext cx="1500326" cy="168675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Obdélník 3">
            <a:extLst>
              <a:ext uri="{FF2B5EF4-FFF2-40B4-BE49-F238E27FC236}">
                <a16:creationId xmlns:a16="http://schemas.microsoft.com/office/drawing/2014/main" id="{53B39F9E-32E1-412A-B234-C4059E3D7E10}"/>
              </a:ext>
            </a:extLst>
          </p:cNvPr>
          <p:cNvSpPr/>
          <p:nvPr/>
        </p:nvSpPr>
        <p:spPr>
          <a:xfrm rot="1971713">
            <a:off x="6590569" y="1262001"/>
            <a:ext cx="2234793" cy="39374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a:extLst>
              <a:ext uri="{FF2B5EF4-FFF2-40B4-BE49-F238E27FC236}">
                <a16:creationId xmlns:a16="http://schemas.microsoft.com/office/drawing/2014/main" id="{0A38997A-3DD4-4B16-82F4-11C036CC852C}"/>
              </a:ext>
            </a:extLst>
          </p:cNvPr>
          <p:cNvSpPr/>
          <p:nvPr/>
        </p:nvSpPr>
        <p:spPr>
          <a:xfrm rot="1438029">
            <a:off x="7829982" y="4068635"/>
            <a:ext cx="2142115" cy="222377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ovéPole 6">
            <a:extLst>
              <a:ext uri="{FF2B5EF4-FFF2-40B4-BE49-F238E27FC236}">
                <a16:creationId xmlns:a16="http://schemas.microsoft.com/office/drawing/2014/main" id="{B3616771-128E-4ADB-A72D-14B81958CDB7}"/>
              </a:ext>
            </a:extLst>
          </p:cNvPr>
          <p:cNvSpPr txBox="1"/>
          <p:nvPr/>
        </p:nvSpPr>
        <p:spPr>
          <a:xfrm>
            <a:off x="189390" y="213934"/>
            <a:ext cx="6130030" cy="646331"/>
          </a:xfrm>
          <a:prstGeom prst="rect">
            <a:avLst/>
          </a:prstGeom>
          <a:noFill/>
        </p:spPr>
        <p:txBody>
          <a:bodyPr wrap="square">
            <a:spAutoFit/>
          </a:bodyPr>
          <a:lstStyle/>
          <a:p>
            <a:r>
              <a:rPr lang="cs-CZ" sz="1800" dirty="0"/>
              <a:t>2. </a:t>
            </a:r>
            <a:r>
              <a:rPr lang="fr-FR" sz="1800" dirty="0"/>
              <a:t>« Paris élégant »:</a:t>
            </a:r>
            <a:r>
              <a:rPr lang="cs-CZ" sz="1800" dirty="0"/>
              <a:t>la </a:t>
            </a:r>
            <a:r>
              <a:rPr lang="fr-FR" sz="1800" dirty="0"/>
              <a:t>Chaussé</a:t>
            </a:r>
            <a:r>
              <a:rPr lang="cs-CZ" sz="1800" dirty="0"/>
              <a:t>-</a:t>
            </a:r>
            <a:r>
              <a:rPr lang="fr-FR" sz="1800" dirty="0"/>
              <a:t>d’Antin, Faubourg Saint-Honoré,  Faubourg Saint-Germain </a:t>
            </a:r>
          </a:p>
        </p:txBody>
      </p:sp>
      <p:pic>
        <p:nvPicPr>
          <p:cNvPr id="2050" name="Picture 2" descr="Faubourg Saint Germain Original Art by Kojiro Akagi :: PicassoMio">
            <a:extLst>
              <a:ext uri="{FF2B5EF4-FFF2-40B4-BE49-F238E27FC236}">
                <a16:creationId xmlns:a16="http://schemas.microsoft.com/office/drawing/2014/main" id="{9DB263A7-498E-4D32-8100-94E6450D01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844" y="3729426"/>
            <a:ext cx="3810000" cy="3200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B80C26C9-8B28-41BA-B5EA-96B19465A29A}"/>
              </a:ext>
            </a:extLst>
          </p:cNvPr>
          <p:cNvSpPr txBox="1"/>
          <p:nvPr/>
        </p:nvSpPr>
        <p:spPr>
          <a:xfrm>
            <a:off x="245686" y="1094517"/>
            <a:ext cx="5673572" cy="2400657"/>
          </a:xfrm>
          <a:prstGeom prst="rect">
            <a:avLst/>
          </a:prstGeom>
          <a:noFill/>
        </p:spPr>
        <p:txBody>
          <a:bodyPr wrap="square">
            <a:spAutoFit/>
          </a:bodyPr>
          <a:lstStyle/>
          <a:p>
            <a:pPr algn="just"/>
            <a:r>
              <a:rPr lang="fr-FR" sz="1500" dirty="0"/>
              <a:t>« [Rastignac] </a:t>
            </a:r>
            <a:r>
              <a:rPr lang="fr-FR" sz="1500" i="1" dirty="0"/>
              <a:t>venait de reconnaître en madame la vicomtesse de Beauséant l’une des reines de la mode à Paris, et dont la maison passait pour être la plus agréable du faubourg Saint-Germain. Elle était d’ailleurs, et par son nom et par sa fortune, l’une des sommités du monde aristocratique. Grâce à sa tante de Marcillac, le pauvre étudiant avait été bien reçu dans cette maison, sans connaître l’étendue de cette faveur. Être admis dans ces salons dorés équivalait à un brevet de haute noblesse. En se montrant dans cette société, la plus exclusive de toutes, il avait conquis le droit d’aller partout</a:t>
            </a:r>
            <a:r>
              <a:rPr lang="fr-FR" sz="1500" dirty="0"/>
              <a:t>. » (Le Père Goriot)</a:t>
            </a:r>
            <a:endParaRPr lang="cs-CZ" sz="1500" dirty="0"/>
          </a:p>
        </p:txBody>
      </p:sp>
    </p:spTree>
    <p:extLst>
      <p:ext uri="{BB962C8B-B14F-4D97-AF65-F5344CB8AC3E}">
        <p14:creationId xmlns:p14="http://schemas.microsoft.com/office/powerpoint/2010/main" val="1791934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Obsah obrázku text, nábytek, kobereček, rámeček obrázku&#10;&#10;Popis byl vytvořen automaticky">
            <a:extLst>
              <a:ext uri="{FF2B5EF4-FFF2-40B4-BE49-F238E27FC236}">
                <a16:creationId xmlns:a16="http://schemas.microsoft.com/office/drawing/2014/main" id="{757E4F33-B88A-43CE-AEB3-D8048C78C7C9}"/>
              </a:ext>
            </a:extLst>
          </p:cNvPr>
          <p:cNvPicPr>
            <a:picLocks noChangeAspect="1"/>
          </p:cNvPicPr>
          <p:nvPr/>
        </p:nvPicPr>
        <p:blipFill rotWithShape="1">
          <a:blip r:embed="rId2"/>
          <a:srcRect l="41929" t="33704" r="50430" b="47166"/>
          <a:stretch/>
        </p:blipFill>
        <p:spPr>
          <a:xfrm>
            <a:off x="8196470" y="8521"/>
            <a:ext cx="3995530" cy="6849479"/>
          </a:xfrm>
          <a:prstGeom prst="rect">
            <a:avLst/>
          </a:prstGeom>
        </p:spPr>
      </p:pic>
      <p:sp>
        <p:nvSpPr>
          <p:cNvPr id="3" name="Obdélník 2">
            <a:extLst>
              <a:ext uri="{FF2B5EF4-FFF2-40B4-BE49-F238E27FC236}">
                <a16:creationId xmlns:a16="http://schemas.microsoft.com/office/drawing/2014/main" id="{28D0408C-44EC-4E8B-9491-A1257F6C748A}"/>
              </a:ext>
            </a:extLst>
          </p:cNvPr>
          <p:cNvSpPr/>
          <p:nvPr/>
        </p:nvSpPr>
        <p:spPr>
          <a:xfrm rot="1228856">
            <a:off x="9946271" y="702107"/>
            <a:ext cx="1321904" cy="210709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a:extLst>
              <a:ext uri="{FF2B5EF4-FFF2-40B4-BE49-F238E27FC236}">
                <a16:creationId xmlns:a16="http://schemas.microsoft.com/office/drawing/2014/main" id="{193C3E7A-1FCB-47A6-820B-63241F7393EC}"/>
              </a:ext>
            </a:extLst>
          </p:cNvPr>
          <p:cNvSpPr txBox="1"/>
          <p:nvPr/>
        </p:nvSpPr>
        <p:spPr>
          <a:xfrm>
            <a:off x="865786" y="352772"/>
            <a:ext cx="6094520" cy="369332"/>
          </a:xfrm>
          <a:prstGeom prst="rect">
            <a:avLst/>
          </a:prstGeom>
          <a:noFill/>
        </p:spPr>
        <p:txBody>
          <a:bodyPr wrap="square">
            <a:spAutoFit/>
          </a:bodyPr>
          <a:lstStyle/>
          <a:p>
            <a:r>
              <a:rPr lang="cs-CZ" sz="1800" dirty="0"/>
              <a:t>3. </a:t>
            </a:r>
            <a:r>
              <a:rPr lang="fr-FR" sz="1800" dirty="0"/>
              <a:t>Commerçants: Palais-royal</a:t>
            </a:r>
          </a:p>
        </p:txBody>
      </p:sp>
      <p:pic>
        <p:nvPicPr>
          <p:cNvPr id="3074" name="Picture 2" descr="Le Palais-Royal, l'histoire d'un coup immobilier raté – Orion en aéroplane">
            <a:extLst>
              <a:ext uri="{FF2B5EF4-FFF2-40B4-BE49-F238E27FC236}">
                <a16:creationId xmlns:a16="http://schemas.microsoft.com/office/drawing/2014/main" id="{2B740DEB-0D16-478C-860A-B13911320D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618" y="3833680"/>
            <a:ext cx="7537142" cy="2900033"/>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EECBD3A3-A701-4F36-849B-A619B0D3FF6F}"/>
              </a:ext>
            </a:extLst>
          </p:cNvPr>
          <p:cNvSpPr txBox="1"/>
          <p:nvPr/>
        </p:nvSpPr>
        <p:spPr>
          <a:xfrm>
            <a:off x="472735" y="844209"/>
            <a:ext cx="6094520" cy="2400657"/>
          </a:xfrm>
          <a:prstGeom prst="rect">
            <a:avLst/>
          </a:prstGeom>
          <a:noFill/>
        </p:spPr>
        <p:txBody>
          <a:bodyPr wrap="square">
            <a:spAutoFit/>
          </a:bodyPr>
          <a:lstStyle/>
          <a:p>
            <a:pPr algn="just"/>
            <a:r>
              <a:rPr lang="fr-FR" sz="1500" dirty="0"/>
              <a:t>« </a:t>
            </a:r>
            <a:r>
              <a:rPr lang="fr-FR" sz="1500" i="1" dirty="0"/>
              <a:t>À cette époque, les Galeries de Bois constituaient une des curiosités parisiennes les plus illustres. Il n’est pas inutile de peindre ce bazar ignoble ; car, pendant trente-six ans, il a joué dans la vie parisienne un si grand rôle, qu’il est peu d’hommes âgés de quarante ans à qui cette description, incroyable pour les jeunes gens, ne fasse encore plaisir</a:t>
            </a:r>
            <a:r>
              <a:rPr lang="fr-FR" sz="1500" dirty="0"/>
              <a:t>. (…) </a:t>
            </a:r>
            <a:r>
              <a:rPr lang="fr-FR" sz="1500" i="1" dirty="0"/>
              <a:t>Une triple rangée de boutiques y formait deux galeries, hautes d’environ douze pieds. Les boutiques sises au milieu donnaient sur les deux galeries dont l’atmosphère leur livrait un air méphitique, et dont la toiture laissait passer peu de jour à travers des vitres toujours sales</a:t>
            </a:r>
            <a:r>
              <a:rPr lang="fr-FR" sz="1500" dirty="0"/>
              <a:t>. » </a:t>
            </a:r>
            <a:endParaRPr lang="cs-CZ" sz="1500" dirty="0"/>
          </a:p>
        </p:txBody>
      </p:sp>
    </p:spTree>
    <p:extLst>
      <p:ext uri="{BB962C8B-B14F-4D97-AF65-F5344CB8AC3E}">
        <p14:creationId xmlns:p14="http://schemas.microsoft.com/office/powerpoint/2010/main" val="794809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Obsah obrázku text, nábytek, kobereček, rámeček obrázku&#10;&#10;Popis byl vytvořen automaticky">
            <a:extLst>
              <a:ext uri="{FF2B5EF4-FFF2-40B4-BE49-F238E27FC236}">
                <a16:creationId xmlns:a16="http://schemas.microsoft.com/office/drawing/2014/main" id="{06898ED6-9073-4C54-8E30-6F74AD6F233B}"/>
              </a:ext>
            </a:extLst>
          </p:cNvPr>
          <p:cNvPicPr>
            <a:picLocks noChangeAspect="1"/>
          </p:cNvPicPr>
          <p:nvPr/>
        </p:nvPicPr>
        <p:blipFill rotWithShape="1">
          <a:blip r:embed="rId2"/>
          <a:srcRect l="49371" t="38051" r="17387" b="22239"/>
          <a:stretch/>
        </p:blipFill>
        <p:spPr>
          <a:xfrm>
            <a:off x="3816626" y="0"/>
            <a:ext cx="8375374" cy="6850305"/>
          </a:xfrm>
          <a:prstGeom prst="rect">
            <a:avLst/>
          </a:prstGeom>
        </p:spPr>
      </p:pic>
      <p:sp>
        <p:nvSpPr>
          <p:cNvPr id="3" name="Obdélník 2">
            <a:extLst>
              <a:ext uri="{FF2B5EF4-FFF2-40B4-BE49-F238E27FC236}">
                <a16:creationId xmlns:a16="http://schemas.microsoft.com/office/drawing/2014/main" id="{923B4E4E-E8EA-4395-8B14-C2E7752066A1}"/>
              </a:ext>
            </a:extLst>
          </p:cNvPr>
          <p:cNvSpPr/>
          <p:nvPr/>
        </p:nvSpPr>
        <p:spPr>
          <a:xfrm>
            <a:off x="5218043" y="523782"/>
            <a:ext cx="2315818" cy="249771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Obdélník 3">
            <a:extLst>
              <a:ext uri="{FF2B5EF4-FFF2-40B4-BE49-F238E27FC236}">
                <a16:creationId xmlns:a16="http://schemas.microsoft.com/office/drawing/2014/main" id="{5BF718E5-81FF-4F6E-9C1A-44595F217CD8}"/>
              </a:ext>
            </a:extLst>
          </p:cNvPr>
          <p:cNvSpPr/>
          <p:nvPr/>
        </p:nvSpPr>
        <p:spPr>
          <a:xfrm>
            <a:off x="3816626" y="3425152"/>
            <a:ext cx="1759226" cy="249771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a:extLst>
              <a:ext uri="{FF2B5EF4-FFF2-40B4-BE49-F238E27FC236}">
                <a16:creationId xmlns:a16="http://schemas.microsoft.com/office/drawing/2014/main" id="{C8216F16-A819-44EE-AD36-6C4E68784097}"/>
              </a:ext>
            </a:extLst>
          </p:cNvPr>
          <p:cNvSpPr/>
          <p:nvPr/>
        </p:nvSpPr>
        <p:spPr>
          <a:xfrm>
            <a:off x="8262729" y="2623930"/>
            <a:ext cx="3018183" cy="159026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ovéPole 6">
            <a:extLst>
              <a:ext uri="{FF2B5EF4-FFF2-40B4-BE49-F238E27FC236}">
                <a16:creationId xmlns:a16="http://schemas.microsoft.com/office/drawing/2014/main" id="{BCDAA47E-5D19-4079-9160-71EF0A798CF4}"/>
              </a:ext>
            </a:extLst>
          </p:cNvPr>
          <p:cNvSpPr txBox="1"/>
          <p:nvPr/>
        </p:nvSpPr>
        <p:spPr>
          <a:xfrm>
            <a:off x="281432" y="893834"/>
            <a:ext cx="3145349" cy="923330"/>
          </a:xfrm>
          <a:prstGeom prst="rect">
            <a:avLst/>
          </a:prstGeom>
          <a:noFill/>
        </p:spPr>
        <p:txBody>
          <a:bodyPr wrap="square">
            <a:spAutoFit/>
          </a:bodyPr>
          <a:lstStyle/>
          <a:p>
            <a:r>
              <a:rPr lang="cs-CZ" sz="1800" dirty="0"/>
              <a:t>4. </a:t>
            </a:r>
            <a:r>
              <a:rPr lang="fr-FR" sz="1800" dirty="0"/>
              <a:t>Paris populaire: Quartier latin, Marais et Faubourg Saint-Antoine</a:t>
            </a:r>
          </a:p>
        </p:txBody>
      </p:sp>
    </p:spTree>
    <p:extLst>
      <p:ext uri="{BB962C8B-B14F-4D97-AF65-F5344CB8AC3E}">
        <p14:creationId xmlns:p14="http://schemas.microsoft.com/office/powerpoint/2010/main" val="2481633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a Bièvre dans le 5e arrondissementLa revue du Quartier Latin">
            <a:extLst>
              <a:ext uri="{FF2B5EF4-FFF2-40B4-BE49-F238E27FC236}">
                <a16:creationId xmlns:a16="http://schemas.microsoft.com/office/drawing/2014/main" id="{F4529110-DC8A-43A7-BC84-AB13504E84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9269" y="476564"/>
            <a:ext cx="4588646" cy="267671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2A53B86B-E152-40C3-A20D-AF5B6D29EF94}"/>
              </a:ext>
            </a:extLst>
          </p:cNvPr>
          <p:cNvSpPr txBox="1"/>
          <p:nvPr/>
        </p:nvSpPr>
        <p:spPr>
          <a:xfrm>
            <a:off x="845598" y="1311065"/>
            <a:ext cx="6094520" cy="4016484"/>
          </a:xfrm>
          <a:prstGeom prst="rect">
            <a:avLst/>
          </a:prstGeom>
          <a:noFill/>
        </p:spPr>
        <p:txBody>
          <a:bodyPr wrap="square">
            <a:spAutoFit/>
          </a:bodyPr>
          <a:lstStyle/>
          <a:p>
            <a:pPr algn="just"/>
            <a:r>
              <a:rPr lang="fr-FR" sz="1500" dirty="0"/>
              <a:t>« </a:t>
            </a:r>
            <a:r>
              <a:rPr lang="fr-FR" sz="1500" i="1" dirty="0"/>
              <a:t>La maison où s’exploite la pension bourgeoise appartient à madame Vauquer. Elle est située dans le bas de la rue Neuve-Sainte-Geneviève, à l’endroit où le terrain s’abaisse vers la rue de l’Arbalète par une pente si brusque et si rude que les chevaux la montent ou la descendent rarement. Cette circonstance est favorable au silence qui règne dans ces rues serrées entre le dôme du Val-de-Grâce et le dôme du Panthéon, deux monuments qui changent les conditions de l’atmosphère en y jetant des tons jaunes, en y assombrissant tout par les teintes sévères que projettent leurs coupoles. Là, les pavés sont secs, les ruisseaux n’ont ni boue ni eau, l’herbe croît le long des murs. L’homme le plus insouciant s’y attriste comme tous les passants, le bruit d’une voiture y devient un événement, les maisons y sont mornes, les murailles y sentent la prison. Un Parisien égaré ne verrait là que des pensions bourgeoises ou des Institutions, de la misère ou de l’ennui, de la vieillesse qui meurt, de la joyeuse jeunesse contrainte à travailler. Nul quartier de Paris n’est plus horrible, ni, disons-le, plus inconnu.</a:t>
            </a:r>
            <a:r>
              <a:rPr lang="fr-FR" sz="1500" dirty="0"/>
              <a:t> » (</a:t>
            </a:r>
            <a:r>
              <a:rPr lang="fr-FR" sz="1500" i="1" dirty="0"/>
              <a:t>Le Père Goriot</a:t>
            </a:r>
            <a:r>
              <a:rPr lang="fr-FR" sz="1500" dirty="0"/>
              <a:t>)</a:t>
            </a:r>
            <a:endParaRPr lang="cs-CZ" sz="1500" dirty="0"/>
          </a:p>
        </p:txBody>
      </p:sp>
      <p:pic>
        <p:nvPicPr>
          <p:cNvPr id="4100" name="Picture 4" descr="La cour du 283 rue du Faubourg-Saint-Antoine, en 1920. Il semblerait  qu'elle existe toujours, bien que fermée aux passants.… | Vieux paris,  Paris, Histoire de paris">
            <a:extLst>
              <a:ext uri="{FF2B5EF4-FFF2-40B4-BE49-F238E27FC236}">
                <a16:creationId xmlns:a16="http://schemas.microsoft.com/office/drawing/2014/main" id="{32D2E372-CB90-441B-BA08-AA7D6B9859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0520" y="3153274"/>
            <a:ext cx="2764100" cy="3685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868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Obsah obrázku text, nábytek, kobereček, rámeček obrázku&#10;&#10;Popis byl vytvořen automaticky">
            <a:extLst>
              <a:ext uri="{FF2B5EF4-FFF2-40B4-BE49-F238E27FC236}">
                <a16:creationId xmlns:a16="http://schemas.microsoft.com/office/drawing/2014/main" id="{79CC571B-5A04-499A-B9F4-4247C88848A5}"/>
              </a:ext>
            </a:extLst>
          </p:cNvPr>
          <p:cNvPicPr>
            <a:picLocks noChangeAspect="1"/>
          </p:cNvPicPr>
          <p:nvPr/>
        </p:nvPicPr>
        <p:blipFill rotWithShape="1">
          <a:blip r:embed="rId2"/>
          <a:srcRect l="57502" t="27689" r="33795" b="52488"/>
          <a:stretch/>
        </p:blipFill>
        <p:spPr>
          <a:xfrm>
            <a:off x="7910004" y="133165"/>
            <a:ext cx="4281996" cy="6677758"/>
          </a:xfrm>
          <a:prstGeom prst="rect">
            <a:avLst/>
          </a:prstGeom>
        </p:spPr>
      </p:pic>
      <p:sp>
        <p:nvSpPr>
          <p:cNvPr id="3" name="Obdélník 2">
            <a:extLst>
              <a:ext uri="{FF2B5EF4-FFF2-40B4-BE49-F238E27FC236}">
                <a16:creationId xmlns:a16="http://schemas.microsoft.com/office/drawing/2014/main" id="{1A14D7DD-D92C-4C2C-8511-A0226012812B}"/>
              </a:ext>
            </a:extLst>
          </p:cNvPr>
          <p:cNvSpPr/>
          <p:nvPr/>
        </p:nvSpPr>
        <p:spPr>
          <a:xfrm>
            <a:off x="9784286" y="2112064"/>
            <a:ext cx="1239078" cy="263387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a:extLst>
              <a:ext uri="{FF2B5EF4-FFF2-40B4-BE49-F238E27FC236}">
                <a16:creationId xmlns:a16="http://schemas.microsoft.com/office/drawing/2014/main" id="{2A368238-09AB-49E7-B31D-8663A080442F}"/>
              </a:ext>
            </a:extLst>
          </p:cNvPr>
          <p:cNvSpPr txBox="1"/>
          <p:nvPr/>
        </p:nvSpPr>
        <p:spPr>
          <a:xfrm>
            <a:off x="1234737" y="231743"/>
            <a:ext cx="6094520" cy="369332"/>
          </a:xfrm>
          <a:prstGeom prst="rect">
            <a:avLst/>
          </a:prstGeom>
          <a:noFill/>
        </p:spPr>
        <p:txBody>
          <a:bodyPr wrap="square">
            <a:spAutoFit/>
          </a:bodyPr>
          <a:lstStyle/>
          <a:p>
            <a:r>
              <a:rPr lang="cs-CZ" sz="1800" dirty="0"/>
              <a:t>5. </a:t>
            </a:r>
            <a:r>
              <a:rPr lang="fr-FR" sz="1800" dirty="0"/>
              <a:t>Artistes et acteurs: boulevard du Temple</a:t>
            </a:r>
          </a:p>
        </p:txBody>
      </p:sp>
      <p:sp>
        <p:nvSpPr>
          <p:cNvPr id="8" name="TextovéPole 7">
            <a:extLst>
              <a:ext uri="{FF2B5EF4-FFF2-40B4-BE49-F238E27FC236}">
                <a16:creationId xmlns:a16="http://schemas.microsoft.com/office/drawing/2014/main" id="{6B9A0189-C3D1-4A6A-A9B9-A5A95C68F23B}"/>
              </a:ext>
            </a:extLst>
          </p:cNvPr>
          <p:cNvSpPr txBox="1"/>
          <p:nvPr/>
        </p:nvSpPr>
        <p:spPr>
          <a:xfrm>
            <a:off x="401973" y="765828"/>
            <a:ext cx="7364768" cy="2169825"/>
          </a:xfrm>
          <a:prstGeom prst="rect">
            <a:avLst/>
          </a:prstGeom>
          <a:noFill/>
        </p:spPr>
        <p:txBody>
          <a:bodyPr wrap="square">
            <a:spAutoFit/>
          </a:bodyPr>
          <a:lstStyle/>
          <a:p>
            <a:pPr algn="just"/>
            <a:r>
              <a:rPr lang="fr-FR" sz="1500" dirty="0"/>
              <a:t>« </a:t>
            </a:r>
            <a:r>
              <a:rPr lang="fr-FR" sz="1500" i="1" dirty="0"/>
              <a:t>Le Panorama-Dramatique, aujourd’hui remplacé par une maison, était une charmante salle de spectacle située vis-à-vis la rue Charlot, sur le boulevard du Temple, et où deux administrations succombèrent sans obtenir un seul succès, quoique Bouffé, l’un des acteurs qui se sont partagé la succession de Potier, y ait débuté, ainsi que Florine, actrice qui, cinq ans plus tard, devint si célèbre. Les théâtres, comme les hommes, sont soumis à des fatalités. Le Panorama-Dramatique avait à rivaliser avec l’Ambigu, la Gaîté, la Porte-Saint-Martin et les théâtres de vaudeville ; il ne put résister à leurs manœuvres, aux restrictions de son privilège et au manque de bonnes pièces</a:t>
            </a:r>
            <a:r>
              <a:rPr lang="fr-FR" sz="1500" dirty="0"/>
              <a:t>. » (</a:t>
            </a:r>
            <a:r>
              <a:rPr lang="fr-FR" sz="1500" i="1" dirty="0"/>
              <a:t>Illusions perdues</a:t>
            </a:r>
            <a:r>
              <a:rPr lang="fr-FR" sz="1500" dirty="0"/>
              <a:t>)</a:t>
            </a:r>
            <a:endParaRPr lang="cs-CZ" sz="1500" dirty="0"/>
          </a:p>
        </p:txBody>
      </p:sp>
      <p:pic>
        <p:nvPicPr>
          <p:cNvPr id="5124" name="Picture 4" descr="Boulevard du crime : surnom du boulevard du Temple au XIXe | Musée d'orsay,  Boulevard, Temple">
            <a:extLst>
              <a:ext uri="{FF2B5EF4-FFF2-40B4-BE49-F238E27FC236}">
                <a16:creationId xmlns:a16="http://schemas.microsoft.com/office/drawing/2014/main" id="{5CF6EDBC-1C3C-4202-A54A-F4BBC5258E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090" y="3285072"/>
            <a:ext cx="7488535" cy="352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517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Obsah obrázku text, nábytek, kobereček, rámeček obrázku&#10;&#10;Popis byl vytvořen automaticky">
            <a:extLst>
              <a:ext uri="{FF2B5EF4-FFF2-40B4-BE49-F238E27FC236}">
                <a16:creationId xmlns:a16="http://schemas.microsoft.com/office/drawing/2014/main" id="{84DEB85D-01AD-4533-9720-8C45396E78D5}"/>
              </a:ext>
            </a:extLst>
          </p:cNvPr>
          <p:cNvPicPr>
            <a:picLocks noChangeAspect="1"/>
          </p:cNvPicPr>
          <p:nvPr/>
        </p:nvPicPr>
        <p:blipFill rotWithShape="1">
          <a:blip r:embed="rId2"/>
          <a:srcRect l="72362" t="34489" r="15821" b="48180"/>
          <a:stretch/>
        </p:blipFill>
        <p:spPr>
          <a:xfrm>
            <a:off x="7091537" y="1266409"/>
            <a:ext cx="5086906" cy="5108042"/>
          </a:xfrm>
          <a:prstGeom prst="rect">
            <a:avLst/>
          </a:prstGeom>
        </p:spPr>
      </p:pic>
      <p:sp>
        <p:nvSpPr>
          <p:cNvPr id="3" name="Obdélník 2">
            <a:extLst>
              <a:ext uri="{FF2B5EF4-FFF2-40B4-BE49-F238E27FC236}">
                <a16:creationId xmlns:a16="http://schemas.microsoft.com/office/drawing/2014/main" id="{25402BE2-A39C-4F03-A649-7FC4EA9E8139}"/>
              </a:ext>
            </a:extLst>
          </p:cNvPr>
          <p:cNvSpPr/>
          <p:nvPr/>
        </p:nvSpPr>
        <p:spPr>
          <a:xfrm>
            <a:off x="9107429" y="3621704"/>
            <a:ext cx="2176670" cy="169959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a:extLst>
              <a:ext uri="{FF2B5EF4-FFF2-40B4-BE49-F238E27FC236}">
                <a16:creationId xmlns:a16="http://schemas.microsoft.com/office/drawing/2014/main" id="{DFBE398D-A49E-4917-A18B-FFB15B6331A4}"/>
              </a:ext>
            </a:extLst>
          </p:cNvPr>
          <p:cNvSpPr txBox="1"/>
          <p:nvPr/>
        </p:nvSpPr>
        <p:spPr>
          <a:xfrm>
            <a:off x="3554027" y="414577"/>
            <a:ext cx="6094520" cy="369332"/>
          </a:xfrm>
          <a:prstGeom prst="rect">
            <a:avLst/>
          </a:prstGeom>
          <a:noFill/>
        </p:spPr>
        <p:txBody>
          <a:bodyPr wrap="square">
            <a:spAutoFit/>
          </a:bodyPr>
          <a:lstStyle/>
          <a:p>
            <a:r>
              <a:rPr lang="cs-CZ" sz="1800" dirty="0"/>
              <a:t>6. </a:t>
            </a:r>
            <a:r>
              <a:rPr lang="fr-FR" sz="1800" dirty="0"/>
              <a:t>Père-Lachaise</a:t>
            </a:r>
            <a:endParaRPr lang="cs-CZ" sz="1800" dirty="0"/>
          </a:p>
        </p:txBody>
      </p:sp>
      <p:pic>
        <p:nvPicPr>
          <p:cNvPr id="6146" name="Picture 2">
            <a:extLst>
              <a:ext uri="{FF2B5EF4-FFF2-40B4-BE49-F238E27FC236}">
                <a16:creationId xmlns:a16="http://schemas.microsoft.com/office/drawing/2014/main" id="{236866B8-6A77-4363-9EDE-E990F18F0A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57" y="1266409"/>
            <a:ext cx="3060093" cy="4651513"/>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0FAD060F-A6BD-46C2-81F2-9E248573AE8C}"/>
              </a:ext>
            </a:extLst>
          </p:cNvPr>
          <p:cNvSpPr txBox="1"/>
          <p:nvPr/>
        </p:nvSpPr>
        <p:spPr>
          <a:xfrm>
            <a:off x="3060093" y="1490008"/>
            <a:ext cx="3930589" cy="3554819"/>
          </a:xfrm>
          <a:prstGeom prst="rect">
            <a:avLst/>
          </a:prstGeom>
          <a:noFill/>
        </p:spPr>
        <p:txBody>
          <a:bodyPr wrap="square">
            <a:spAutoFit/>
          </a:bodyPr>
          <a:lstStyle/>
          <a:p>
            <a:pPr algn="just"/>
            <a:r>
              <a:rPr lang="fr-FR" sz="1500" dirty="0"/>
              <a:t>« </a:t>
            </a:r>
            <a:r>
              <a:rPr lang="fr-FR" sz="1500" i="1" dirty="0"/>
              <a:t>En vous promenant dans cet élégant cimetière, vous verrez un terrain acheté à perpétuité où s’élève une tombe de gazon surmontée d’une croix en bois noir sur laquelle sont gravés en lettres rouges ces deux noms : MICHEL CHRESTIEN. C’est le seul monument qui soit dans ce style. </a:t>
            </a:r>
            <a:r>
              <a:rPr lang="fr-FR" sz="1500" dirty="0"/>
              <a:t>» (</a:t>
            </a:r>
            <a:r>
              <a:rPr lang="fr-FR" sz="1500" i="1" dirty="0"/>
              <a:t>Illusions perdues</a:t>
            </a:r>
            <a:r>
              <a:rPr lang="fr-FR" sz="1500" dirty="0"/>
              <a:t>)</a:t>
            </a:r>
          </a:p>
          <a:p>
            <a:pPr algn="just"/>
            <a:endParaRPr lang="fr-FR" sz="1500" dirty="0"/>
          </a:p>
          <a:p>
            <a:pPr algn="just"/>
            <a:endParaRPr lang="fr-FR" sz="1500" dirty="0"/>
          </a:p>
          <a:p>
            <a:pPr algn="just"/>
            <a:r>
              <a:rPr lang="fr-FR" sz="1500" dirty="0"/>
              <a:t>« </a:t>
            </a:r>
            <a:r>
              <a:rPr lang="fr-FR" sz="1500" i="1" dirty="0"/>
              <a:t>Le monument ordonné par Lucien, pour Esther et pour lui, passe pour être un des plus beaux du Père-Lachaise, et le terrain au-dessous appartient à Jacques </a:t>
            </a:r>
            <a:r>
              <a:rPr lang="fr-FR" sz="1500" i="1" dirty="0" err="1"/>
              <a:t>Collin</a:t>
            </a:r>
            <a:r>
              <a:rPr lang="fr-FR" sz="1500" dirty="0"/>
              <a:t>. » (Splendeurs et misères des courtisanes)</a:t>
            </a:r>
            <a:endParaRPr lang="cs-CZ" sz="1500" dirty="0"/>
          </a:p>
        </p:txBody>
      </p:sp>
    </p:spTree>
    <p:extLst>
      <p:ext uri="{BB962C8B-B14F-4D97-AF65-F5344CB8AC3E}">
        <p14:creationId xmlns:p14="http://schemas.microsoft.com/office/powerpoint/2010/main" val="516518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74"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5"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7"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5"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6"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2"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Nadpis 1">
            <a:extLst>
              <a:ext uri="{FF2B5EF4-FFF2-40B4-BE49-F238E27FC236}">
                <a16:creationId xmlns:a16="http://schemas.microsoft.com/office/drawing/2014/main" id="{A042C70A-381B-4EC5-BC27-AF29347FDA3F}"/>
              </a:ext>
            </a:extLst>
          </p:cNvPr>
          <p:cNvSpPr>
            <a:spLocks noGrp="1"/>
          </p:cNvSpPr>
          <p:nvPr>
            <p:ph type="title"/>
          </p:nvPr>
        </p:nvSpPr>
        <p:spPr>
          <a:xfrm>
            <a:off x="-481382" y="4536844"/>
            <a:ext cx="5093596" cy="1777829"/>
          </a:xfrm>
        </p:spPr>
        <p:txBody>
          <a:bodyPr>
            <a:normAutofit/>
          </a:bodyPr>
          <a:lstStyle/>
          <a:p>
            <a:pPr algn="r"/>
            <a:r>
              <a:rPr lang="fr-FR" sz="3100" dirty="0">
                <a:solidFill>
                  <a:schemeClr val="tx1"/>
                </a:solidFill>
              </a:rPr>
              <a:t>Conclusion: représentation de Paris entre analyse sociale et poétique urbaine </a:t>
            </a:r>
            <a:endParaRPr lang="cs-CZ" sz="3100" dirty="0">
              <a:solidFill>
                <a:schemeClr val="tx1"/>
              </a:solidFill>
            </a:endParaRPr>
          </a:p>
        </p:txBody>
      </p:sp>
      <p:pic>
        <p:nvPicPr>
          <p:cNvPr id="7170" name="Picture 2" descr="Les « petites gens » de Paris au XIXème siècle -1- - Il était une fois ...  le Féminin">
            <a:extLst>
              <a:ext uri="{FF2B5EF4-FFF2-40B4-BE49-F238E27FC236}">
                <a16:creationId xmlns:a16="http://schemas.microsoft.com/office/drawing/2014/main" id="{258B1FD2-E52B-4F44-821F-4324BED969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757" b="2402"/>
          <a:stretch/>
        </p:blipFill>
        <p:spPr bwMode="auto">
          <a:xfrm>
            <a:off x="20" y="10"/>
            <a:ext cx="12191980" cy="4599422"/>
          </a:xfrm>
          <a:custGeom>
            <a:avLst/>
            <a:gdLst/>
            <a:ahLst/>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a:noFill/>
          <a:extLst>
            <a:ext uri="{909E8E84-426E-40DD-AFC4-6F175D3DCCD1}">
              <a14:hiddenFill xmlns:a14="http://schemas.microsoft.com/office/drawing/2010/main">
                <a:solidFill>
                  <a:srgbClr val="FFFFFF"/>
                </a:solidFill>
              </a14:hiddenFill>
            </a:ext>
          </a:extLst>
        </p:spPr>
      </p:pic>
      <p:sp>
        <p:nvSpPr>
          <p:cNvPr id="27" name="TextovéPole 26">
            <a:extLst>
              <a:ext uri="{FF2B5EF4-FFF2-40B4-BE49-F238E27FC236}">
                <a16:creationId xmlns:a16="http://schemas.microsoft.com/office/drawing/2014/main" id="{65A2DAB7-2C14-4B93-A8B1-A1AEF976FAEC}"/>
              </a:ext>
            </a:extLst>
          </p:cNvPr>
          <p:cNvSpPr txBox="1"/>
          <p:nvPr/>
        </p:nvSpPr>
        <p:spPr>
          <a:xfrm>
            <a:off x="4659126" y="4693006"/>
            <a:ext cx="7281523" cy="1898277"/>
          </a:xfrm>
          <a:prstGeom prst="rect">
            <a:avLst/>
          </a:prstGeom>
          <a:noFill/>
        </p:spPr>
        <p:txBody>
          <a:bodyPr wrap="square">
            <a:spAutoFit/>
          </a:bodyPr>
          <a:lstStyle/>
          <a:p>
            <a:pPr marL="0" indent="0" algn="just">
              <a:lnSpc>
                <a:spcPct val="110000"/>
              </a:lnSpc>
              <a:buNone/>
            </a:pPr>
            <a:r>
              <a:rPr lang="fr-FR" sz="1800" dirty="0"/>
              <a:t>« </a:t>
            </a:r>
            <a:r>
              <a:rPr lang="fr-FR" sz="1800" i="1" dirty="0"/>
              <a:t>L’auteur a réussi à peindre Paris sous quelques-unes de ses faces, en le parcourant en hauteur, en longueur ; en allant du faubourg Saint-Germain au Marais ; de la rue au boudoir ; de l’hôtel à la mansarde ; de la prostituée à la figure d’une femme qui avait mis l’amour dans le mariage, et du mouvement de la vie au repos de la mort.</a:t>
            </a:r>
            <a:r>
              <a:rPr lang="fr-FR" sz="1800" dirty="0"/>
              <a:t> » (Note de 1833 ajoutée à la première publication de </a:t>
            </a:r>
            <a:r>
              <a:rPr lang="fr-FR" sz="1800" i="1" dirty="0" err="1"/>
              <a:t>Ferragus</a:t>
            </a:r>
            <a:r>
              <a:rPr lang="fr-FR" sz="1800" dirty="0"/>
              <a:t>)</a:t>
            </a:r>
          </a:p>
        </p:txBody>
      </p:sp>
      <p:sp>
        <p:nvSpPr>
          <p:cNvPr id="6" name="Zástupný obsah 5">
            <a:extLst>
              <a:ext uri="{FF2B5EF4-FFF2-40B4-BE49-F238E27FC236}">
                <a16:creationId xmlns:a16="http://schemas.microsoft.com/office/drawing/2014/main" id="{2E0A55DF-A69E-490C-AD7C-0F6FEE6AB68F}"/>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368212513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2"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4" name="Picture 4">
            <a:extLst>
              <a:ext uri="{FF2B5EF4-FFF2-40B4-BE49-F238E27FC236}">
                <a16:creationId xmlns:a16="http://schemas.microsoft.com/office/drawing/2014/main" id="{D6AC24AD-02A5-4495-AB98-3724B5BC95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583" b="10803"/>
          <a:stretch/>
        </p:blipFill>
        <p:spPr bwMode="auto">
          <a:xfrm>
            <a:off x="20" y="10"/>
            <a:ext cx="12191980" cy="4599422"/>
          </a:xfrm>
          <a:custGeom>
            <a:avLst/>
            <a:gdLst/>
            <a:ahLst/>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a:noFill/>
          <a:extLst>
            <a:ext uri="{909E8E84-426E-40DD-AFC4-6F175D3DCCD1}">
              <a14:hiddenFill xmlns:a14="http://schemas.microsoft.com/office/drawing/2010/main">
                <a:solidFill>
                  <a:srgbClr val="FFFFFF"/>
                </a:solidFill>
              </a14:hiddenFill>
            </a:ext>
          </a:extLst>
        </p:spPr>
      </p:pic>
      <p:sp>
        <p:nvSpPr>
          <p:cNvPr id="31" name="Zástupný obsah 2">
            <a:extLst>
              <a:ext uri="{FF2B5EF4-FFF2-40B4-BE49-F238E27FC236}">
                <a16:creationId xmlns:a16="http://schemas.microsoft.com/office/drawing/2014/main" id="{F936B071-9637-4FA5-BF9C-8BAF918B7B97}"/>
              </a:ext>
            </a:extLst>
          </p:cNvPr>
          <p:cNvSpPr txBox="1">
            <a:spLocks/>
          </p:cNvSpPr>
          <p:nvPr/>
        </p:nvSpPr>
        <p:spPr>
          <a:xfrm>
            <a:off x="863027" y="4709210"/>
            <a:ext cx="10870712" cy="2091160"/>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lgn="just">
              <a:lnSpc>
                <a:spcPct val="110000"/>
              </a:lnSpc>
              <a:buFont typeface="Wingdings" panose="05000000000000000000" pitchFamily="2" charset="2"/>
              <a:buNone/>
            </a:pPr>
            <a:r>
              <a:rPr lang="fr-FR" sz="1700" dirty="0"/>
              <a:t>« </a:t>
            </a:r>
            <a:r>
              <a:rPr lang="fr-FR" sz="1700" i="1" dirty="0"/>
              <a:t>Pour moi, Paris est une fille, une amie, une épouse, dont la physionomie me ravit toujours parce qu’elle est pour moi toujours nouvelle. Je l’étudie à toute heure et chaque fois j’y découvre des beautés neuves. Elle a des caprices, elle se voile sous une pluie, pleure, reparaît brillante, illuminée par un rayon de soleil qui suspend des diamants à ses toits. Elle est majestueuse, ici; coquette, là; pauvre, plus loin; elle s’endort, elle se réveille, elle est tumultueuse ou tranquille. Ah! ma chère ville, comme elle est étincelante et fière par une soirée de fête, lumineuse, elle saute, elle tressaille. </a:t>
            </a:r>
            <a:r>
              <a:rPr lang="fr-FR" sz="1700" dirty="0"/>
              <a:t>» (Honoré de Balzac: </a:t>
            </a:r>
            <a:r>
              <a:rPr lang="fr-FR" sz="1700" i="1" dirty="0"/>
              <a:t>Le Mendiant</a:t>
            </a:r>
            <a:r>
              <a:rPr lang="fr-FR" sz="1700" dirty="0"/>
              <a:t>, un court texte écrit en 1830)</a:t>
            </a:r>
            <a:endParaRPr lang="cs-CZ" sz="1700" dirty="0"/>
          </a:p>
        </p:txBody>
      </p:sp>
      <p:sp>
        <p:nvSpPr>
          <p:cNvPr id="5" name="Zástupný obsah 4">
            <a:extLst>
              <a:ext uri="{FF2B5EF4-FFF2-40B4-BE49-F238E27FC236}">
                <a16:creationId xmlns:a16="http://schemas.microsoft.com/office/drawing/2014/main" id="{29BFDDE6-F3E2-43E7-8D29-97FB48AF4582}"/>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322257002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78"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Nadpis 1">
            <a:extLst>
              <a:ext uri="{FF2B5EF4-FFF2-40B4-BE49-F238E27FC236}">
                <a16:creationId xmlns:a16="http://schemas.microsoft.com/office/drawing/2014/main" id="{8639BFFC-7686-4648-AF86-BEF0AB04600A}"/>
              </a:ext>
            </a:extLst>
          </p:cNvPr>
          <p:cNvSpPr>
            <a:spLocks noGrp="1"/>
          </p:cNvSpPr>
          <p:nvPr>
            <p:ph type="title"/>
          </p:nvPr>
        </p:nvSpPr>
        <p:spPr>
          <a:xfrm>
            <a:off x="577928" y="4256721"/>
            <a:ext cx="10325996" cy="1777829"/>
          </a:xfrm>
        </p:spPr>
        <p:txBody>
          <a:bodyPr>
            <a:normAutofit/>
          </a:bodyPr>
          <a:lstStyle/>
          <a:p>
            <a:pPr algn="r"/>
            <a:r>
              <a:rPr lang="fr-FR" sz="3400" dirty="0">
                <a:solidFill>
                  <a:schemeClr val="tx1"/>
                </a:solidFill>
              </a:rPr>
              <a:t>I. Paris entre 1789 et 1850: évolution d’un paysage urbain </a:t>
            </a:r>
            <a:endParaRPr lang="cs-CZ" sz="3400" dirty="0">
              <a:solidFill>
                <a:schemeClr val="tx1"/>
              </a:solidFill>
            </a:endParaRPr>
          </a:p>
        </p:txBody>
      </p:sp>
      <p:pic>
        <p:nvPicPr>
          <p:cNvPr id="3074" name="Picture 2" descr="Horaires et accès | Musée des arts et métiers">
            <a:extLst>
              <a:ext uri="{FF2B5EF4-FFF2-40B4-BE49-F238E27FC236}">
                <a16:creationId xmlns:a16="http://schemas.microsoft.com/office/drawing/2014/main" id="{74E56BD6-F9E1-44B6-94A8-CDC2A1F05C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077" r="17264" b="3"/>
          <a:stretch/>
        </p:blipFill>
        <p:spPr bwMode="auto">
          <a:xfrm>
            <a:off x="20" y="10"/>
            <a:ext cx="3958454" cy="4269172"/>
          </a:xfrm>
          <a:custGeom>
            <a:avLst/>
            <a:gdLst/>
            <a:ahLst/>
            <a:cxnLst/>
            <a:rect l="l" t="t" r="r" b="b"/>
            <a:pathLst>
              <a:path w="3958474" h="4269182">
                <a:moveTo>
                  <a:pt x="0" y="0"/>
                </a:moveTo>
                <a:lnTo>
                  <a:pt x="3958474" y="0"/>
                </a:lnTo>
                <a:lnTo>
                  <a:pt x="3958474" y="4269182"/>
                </a:lnTo>
                <a:lnTo>
                  <a:pt x="3743408" y="4265769"/>
                </a:lnTo>
                <a:cubicBezTo>
                  <a:pt x="2663916" y="4241935"/>
                  <a:pt x="1529012" y="4189137"/>
                  <a:pt x="400746" y="4093206"/>
                </a:cubicBezTo>
                <a:lnTo>
                  <a:pt x="0" y="4056230"/>
                </a:lnTo>
                <a:lnTo>
                  <a:pt x="0" y="2956891"/>
                </a:lnTo>
                <a:lnTo>
                  <a:pt x="0" y="2764766"/>
                </a:lnTo>
                <a:close/>
              </a:path>
            </a:pathLst>
          </a:custGeom>
          <a:noFill/>
          <a:extLst>
            <a:ext uri="{909E8E84-426E-40DD-AFC4-6F175D3DCCD1}">
              <a14:hiddenFill xmlns:a14="http://schemas.microsoft.com/office/drawing/2010/main">
                <a:solidFill>
                  <a:srgbClr val="FFFFFF"/>
                </a:solidFill>
              </a14:hiddenFill>
            </a:ext>
          </a:extLst>
        </p:spPr>
      </p:pic>
      <p:pic>
        <p:nvPicPr>
          <p:cNvPr id="3076" name="Picture 4" descr="Arc de Triomphe du Carrousel (Paříž, Francie) - Recenze">
            <a:extLst>
              <a:ext uri="{FF2B5EF4-FFF2-40B4-BE49-F238E27FC236}">
                <a16:creationId xmlns:a16="http://schemas.microsoft.com/office/drawing/2014/main" id="{25366A19-CC9D-4B94-A795-8BAAAA2C77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65" r="14346" b="-3"/>
          <a:stretch/>
        </p:blipFill>
        <p:spPr bwMode="auto">
          <a:xfrm>
            <a:off x="4090781" y="10"/>
            <a:ext cx="3962329" cy="4295212"/>
          </a:xfrm>
          <a:custGeom>
            <a:avLst/>
            <a:gdLst/>
            <a:ahLst/>
            <a:cxnLst/>
            <a:rect l="l" t="t" r="r" b="b"/>
            <a:pathLst>
              <a:path w="3962329" h="4295222">
                <a:moveTo>
                  <a:pt x="0" y="0"/>
                </a:moveTo>
                <a:lnTo>
                  <a:pt x="3962329" y="0"/>
                </a:lnTo>
                <a:lnTo>
                  <a:pt x="3962329" y="4235683"/>
                </a:lnTo>
                <a:lnTo>
                  <a:pt x="3825931" y="4241643"/>
                </a:lnTo>
                <a:cubicBezTo>
                  <a:pt x="3408113" y="4258040"/>
                  <a:pt x="3011048" y="4269966"/>
                  <a:pt x="2640159" y="4278117"/>
                </a:cubicBezTo>
                <a:cubicBezTo>
                  <a:pt x="1960196" y="4293061"/>
                  <a:pt x="1214161" y="4299682"/>
                  <a:pt x="428231" y="4292004"/>
                </a:cubicBezTo>
                <a:lnTo>
                  <a:pt x="0" y="4285209"/>
                </a:lnTo>
                <a:close/>
              </a:path>
            </a:pathLst>
          </a:custGeom>
          <a:noFill/>
          <a:extLst>
            <a:ext uri="{909E8E84-426E-40DD-AFC4-6F175D3DCCD1}">
              <a14:hiddenFill xmlns:a14="http://schemas.microsoft.com/office/drawing/2010/main">
                <a:solidFill>
                  <a:srgbClr val="FFFFFF"/>
                </a:solidFill>
              </a14:hiddenFill>
            </a:ext>
          </a:extLst>
        </p:spPr>
      </p:pic>
      <p:pic>
        <p:nvPicPr>
          <p:cNvPr id="3078" name="Picture 6" descr="Palais Bourbon — Wikipédia">
            <a:extLst>
              <a:ext uri="{FF2B5EF4-FFF2-40B4-BE49-F238E27FC236}">
                <a16:creationId xmlns:a16="http://schemas.microsoft.com/office/drawing/2014/main" id="{D95781B7-9277-4B9B-85FF-C7991C34DF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079" r="14362" b="1"/>
          <a:stretch/>
        </p:blipFill>
        <p:spPr bwMode="auto">
          <a:xfrm>
            <a:off x="8236636" y="10"/>
            <a:ext cx="3955365" cy="4215076"/>
          </a:xfrm>
          <a:custGeom>
            <a:avLst/>
            <a:gdLst/>
            <a:ahLst/>
            <a:cxnLst/>
            <a:rect l="l" t="t" r="r" b="b"/>
            <a:pathLst>
              <a:path w="3955365" h="4215086">
                <a:moveTo>
                  <a:pt x="0" y="0"/>
                </a:moveTo>
                <a:lnTo>
                  <a:pt x="3955365" y="0"/>
                </a:lnTo>
                <a:lnTo>
                  <a:pt x="3955365" y="2764766"/>
                </a:lnTo>
                <a:lnTo>
                  <a:pt x="3955365" y="2956891"/>
                </a:lnTo>
                <a:lnTo>
                  <a:pt x="3955365" y="3932709"/>
                </a:lnTo>
                <a:lnTo>
                  <a:pt x="3877168" y="3940992"/>
                </a:lnTo>
                <a:cubicBezTo>
                  <a:pt x="2643234" y="4064710"/>
                  <a:pt x="1437400" y="4147434"/>
                  <a:pt x="344351" y="4200039"/>
                </a:cubicBezTo>
                <a:lnTo>
                  <a:pt x="0" y="421508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85457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30E63A-3802-4F7B-864A-89E80C913DEE}"/>
              </a:ext>
            </a:extLst>
          </p:cNvPr>
          <p:cNvSpPr>
            <a:spLocks noGrp="1"/>
          </p:cNvSpPr>
          <p:nvPr>
            <p:ph type="title"/>
          </p:nvPr>
        </p:nvSpPr>
        <p:spPr/>
        <p:txBody>
          <a:bodyPr>
            <a:normAutofit/>
          </a:bodyPr>
          <a:lstStyle/>
          <a:p>
            <a:r>
              <a:rPr lang="fr-FR" sz="3000" dirty="0"/>
              <a:t>I.1 Paris avant 1789: transformations sous l’administrative royale</a:t>
            </a:r>
            <a:endParaRPr lang="cs-CZ" sz="3000" dirty="0"/>
          </a:p>
        </p:txBody>
      </p:sp>
      <p:pic>
        <p:nvPicPr>
          <p:cNvPr id="4098" name="Picture 2" descr="Cimetière des Innocents — Wikipédia">
            <a:extLst>
              <a:ext uri="{FF2B5EF4-FFF2-40B4-BE49-F238E27FC236}">
                <a16:creationId xmlns:a16="http://schemas.microsoft.com/office/drawing/2014/main" id="{653F39F9-84CC-41AE-AE37-8198AF55AC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8058" y="566530"/>
            <a:ext cx="3988905" cy="278295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bbaye Sainte-Geneviève de Paris — Wikipédia">
            <a:extLst>
              <a:ext uri="{FF2B5EF4-FFF2-40B4-BE49-F238E27FC236}">
                <a16:creationId xmlns:a16="http://schemas.microsoft.com/office/drawing/2014/main" id="{4F57B082-E846-45C4-861E-7602AB224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99" y="3838400"/>
            <a:ext cx="3979664" cy="237355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Le Panthéon pour les Nuls">
            <a:extLst>
              <a:ext uri="{FF2B5EF4-FFF2-40B4-BE49-F238E27FC236}">
                <a16:creationId xmlns:a16="http://schemas.microsoft.com/office/drawing/2014/main" id="{B0E27D8B-9417-42C9-B6D0-989D2B984D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4434" y="3838400"/>
            <a:ext cx="3151946" cy="268356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Une pétition pour sauver la fontaine des Innocents | Connaissance des Arts">
            <a:extLst>
              <a:ext uri="{FF2B5EF4-FFF2-40B4-BE49-F238E27FC236}">
                <a16:creationId xmlns:a16="http://schemas.microsoft.com/office/drawing/2014/main" id="{8FB42459-EC3F-484D-8195-C02EC2413A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6963" y="903012"/>
            <a:ext cx="3427141" cy="192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23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4"/>
                                        </p:tgtEl>
                                        <p:attrNameLst>
                                          <p:attrName>style.visibility</p:attrName>
                                        </p:attrNameLst>
                                      </p:cBhvr>
                                      <p:to>
                                        <p:strVal val="visible"/>
                                      </p:to>
                                    </p:set>
                                    <p:animEffect transition="in" filter="fade">
                                      <p:cBhvr>
                                        <p:cTn id="7" dur="500"/>
                                        <p:tgtEl>
                                          <p:spTgt spid="4104"/>
                                        </p:tgtEl>
                                      </p:cBhvr>
                                    </p:animEffect>
                                  </p:childTnLst>
                                </p:cTn>
                              </p:par>
                              <p:par>
                                <p:cTn id="8" presetID="10" presetClass="entr" presetSubtype="0" fill="hold" nodeType="withEffect">
                                  <p:stCondLst>
                                    <p:cond delay="0"/>
                                  </p:stCondLst>
                                  <p:childTnLst>
                                    <p:set>
                                      <p:cBhvr>
                                        <p:cTn id="9" dur="1" fill="hold">
                                          <p:stCondLst>
                                            <p:cond delay="0"/>
                                          </p:stCondLst>
                                        </p:cTn>
                                        <p:tgtEl>
                                          <p:spTgt spid="4102"/>
                                        </p:tgtEl>
                                        <p:attrNameLst>
                                          <p:attrName>style.visibility</p:attrName>
                                        </p:attrNameLst>
                                      </p:cBhvr>
                                      <p:to>
                                        <p:strVal val="visible"/>
                                      </p:to>
                                    </p:set>
                                    <p:animEffect transition="in" filter="fade">
                                      <p:cBhvr>
                                        <p:cTn id="10"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2FB638-87E4-4100-A46A-8A1F15D18816}"/>
              </a:ext>
            </a:extLst>
          </p:cNvPr>
          <p:cNvSpPr>
            <a:spLocks noGrp="1"/>
          </p:cNvSpPr>
          <p:nvPr>
            <p:ph type="title"/>
          </p:nvPr>
        </p:nvSpPr>
        <p:spPr>
          <a:xfrm>
            <a:off x="922045" y="1617896"/>
            <a:ext cx="3501196" cy="2456442"/>
          </a:xfrm>
        </p:spPr>
        <p:txBody>
          <a:bodyPr/>
          <a:lstStyle/>
          <a:p>
            <a:r>
              <a:rPr lang="fr-FR"/>
              <a:t>I.2 Paris sous la Révolution </a:t>
            </a:r>
            <a:endParaRPr lang="cs-CZ" dirty="0"/>
          </a:p>
        </p:txBody>
      </p:sp>
      <p:pic>
        <p:nvPicPr>
          <p:cNvPr id="5122" name="Picture 2" descr="L'Eglise des Feuillants en démolition | Paris Musées">
            <a:extLst>
              <a:ext uri="{FF2B5EF4-FFF2-40B4-BE49-F238E27FC236}">
                <a16:creationId xmlns:a16="http://schemas.microsoft.com/office/drawing/2014/main" id="{9CB4B51F-964B-40D2-8E2E-178034576E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8860" y="945219"/>
            <a:ext cx="3180524" cy="416298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he Destruction of the Bastille, 14th Ju - Jean-Pierre Houel en  reproduction imprimée ou copie peinte à l'huile sur toile">
            <a:extLst>
              <a:ext uri="{FF2B5EF4-FFF2-40B4-BE49-F238E27FC236}">
                <a16:creationId xmlns:a16="http://schemas.microsoft.com/office/drawing/2014/main" id="{6A25E4DB-809A-4B54-A5F2-27B5C44094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403" y="1764000"/>
            <a:ext cx="4251295" cy="3188471"/>
          </a:xfrm>
          <a:prstGeom prst="rect">
            <a:avLst/>
          </a:prstGeom>
          <a:noFill/>
          <a:extLst>
            <a:ext uri="{909E8E84-426E-40DD-AFC4-6F175D3DCCD1}">
              <a14:hiddenFill xmlns:a14="http://schemas.microsoft.com/office/drawing/2010/main">
                <a:solidFill>
                  <a:srgbClr val="FFFFFF"/>
                </a:solidFill>
              </a14:hiddenFill>
            </a:ext>
          </a:extLst>
        </p:spPr>
      </p:pic>
      <p:sp>
        <p:nvSpPr>
          <p:cNvPr id="51" name="TextovéPole 50">
            <a:extLst>
              <a:ext uri="{FF2B5EF4-FFF2-40B4-BE49-F238E27FC236}">
                <a16:creationId xmlns:a16="http://schemas.microsoft.com/office/drawing/2014/main" id="{A9D9F30F-F1B3-474B-BE28-B751F26D987C}"/>
              </a:ext>
            </a:extLst>
          </p:cNvPr>
          <p:cNvSpPr txBox="1"/>
          <p:nvPr/>
        </p:nvSpPr>
        <p:spPr>
          <a:xfrm>
            <a:off x="5442011" y="5094000"/>
            <a:ext cx="8538254" cy="646331"/>
          </a:xfrm>
          <a:prstGeom prst="rect">
            <a:avLst/>
          </a:prstGeom>
          <a:noFill/>
        </p:spPr>
        <p:txBody>
          <a:bodyPr wrap="square" rtlCol="0">
            <a:spAutoFit/>
          </a:bodyPr>
          <a:lstStyle/>
          <a:p>
            <a:r>
              <a:rPr lang="fr-FR" dirty="0"/>
              <a:t>Destruction de la Bastille 		Ruines du couvent des Feuillants						</a:t>
            </a:r>
            <a:endParaRPr lang="cs-CZ" dirty="0"/>
          </a:p>
        </p:txBody>
      </p:sp>
      <p:sp>
        <p:nvSpPr>
          <p:cNvPr id="56" name="TextovéPole 55">
            <a:extLst>
              <a:ext uri="{FF2B5EF4-FFF2-40B4-BE49-F238E27FC236}">
                <a16:creationId xmlns:a16="http://schemas.microsoft.com/office/drawing/2014/main" id="{28AC7B36-697B-45C0-90C7-4D650A44632C}"/>
              </a:ext>
            </a:extLst>
          </p:cNvPr>
          <p:cNvSpPr txBox="1"/>
          <p:nvPr/>
        </p:nvSpPr>
        <p:spPr>
          <a:xfrm>
            <a:off x="2087318" y="5625275"/>
            <a:ext cx="8376651" cy="1200329"/>
          </a:xfrm>
          <a:prstGeom prst="rect">
            <a:avLst/>
          </a:prstGeom>
          <a:noFill/>
        </p:spPr>
        <p:txBody>
          <a:bodyPr wrap="square">
            <a:spAutoFit/>
          </a:bodyPr>
          <a:lstStyle/>
          <a:p>
            <a:pPr algn="ctr"/>
            <a:r>
              <a:rPr lang="fr-FR" dirty="0"/>
              <a:t>« </a:t>
            </a:r>
            <a:r>
              <a:rPr lang="fr-FR" i="1" dirty="0"/>
              <a:t>93 est la guerre de l’Europe contre la France et de la France contre Paris. Et qu’est-ce que la Révolution ? C’est la victoire de la France sur l’Europe et de Paris sur la France. </a:t>
            </a:r>
            <a:r>
              <a:rPr lang="fr-FR" dirty="0"/>
              <a:t>» </a:t>
            </a:r>
          </a:p>
          <a:p>
            <a:pPr algn="ctr"/>
            <a:r>
              <a:rPr lang="fr-FR" dirty="0"/>
              <a:t>(Victor Hugo: </a:t>
            </a:r>
            <a:r>
              <a:rPr lang="fr-FR" i="1" dirty="0" err="1"/>
              <a:t>Quatrevingt-treize</a:t>
            </a:r>
            <a:r>
              <a:rPr lang="fr-FR" dirty="0"/>
              <a:t>)</a:t>
            </a:r>
            <a:endParaRPr lang="cs-CZ" dirty="0"/>
          </a:p>
        </p:txBody>
      </p:sp>
    </p:spTree>
    <p:extLst>
      <p:ext uri="{BB962C8B-B14F-4D97-AF65-F5344CB8AC3E}">
        <p14:creationId xmlns:p14="http://schemas.microsoft.com/office/powerpoint/2010/main" val="2573331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C0EC6638-6035-4A36-9157-CD4F16DA6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6608" y="0"/>
            <a:ext cx="8617226" cy="6837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886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2DAE3342-9DFC-49D4-B09C-25E3107693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72" name="Freeform 5">
              <a:extLst>
                <a:ext uri="{FF2B5EF4-FFF2-40B4-BE49-F238E27FC236}">
                  <a16:creationId xmlns:a16="http://schemas.microsoft.com/office/drawing/2014/main" id="{E49E0D20-8423-4612-99A5-14AEF8F6B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3" name="Freeform 6">
              <a:extLst>
                <a:ext uri="{FF2B5EF4-FFF2-40B4-BE49-F238E27FC236}">
                  <a16:creationId xmlns:a16="http://schemas.microsoft.com/office/drawing/2014/main" id="{57C2C108-5A30-48CA-9203-56747AEB7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4" name="Freeform 7">
              <a:extLst>
                <a:ext uri="{FF2B5EF4-FFF2-40B4-BE49-F238E27FC236}">
                  <a16:creationId xmlns:a16="http://schemas.microsoft.com/office/drawing/2014/main" id="{1A343912-2EFC-408E-A862-5C9BF108D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5" name="Freeform 8">
              <a:extLst>
                <a:ext uri="{FF2B5EF4-FFF2-40B4-BE49-F238E27FC236}">
                  <a16:creationId xmlns:a16="http://schemas.microsoft.com/office/drawing/2014/main" id="{AA50D1CF-9DAE-4CF6-B829-E66CEE9D5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9">
              <a:extLst>
                <a:ext uri="{FF2B5EF4-FFF2-40B4-BE49-F238E27FC236}">
                  <a16:creationId xmlns:a16="http://schemas.microsoft.com/office/drawing/2014/main" id="{FE5799A4-0568-433E-BF41-752CF516A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10">
              <a:extLst>
                <a:ext uri="{FF2B5EF4-FFF2-40B4-BE49-F238E27FC236}">
                  <a16:creationId xmlns:a16="http://schemas.microsoft.com/office/drawing/2014/main" id="{CDBB86ED-F16F-4C28-BDD5-72D771176F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11">
              <a:extLst>
                <a:ext uri="{FF2B5EF4-FFF2-40B4-BE49-F238E27FC236}">
                  <a16:creationId xmlns:a16="http://schemas.microsoft.com/office/drawing/2014/main" id="{3347939E-8B76-4CFC-B2EC-63A7E2278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12">
              <a:extLst>
                <a:ext uri="{FF2B5EF4-FFF2-40B4-BE49-F238E27FC236}">
                  <a16:creationId xmlns:a16="http://schemas.microsoft.com/office/drawing/2014/main" id="{FA1DD132-02E4-4CD3-B496-BFF924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13">
              <a:extLst>
                <a:ext uri="{FF2B5EF4-FFF2-40B4-BE49-F238E27FC236}">
                  <a16:creationId xmlns:a16="http://schemas.microsoft.com/office/drawing/2014/main" id="{710BDA52-A7D7-4E4E-9F36-EC8F983EA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4">
              <a:extLst>
                <a:ext uri="{FF2B5EF4-FFF2-40B4-BE49-F238E27FC236}">
                  <a16:creationId xmlns:a16="http://schemas.microsoft.com/office/drawing/2014/main" id="{B1BDF852-319F-42B8-9A50-7C9A9387C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5">
              <a:extLst>
                <a:ext uri="{FF2B5EF4-FFF2-40B4-BE49-F238E27FC236}">
                  <a16:creationId xmlns:a16="http://schemas.microsoft.com/office/drawing/2014/main" id="{3AACE376-C01E-4F1F-91B7-39D0274BFE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3" name="Freeform 16">
              <a:extLst>
                <a:ext uri="{FF2B5EF4-FFF2-40B4-BE49-F238E27FC236}">
                  <a16:creationId xmlns:a16="http://schemas.microsoft.com/office/drawing/2014/main" id="{7F612F4C-050E-459D-9771-ED088374A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4" name="Freeform 17">
              <a:extLst>
                <a:ext uri="{FF2B5EF4-FFF2-40B4-BE49-F238E27FC236}">
                  <a16:creationId xmlns:a16="http://schemas.microsoft.com/office/drawing/2014/main" id="{94E4211B-3E41-4905-8F4E-76811B9E5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8">
              <a:extLst>
                <a:ext uri="{FF2B5EF4-FFF2-40B4-BE49-F238E27FC236}">
                  <a16:creationId xmlns:a16="http://schemas.microsoft.com/office/drawing/2014/main" id="{6AEC87EE-0CB8-43DE-8FEB-4586A92E80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9">
              <a:extLst>
                <a:ext uri="{FF2B5EF4-FFF2-40B4-BE49-F238E27FC236}">
                  <a16:creationId xmlns:a16="http://schemas.microsoft.com/office/drawing/2014/main" id="{277C1C5D-7BDC-47E4-8B81-C3C4AE949B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20">
              <a:extLst>
                <a:ext uri="{FF2B5EF4-FFF2-40B4-BE49-F238E27FC236}">
                  <a16:creationId xmlns:a16="http://schemas.microsoft.com/office/drawing/2014/main" id="{7A2A6EF8-9768-4478-9CD3-DFA547CEF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21">
              <a:extLst>
                <a:ext uri="{FF2B5EF4-FFF2-40B4-BE49-F238E27FC236}">
                  <a16:creationId xmlns:a16="http://schemas.microsoft.com/office/drawing/2014/main" id="{1FD9091C-E8FA-4ADA-937F-A74426ED1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22">
              <a:extLst>
                <a:ext uri="{FF2B5EF4-FFF2-40B4-BE49-F238E27FC236}">
                  <a16:creationId xmlns:a16="http://schemas.microsoft.com/office/drawing/2014/main" id="{B69923E7-63C4-47CE-956E-09D384D4F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23">
              <a:extLst>
                <a:ext uri="{FF2B5EF4-FFF2-40B4-BE49-F238E27FC236}">
                  <a16:creationId xmlns:a16="http://schemas.microsoft.com/office/drawing/2014/main" id="{A2576784-872E-494C-A041-0E346226B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2" name="Group 91">
            <a:extLst>
              <a:ext uri="{FF2B5EF4-FFF2-40B4-BE49-F238E27FC236}">
                <a16:creationId xmlns:a16="http://schemas.microsoft.com/office/drawing/2014/main" id="{B54F73D8-62C2-4127-9D19-01219BBB99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93" name="Rectangle 92">
              <a:extLst>
                <a:ext uri="{FF2B5EF4-FFF2-40B4-BE49-F238E27FC236}">
                  <a16:creationId xmlns:a16="http://schemas.microsoft.com/office/drawing/2014/main" id="{CFD8CA02-9BE5-4B82-8129-6EF618402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4" name="Isosceles Triangle 93">
              <a:extLst>
                <a:ext uri="{FF2B5EF4-FFF2-40B4-BE49-F238E27FC236}">
                  <a16:creationId xmlns:a16="http://schemas.microsoft.com/office/drawing/2014/main" id="{01515E68-030C-4313-B300-35253163D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5" name="Rectangle 94">
              <a:extLst>
                <a:ext uri="{FF2B5EF4-FFF2-40B4-BE49-F238E27FC236}">
                  <a16:creationId xmlns:a16="http://schemas.microsoft.com/office/drawing/2014/main" id="{1937725F-1DDF-4225-937E-106DBB047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97" name="Rectangle 96">
            <a:extLst>
              <a:ext uri="{FF2B5EF4-FFF2-40B4-BE49-F238E27FC236}">
                <a16:creationId xmlns:a16="http://schemas.microsoft.com/office/drawing/2014/main" id="{FD8F1113-2E3C-46E3-B54F-B7F421EEF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5">
            <a:extLst>
              <a:ext uri="{FF2B5EF4-FFF2-40B4-BE49-F238E27FC236}">
                <a16:creationId xmlns:a16="http://schemas.microsoft.com/office/drawing/2014/main" id="{B54A4D14-513F-4121-92D3-5CCB4689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 name="Freeform 6">
            <a:extLst>
              <a:ext uri="{FF2B5EF4-FFF2-40B4-BE49-F238E27FC236}">
                <a16:creationId xmlns:a16="http://schemas.microsoft.com/office/drawing/2014/main" id="{6C3411F1-AD17-499D-AFEF-2F300F6DF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 name="Freeform 7">
            <a:extLst>
              <a:ext uri="{FF2B5EF4-FFF2-40B4-BE49-F238E27FC236}">
                <a16:creationId xmlns:a16="http://schemas.microsoft.com/office/drawing/2014/main" id="{60BF2CBE-B1E9-4C42-89DC-C35E4E651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 name="Freeform 8">
            <a:extLst>
              <a:ext uri="{FF2B5EF4-FFF2-40B4-BE49-F238E27FC236}">
                <a16:creationId xmlns:a16="http://schemas.microsoft.com/office/drawing/2014/main" id="{72C95A87-DCDB-41C4-B774-744B3ECBE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 name="Freeform 9">
            <a:extLst>
              <a:ext uri="{FF2B5EF4-FFF2-40B4-BE49-F238E27FC236}">
                <a16:creationId xmlns:a16="http://schemas.microsoft.com/office/drawing/2014/main" id="{BCB97515-32FF-43A6-A51C-B140193ABB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 name="Freeform 10">
            <a:extLst>
              <a:ext uri="{FF2B5EF4-FFF2-40B4-BE49-F238E27FC236}">
                <a16:creationId xmlns:a16="http://schemas.microsoft.com/office/drawing/2014/main" id="{9C6379D3-7045-4B76-9409-6D23D753D0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 name="Freeform 12">
            <a:extLst>
              <a:ext uri="{FF2B5EF4-FFF2-40B4-BE49-F238E27FC236}">
                <a16:creationId xmlns:a16="http://schemas.microsoft.com/office/drawing/2014/main" id="{61B1C1DE-4201-4989-BE65-41ADC2472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 name="Freeform 14">
            <a:extLst>
              <a:ext uri="{FF2B5EF4-FFF2-40B4-BE49-F238E27FC236}">
                <a16:creationId xmlns:a16="http://schemas.microsoft.com/office/drawing/2014/main" id="{806398CC-D327-4E06-838C-31119BD56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 name="Freeform 16">
            <a:extLst>
              <a:ext uri="{FF2B5EF4-FFF2-40B4-BE49-F238E27FC236}">
                <a16:creationId xmlns:a16="http://schemas.microsoft.com/office/drawing/2014/main" id="{70A741CC-E736-448A-A94E-5C8BB9711D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Freeform 11">
            <a:extLst>
              <a:ext uri="{FF2B5EF4-FFF2-40B4-BE49-F238E27FC236}">
                <a16:creationId xmlns:a16="http://schemas.microsoft.com/office/drawing/2014/main" id="{7C324CDD-B30F-47DD-8627-E2171D5E83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 name="Freeform 21">
            <a:extLst>
              <a:ext uri="{FF2B5EF4-FFF2-40B4-BE49-F238E27FC236}">
                <a16:creationId xmlns:a16="http://schemas.microsoft.com/office/drawing/2014/main" id="{79C8D19E-E3D6-45A6-BCA2-5918A37D7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Nadpis 1">
            <a:extLst>
              <a:ext uri="{FF2B5EF4-FFF2-40B4-BE49-F238E27FC236}">
                <a16:creationId xmlns:a16="http://schemas.microsoft.com/office/drawing/2014/main" id="{4D5D5D2D-4905-44FF-9C7B-89B29354A546}"/>
              </a:ext>
            </a:extLst>
          </p:cNvPr>
          <p:cNvSpPr>
            <a:spLocks noGrp="1"/>
          </p:cNvSpPr>
          <p:nvPr>
            <p:ph type="title"/>
          </p:nvPr>
        </p:nvSpPr>
        <p:spPr>
          <a:xfrm>
            <a:off x="8894854" y="1624769"/>
            <a:ext cx="2929372" cy="2468207"/>
          </a:xfrm>
        </p:spPr>
        <p:txBody>
          <a:bodyPr vert="horz" lIns="228600" tIns="228600" rIns="228600" bIns="0" rtlCol="0" anchor="b">
            <a:normAutofit/>
          </a:bodyPr>
          <a:lstStyle/>
          <a:p>
            <a:pPr algn="l">
              <a:lnSpc>
                <a:spcPct val="80000"/>
              </a:lnSpc>
            </a:pPr>
            <a:r>
              <a:rPr lang="en-US" dirty="0">
                <a:solidFill>
                  <a:schemeClr val="tx2"/>
                </a:solidFill>
              </a:rPr>
              <a:t>I.3 Paris imp</a:t>
            </a:r>
            <a:r>
              <a:rPr lang="cs-CZ" dirty="0">
                <a:solidFill>
                  <a:schemeClr val="tx2"/>
                </a:solidFill>
              </a:rPr>
              <a:t>é</a:t>
            </a:r>
            <a:r>
              <a:rPr lang="en-US" dirty="0">
                <a:solidFill>
                  <a:schemeClr val="tx2"/>
                </a:solidFill>
              </a:rPr>
              <a:t>rial </a:t>
            </a:r>
          </a:p>
        </p:txBody>
      </p:sp>
      <p:sp>
        <p:nvSpPr>
          <p:cNvPr id="121" name="Freeform 22">
            <a:extLst>
              <a:ext uri="{FF2B5EF4-FFF2-40B4-BE49-F238E27FC236}">
                <a16:creationId xmlns:a16="http://schemas.microsoft.com/office/drawing/2014/main" id="{43280283-E04A-43CA-BFA1-F285486A2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 name="Freeform 23">
            <a:extLst>
              <a:ext uri="{FF2B5EF4-FFF2-40B4-BE49-F238E27FC236}">
                <a16:creationId xmlns:a16="http://schemas.microsoft.com/office/drawing/2014/main" id="{38328CB6-0FC5-4AEA-BC7E-489267CB6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 name="Freeform: Shape 124">
            <a:extLst>
              <a:ext uri="{FF2B5EF4-FFF2-40B4-BE49-F238E27FC236}">
                <a16:creationId xmlns:a16="http://schemas.microsoft.com/office/drawing/2014/main" id="{138AF5D2-3A9C-4E8F-B879-36865366A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7170" name="Picture 2">
            <a:extLst>
              <a:ext uri="{FF2B5EF4-FFF2-40B4-BE49-F238E27FC236}">
                <a16:creationId xmlns:a16="http://schemas.microsoft.com/office/drawing/2014/main" id="{BE225CA5-5DAA-4AB9-A76E-48C18C8C98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53" r="1" b="1"/>
          <a:stretch/>
        </p:blipFill>
        <p:spPr bwMode="auto">
          <a:xfrm>
            <a:off x="932740" y="461405"/>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rgbClr val="FFFFFF"/>
                </a:solidFill>
              </a14:hiddenFill>
            </a:ext>
          </a:extLst>
        </p:spPr>
      </p:pic>
      <p:pic>
        <p:nvPicPr>
          <p:cNvPr id="7172" name="Picture 4" descr="Paroisse de la Madeleine">
            <a:extLst>
              <a:ext uri="{FF2B5EF4-FFF2-40B4-BE49-F238E27FC236}">
                <a16:creationId xmlns:a16="http://schemas.microsoft.com/office/drawing/2014/main" id="{3C97E860-AC0B-4FAE-92CC-4930F8ABFA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4959" y="4232568"/>
            <a:ext cx="2978009" cy="212714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Colonne Vendôme, ou Colonne de la Grande Armée, ou Monument à Napoléon Ier  – Paris (75001)">
            <a:extLst>
              <a:ext uri="{FF2B5EF4-FFF2-40B4-BE49-F238E27FC236}">
                <a16:creationId xmlns:a16="http://schemas.microsoft.com/office/drawing/2014/main" id="{122B65A5-F406-4688-8E3C-42EF48E660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5004" y="121595"/>
            <a:ext cx="1768557" cy="2720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561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5" name="Group 74">
            <a:extLst>
              <a:ext uri="{FF2B5EF4-FFF2-40B4-BE49-F238E27FC236}">
                <a16:creationId xmlns:a16="http://schemas.microsoft.com/office/drawing/2014/main" id="{9A517D76-CE12-47A5-BD95-9A8F05070B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76" name="Freeform 5">
              <a:extLst>
                <a:ext uri="{FF2B5EF4-FFF2-40B4-BE49-F238E27FC236}">
                  <a16:creationId xmlns:a16="http://schemas.microsoft.com/office/drawing/2014/main" id="{A2F2F994-D93C-4552-B9AD-DA9E8C94BF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a:extLst>
                <a:ext uri="{FF2B5EF4-FFF2-40B4-BE49-F238E27FC236}">
                  <a16:creationId xmlns:a16="http://schemas.microsoft.com/office/drawing/2014/main" id="{502B8064-B713-4DB8-AC36-3E576B348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a:extLst>
                <a:ext uri="{FF2B5EF4-FFF2-40B4-BE49-F238E27FC236}">
                  <a16:creationId xmlns:a16="http://schemas.microsoft.com/office/drawing/2014/main" id="{1D700A84-AE55-4EDE-A656-62806F504E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8">
              <a:extLst>
                <a:ext uri="{FF2B5EF4-FFF2-40B4-BE49-F238E27FC236}">
                  <a16:creationId xmlns:a16="http://schemas.microsoft.com/office/drawing/2014/main" id="{E04FC3D0-B839-4900-B5C8-86C794457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9">
              <a:extLst>
                <a:ext uri="{FF2B5EF4-FFF2-40B4-BE49-F238E27FC236}">
                  <a16:creationId xmlns:a16="http://schemas.microsoft.com/office/drawing/2014/main" id="{731A8D63-72B9-496F-BB43-DDD90FC7E2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10">
              <a:extLst>
                <a:ext uri="{FF2B5EF4-FFF2-40B4-BE49-F238E27FC236}">
                  <a16:creationId xmlns:a16="http://schemas.microsoft.com/office/drawing/2014/main" id="{5B167ED7-B36F-4DDE-B273-7A309BD0F7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1">
              <a:extLst>
                <a:ext uri="{FF2B5EF4-FFF2-40B4-BE49-F238E27FC236}">
                  <a16:creationId xmlns:a16="http://schemas.microsoft.com/office/drawing/2014/main" id="{1178D32B-E32A-4691-84EB-5FE693D3B1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a:extLst>
                <a:ext uri="{FF2B5EF4-FFF2-40B4-BE49-F238E27FC236}">
                  <a16:creationId xmlns:a16="http://schemas.microsoft.com/office/drawing/2014/main" id="{AB800FF0-63F8-4B30-96F4-E9601D026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a:extLst>
                <a:ext uri="{FF2B5EF4-FFF2-40B4-BE49-F238E27FC236}">
                  <a16:creationId xmlns:a16="http://schemas.microsoft.com/office/drawing/2014/main" id="{A4616F81-02F6-4A18-949C-FB6CBA200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14">
              <a:extLst>
                <a:ext uri="{FF2B5EF4-FFF2-40B4-BE49-F238E27FC236}">
                  <a16:creationId xmlns:a16="http://schemas.microsoft.com/office/drawing/2014/main" id="{D31D2123-B363-42F3-8A04-43048C7BA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5">
              <a:extLst>
                <a:ext uri="{FF2B5EF4-FFF2-40B4-BE49-F238E27FC236}">
                  <a16:creationId xmlns:a16="http://schemas.microsoft.com/office/drawing/2014/main" id="{C60973D3-0B9D-465C-8FD3-266BBA49E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7" name="Freeform 16">
              <a:extLst>
                <a:ext uri="{FF2B5EF4-FFF2-40B4-BE49-F238E27FC236}">
                  <a16:creationId xmlns:a16="http://schemas.microsoft.com/office/drawing/2014/main" id="{C6655AC3-A1D6-4A0B-861F-F94CB5F0D1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8" name="Freeform 17">
              <a:extLst>
                <a:ext uri="{FF2B5EF4-FFF2-40B4-BE49-F238E27FC236}">
                  <a16:creationId xmlns:a16="http://schemas.microsoft.com/office/drawing/2014/main" id="{E8850C4A-AFA5-499E-8E1C-176A59C88B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a:extLst>
                <a:ext uri="{FF2B5EF4-FFF2-40B4-BE49-F238E27FC236}">
                  <a16:creationId xmlns:a16="http://schemas.microsoft.com/office/drawing/2014/main" id="{8C06F8D4-97B5-4836-AD19-2151421B03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a:extLst>
                <a:ext uri="{FF2B5EF4-FFF2-40B4-BE49-F238E27FC236}">
                  <a16:creationId xmlns:a16="http://schemas.microsoft.com/office/drawing/2014/main" id="{89A2942D-1C1B-4AFF-9818-DA7B73EA48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a:extLst>
                <a:ext uri="{FF2B5EF4-FFF2-40B4-BE49-F238E27FC236}">
                  <a16:creationId xmlns:a16="http://schemas.microsoft.com/office/drawing/2014/main" id="{2B61C5D3-5852-403F-B4BA-A64B93312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21">
              <a:extLst>
                <a:ext uri="{FF2B5EF4-FFF2-40B4-BE49-F238E27FC236}">
                  <a16:creationId xmlns:a16="http://schemas.microsoft.com/office/drawing/2014/main" id="{EF62A1A7-26C1-4804-93CB-A07F356CA3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2">
              <a:extLst>
                <a:ext uri="{FF2B5EF4-FFF2-40B4-BE49-F238E27FC236}">
                  <a16:creationId xmlns:a16="http://schemas.microsoft.com/office/drawing/2014/main" id="{490A1082-3E3A-4C61-9613-910BB024A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4" name="Freeform 23">
              <a:extLst>
                <a:ext uri="{FF2B5EF4-FFF2-40B4-BE49-F238E27FC236}">
                  <a16:creationId xmlns:a16="http://schemas.microsoft.com/office/drawing/2014/main" id="{5F452D69-A1DB-4A06-B933-896AED861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6" name="Group 95">
            <a:extLst>
              <a:ext uri="{FF2B5EF4-FFF2-40B4-BE49-F238E27FC236}">
                <a16:creationId xmlns:a16="http://schemas.microsoft.com/office/drawing/2014/main" id="{445D6626-A6F2-4475-922C-BE42D3365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97" name="Rectangle 96">
              <a:extLst>
                <a:ext uri="{FF2B5EF4-FFF2-40B4-BE49-F238E27FC236}">
                  <a16:creationId xmlns:a16="http://schemas.microsoft.com/office/drawing/2014/main" id="{0ECFEB13-5D98-43DB-8DFF-78327AE138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8" name="Isosceles Triangle 97">
              <a:extLst>
                <a:ext uri="{FF2B5EF4-FFF2-40B4-BE49-F238E27FC236}">
                  <a16:creationId xmlns:a16="http://schemas.microsoft.com/office/drawing/2014/main" id="{29DA4AFD-8D10-4660-A842-40F4D1434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9" name="Rectangle 98">
              <a:extLst>
                <a:ext uri="{FF2B5EF4-FFF2-40B4-BE49-F238E27FC236}">
                  <a16:creationId xmlns:a16="http://schemas.microsoft.com/office/drawing/2014/main" id="{F2DBAFF0-48F5-43BB-87C6-CE56A16B63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101" name="Rectangle 100">
            <a:extLst>
              <a:ext uri="{FF2B5EF4-FFF2-40B4-BE49-F238E27FC236}">
                <a16:creationId xmlns:a16="http://schemas.microsoft.com/office/drawing/2014/main" id="{33008093-012F-4D0C-BED4-BEEFF11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 name="Group 102">
            <a:extLst>
              <a:ext uri="{FF2B5EF4-FFF2-40B4-BE49-F238E27FC236}">
                <a16:creationId xmlns:a16="http://schemas.microsoft.com/office/drawing/2014/main" id="{13DFFFD4-4F03-42EE-8CC9-6778E31477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04" name="Freeform 5">
              <a:extLst>
                <a:ext uri="{FF2B5EF4-FFF2-40B4-BE49-F238E27FC236}">
                  <a16:creationId xmlns:a16="http://schemas.microsoft.com/office/drawing/2014/main" id="{C313FA99-E955-492D-92DA-24BC187B034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 name="Freeform 6">
              <a:extLst>
                <a:ext uri="{FF2B5EF4-FFF2-40B4-BE49-F238E27FC236}">
                  <a16:creationId xmlns:a16="http://schemas.microsoft.com/office/drawing/2014/main" id="{4B8565C6-CF59-4A25-979D-DCCB1EEFDB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 name="Freeform 7">
              <a:extLst>
                <a:ext uri="{FF2B5EF4-FFF2-40B4-BE49-F238E27FC236}">
                  <a16:creationId xmlns:a16="http://schemas.microsoft.com/office/drawing/2014/main" id="{2F0FB1C6-42CD-425D-8A1A-AC8D127AB1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 name="Freeform 8">
              <a:extLst>
                <a:ext uri="{FF2B5EF4-FFF2-40B4-BE49-F238E27FC236}">
                  <a16:creationId xmlns:a16="http://schemas.microsoft.com/office/drawing/2014/main" id="{3613E37E-280F-4723-B802-492ECCC25D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 name="Freeform 9">
              <a:extLst>
                <a:ext uri="{FF2B5EF4-FFF2-40B4-BE49-F238E27FC236}">
                  <a16:creationId xmlns:a16="http://schemas.microsoft.com/office/drawing/2014/main" id="{3AB0F38B-9FFB-4015-925B-774507D93A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 name="Freeform 10">
              <a:extLst>
                <a:ext uri="{FF2B5EF4-FFF2-40B4-BE49-F238E27FC236}">
                  <a16:creationId xmlns:a16="http://schemas.microsoft.com/office/drawing/2014/main" id="{73E1397C-E460-4547-BACF-15CBA15460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Freeform 11">
              <a:extLst>
                <a:ext uri="{FF2B5EF4-FFF2-40B4-BE49-F238E27FC236}">
                  <a16:creationId xmlns:a16="http://schemas.microsoft.com/office/drawing/2014/main" id="{5EB09F38-CDC1-423E-99F8-989B6E2AA7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 name="Freeform 12">
              <a:extLst>
                <a:ext uri="{FF2B5EF4-FFF2-40B4-BE49-F238E27FC236}">
                  <a16:creationId xmlns:a16="http://schemas.microsoft.com/office/drawing/2014/main" id="{6259FE2B-139E-4BCA-81CB-F4D48D2DC5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Freeform 13">
              <a:extLst>
                <a:ext uri="{FF2B5EF4-FFF2-40B4-BE49-F238E27FC236}">
                  <a16:creationId xmlns:a16="http://schemas.microsoft.com/office/drawing/2014/main" id="{23E3972C-8468-41B2-B241-0432B96B7B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 name="Freeform 14">
              <a:extLst>
                <a:ext uri="{FF2B5EF4-FFF2-40B4-BE49-F238E27FC236}">
                  <a16:creationId xmlns:a16="http://schemas.microsoft.com/office/drawing/2014/main" id="{61B8080A-D3E1-4224-B047-BA6677A4DB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 name="Freeform 15">
              <a:extLst>
                <a:ext uri="{FF2B5EF4-FFF2-40B4-BE49-F238E27FC236}">
                  <a16:creationId xmlns:a16="http://schemas.microsoft.com/office/drawing/2014/main" id="{21D00F2A-8813-4FBE-8E21-A24F890D02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 name="Freeform 16">
              <a:extLst>
                <a:ext uri="{FF2B5EF4-FFF2-40B4-BE49-F238E27FC236}">
                  <a16:creationId xmlns:a16="http://schemas.microsoft.com/office/drawing/2014/main" id="{AEF1E28D-7075-4659-9F37-C42F8C55B2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 name="Freeform 17">
              <a:extLst>
                <a:ext uri="{FF2B5EF4-FFF2-40B4-BE49-F238E27FC236}">
                  <a16:creationId xmlns:a16="http://schemas.microsoft.com/office/drawing/2014/main" id="{45FE3553-E10B-4535-9B74-7E4E649F1D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Freeform 18">
              <a:extLst>
                <a:ext uri="{FF2B5EF4-FFF2-40B4-BE49-F238E27FC236}">
                  <a16:creationId xmlns:a16="http://schemas.microsoft.com/office/drawing/2014/main" id="{BAA9E7B8-CF66-4BC0-BCD9-727746DC6F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 name="Freeform 19">
              <a:extLst>
                <a:ext uri="{FF2B5EF4-FFF2-40B4-BE49-F238E27FC236}">
                  <a16:creationId xmlns:a16="http://schemas.microsoft.com/office/drawing/2014/main" id="{722C08F1-FE1B-4B18-A004-0AF55A784AB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 name="Freeform 20">
              <a:extLst>
                <a:ext uri="{FF2B5EF4-FFF2-40B4-BE49-F238E27FC236}">
                  <a16:creationId xmlns:a16="http://schemas.microsoft.com/office/drawing/2014/main" id="{B5E231E3-4C94-46DF-8D77-6F72D38CC4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 name="Freeform 21">
              <a:extLst>
                <a:ext uri="{FF2B5EF4-FFF2-40B4-BE49-F238E27FC236}">
                  <a16:creationId xmlns:a16="http://schemas.microsoft.com/office/drawing/2014/main" id="{672D5C99-E811-4763-8050-D7D4C174CB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 name="Freeform 22">
              <a:extLst>
                <a:ext uri="{FF2B5EF4-FFF2-40B4-BE49-F238E27FC236}">
                  <a16:creationId xmlns:a16="http://schemas.microsoft.com/office/drawing/2014/main" id="{89D237C5-85B2-4D92-95E3-C5175B7E12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 name="Freeform 23">
              <a:extLst>
                <a:ext uri="{FF2B5EF4-FFF2-40B4-BE49-F238E27FC236}">
                  <a16:creationId xmlns:a16="http://schemas.microsoft.com/office/drawing/2014/main" id="{D0F16AC1-6E3F-4AF8-B35B-BD160A278C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24" name="Group 123">
            <a:extLst>
              <a:ext uri="{FF2B5EF4-FFF2-40B4-BE49-F238E27FC236}">
                <a16:creationId xmlns:a16="http://schemas.microsoft.com/office/drawing/2014/main" id="{D228103D-FF59-416F-98F7-7B395C02B4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7084" y="1186483"/>
            <a:ext cx="3822597" cy="4477933"/>
            <a:chOff x="807084" y="1186483"/>
            <a:chExt cx="3822597" cy="4477933"/>
          </a:xfrm>
        </p:grpSpPr>
        <p:sp>
          <p:nvSpPr>
            <p:cNvPr id="125" name="Rectangle 124">
              <a:extLst>
                <a:ext uri="{FF2B5EF4-FFF2-40B4-BE49-F238E27FC236}">
                  <a16:creationId xmlns:a16="http://schemas.microsoft.com/office/drawing/2014/main" id="{D2F75B55-D4EB-49CE-A9CE-877D32D9D2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531" y="1186483"/>
              <a:ext cx="3821702"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Isosceles Triangle 39">
              <a:extLst>
                <a:ext uri="{FF2B5EF4-FFF2-40B4-BE49-F238E27FC236}">
                  <a16:creationId xmlns:a16="http://schemas.microsoft.com/office/drawing/2014/main" id="{85079DB7-0E49-4E26-A993-236F835B6C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514766"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0D6013A5-52E9-408D-B488-26B68CA05C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084" y="1991156"/>
              <a:ext cx="382259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Nadpis 1">
            <a:extLst>
              <a:ext uri="{FF2B5EF4-FFF2-40B4-BE49-F238E27FC236}">
                <a16:creationId xmlns:a16="http://schemas.microsoft.com/office/drawing/2014/main" id="{54079E27-15DC-437D-A39A-EEC5871859C0}"/>
              </a:ext>
            </a:extLst>
          </p:cNvPr>
          <p:cNvSpPr>
            <a:spLocks noGrp="1"/>
          </p:cNvSpPr>
          <p:nvPr>
            <p:ph type="title"/>
          </p:nvPr>
        </p:nvSpPr>
        <p:spPr>
          <a:xfrm>
            <a:off x="895415" y="2075504"/>
            <a:ext cx="3654569" cy="2042725"/>
          </a:xfrm>
        </p:spPr>
        <p:txBody>
          <a:bodyPr vert="horz" lIns="228600" tIns="228600" rIns="228600" bIns="0" rtlCol="0" anchor="b">
            <a:normAutofit/>
          </a:bodyPr>
          <a:lstStyle/>
          <a:p>
            <a:pPr>
              <a:lnSpc>
                <a:spcPct val="80000"/>
              </a:lnSpc>
            </a:pPr>
            <a:r>
              <a:rPr lang="en-US" sz="3400"/>
              <a:t>I.4 Paris entre 1815 et 1848: vers une ville moderne</a:t>
            </a:r>
          </a:p>
        </p:txBody>
      </p:sp>
      <p:sp>
        <p:nvSpPr>
          <p:cNvPr id="129" name="Rectangle 128">
            <a:extLst>
              <a:ext uri="{FF2B5EF4-FFF2-40B4-BE49-F238E27FC236}">
                <a16:creationId xmlns:a16="http://schemas.microsoft.com/office/drawing/2014/main" id="{88E45477-FC3F-489E-8195-02E95852F6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0151" y="0"/>
            <a:ext cx="6750205" cy="6858000"/>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8198" name="Picture 6" descr="Colonne de Juillet — WikiGenWeb">
            <a:extLst>
              <a:ext uri="{FF2B5EF4-FFF2-40B4-BE49-F238E27FC236}">
                <a16:creationId xmlns:a16="http://schemas.microsoft.com/office/drawing/2014/main" id="{83A48F24-8E5E-4B25-A0F4-CE834B51289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43719" y="12305"/>
            <a:ext cx="4033201" cy="2957681"/>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8194" name="Picture 2">
            <a:extLst>
              <a:ext uri="{FF2B5EF4-FFF2-40B4-BE49-F238E27FC236}">
                <a16:creationId xmlns:a16="http://schemas.microsoft.com/office/drawing/2014/main" id="{9B9B956C-D6D2-457F-9D28-98BE2C49DCA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81446" y="3343426"/>
            <a:ext cx="4774769" cy="2948420"/>
          </a:xfrm>
          <a:prstGeom prst="rect">
            <a:avLst/>
          </a:prstGeom>
          <a:noFill/>
          <a:ln w="9525">
            <a:noFill/>
          </a:ln>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882BA346-F5CF-4D9F-8D06-D7BDB78A6DF5}"/>
              </a:ext>
            </a:extLst>
          </p:cNvPr>
          <p:cNvSpPr txBox="1"/>
          <p:nvPr/>
        </p:nvSpPr>
        <p:spPr>
          <a:xfrm>
            <a:off x="6708302" y="3015156"/>
            <a:ext cx="4434304" cy="369332"/>
          </a:xfrm>
          <a:prstGeom prst="rect">
            <a:avLst/>
          </a:prstGeom>
          <a:noFill/>
        </p:spPr>
        <p:txBody>
          <a:bodyPr wrap="square" rtlCol="0">
            <a:spAutoFit/>
          </a:bodyPr>
          <a:lstStyle/>
          <a:p>
            <a:pPr algn="ctr"/>
            <a:r>
              <a:rPr lang="fr-FR" dirty="0"/>
              <a:t>Colonne de Juillet (place de la Bastille)</a:t>
            </a:r>
            <a:endParaRPr lang="cs-CZ" dirty="0"/>
          </a:p>
        </p:txBody>
      </p:sp>
      <p:sp>
        <p:nvSpPr>
          <p:cNvPr id="64" name="TextovéPole 63">
            <a:extLst>
              <a:ext uri="{FF2B5EF4-FFF2-40B4-BE49-F238E27FC236}">
                <a16:creationId xmlns:a16="http://schemas.microsoft.com/office/drawing/2014/main" id="{74D48C1B-AB61-4383-9C39-807C7B81C6E3}"/>
              </a:ext>
            </a:extLst>
          </p:cNvPr>
          <p:cNvSpPr txBox="1"/>
          <p:nvPr/>
        </p:nvSpPr>
        <p:spPr>
          <a:xfrm>
            <a:off x="6437423" y="6336934"/>
            <a:ext cx="4434304" cy="369332"/>
          </a:xfrm>
          <a:prstGeom prst="rect">
            <a:avLst/>
          </a:prstGeom>
          <a:noFill/>
        </p:spPr>
        <p:txBody>
          <a:bodyPr wrap="square" rtlCol="0">
            <a:spAutoFit/>
          </a:bodyPr>
          <a:lstStyle/>
          <a:p>
            <a:pPr algn="ctr"/>
            <a:r>
              <a:rPr lang="fr-FR" dirty="0"/>
              <a:t>Père-Lachaise en 1815</a:t>
            </a:r>
            <a:endParaRPr lang="cs-CZ" dirty="0"/>
          </a:p>
        </p:txBody>
      </p:sp>
    </p:spTree>
    <p:extLst>
      <p:ext uri="{BB962C8B-B14F-4D97-AF65-F5344CB8AC3E}">
        <p14:creationId xmlns:p14="http://schemas.microsoft.com/office/powerpoint/2010/main" val="3473852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DAE3342-9DFC-49D4-B09C-25E3107693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 name="Freeform 5">
              <a:extLst>
                <a:ext uri="{FF2B5EF4-FFF2-40B4-BE49-F238E27FC236}">
                  <a16:creationId xmlns:a16="http://schemas.microsoft.com/office/drawing/2014/main" id="{E49E0D20-8423-4612-99A5-14AEF8F6B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57C2C108-5A30-48CA-9203-56747AEB7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1A343912-2EFC-408E-A862-5C9BF108D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AA50D1CF-9DAE-4CF6-B829-E66CEE9D5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FE5799A4-0568-433E-BF41-752CF516A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CDBB86ED-F16F-4C28-BDD5-72D771176F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3347939E-8B76-4CFC-B2EC-63A7E2278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FA1DD132-02E4-4CD3-B496-BFF924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10BDA52-A7D7-4E4E-9F36-EC8F983EA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B1BDF852-319F-42B8-9A50-7C9A9387C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3AACE376-C01E-4F1F-91B7-39D0274BFE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7F612F4C-050E-459D-9771-ED088374A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94E4211B-3E41-4905-8F4E-76811B9E5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6AEC87EE-0CB8-43DE-8FEB-4586A92E80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277C1C5D-7BDC-47E4-8B81-C3C4AE949B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7A2A6EF8-9768-4478-9CD3-DFA547CEF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1FD9091C-E8FA-4ADA-937F-A74426ED1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B69923E7-63C4-47CE-956E-09D384D4F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A2576784-872E-494C-A041-0E346226B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1" name="Group 30">
            <a:extLst>
              <a:ext uri="{FF2B5EF4-FFF2-40B4-BE49-F238E27FC236}">
                <a16:creationId xmlns:a16="http://schemas.microsoft.com/office/drawing/2014/main" id="{B54F73D8-62C2-4127-9D19-01219BBB99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2" name="Rectangle 31">
              <a:extLst>
                <a:ext uri="{FF2B5EF4-FFF2-40B4-BE49-F238E27FC236}">
                  <a16:creationId xmlns:a16="http://schemas.microsoft.com/office/drawing/2014/main" id="{CFD8CA02-9BE5-4B82-8129-6EF618402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Isosceles Triangle 32">
              <a:extLst>
                <a:ext uri="{FF2B5EF4-FFF2-40B4-BE49-F238E27FC236}">
                  <a16:creationId xmlns:a16="http://schemas.microsoft.com/office/drawing/2014/main" id="{01515E68-030C-4313-B300-35253163D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1937725F-1DDF-4225-937E-106DBB047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6" name="Rectangle 35">
            <a:extLst>
              <a:ext uri="{FF2B5EF4-FFF2-40B4-BE49-F238E27FC236}">
                <a16:creationId xmlns:a16="http://schemas.microsoft.com/office/drawing/2014/main" id="{9CA1971B-4996-4EBE-8D6D-EC189ED2E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F66BC19D-345B-44F1-9C83-BF33E813E6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39" name="Freeform 5">
              <a:extLst>
                <a:ext uri="{FF2B5EF4-FFF2-40B4-BE49-F238E27FC236}">
                  <a16:creationId xmlns:a16="http://schemas.microsoft.com/office/drawing/2014/main" id="{26EA66BE-BD48-45B8-BA7F-97F314939D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6">
              <a:extLst>
                <a:ext uri="{FF2B5EF4-FFF2-40B4-BE49-F238E27FC236}">
                  <a16:creationId xmlns:a16="http://schemas.microsoft.com/office/drawing/2014/main" id="{6647CFBB-2ACC-4077-A13D-1F2E0599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7">
              <a:extLst>
                <a:ext uri="{FF2B5EF4-FFF2-40B4-BE49-F238E27FC236}">
                  <a16:creationId xmlns:a16="http://schemas.microsoft.com/office/drawing/2014/main" id="{107EF9EE-3F33-4539-8177-D71E72F5E8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8">
              <a:extLst>
                <a:ext uri="{FF2B5EF4-FFF2-40B4-BE49-F238E27FC236}">
                  <a16:creationId xmlns:a16="http://schemas.microsoft.com/office/drawing/2014/main" id="{405E2397-F650-4C1C-B578-97FD6F3937B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Freeform 9">
              <a:extLst>
                <a:ext uri="{FF2B5EF4-FFF2-40B4-BE49-F238E27FC236}">
                  <a16:creationId xmlns:a16="http://schemas.microsoft.com/office/drawing/2014/main" id="{42FE7DA1-B811-43C7-8E50-7B2DF23E6F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 name="Freeform 10">
              <a:extLst>
                <a:ext uri="{FF2B5EF4-FFF2-40B4-BE49-F238E27FC236}">
                  <a16:creationId xmlns:a16="http://schemas.microsoft.com/office/drawing/2014/main" id="{B7616D0D-5794-485D-A9BE-5D92D7FD45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Freeform 11">
              <a:extLst>
                <a:ext uri="{FF2B5EF4-FFF2-40B4-BE49-F238E27FC236}">
                  <a16:creationId xmlns:a16="http://schemas.microsoft.com/office/drawing/2014/main" id="{1D6E3048-78E5-408A-ABD8-9966C2C326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 name="Freeform 12">
              <a:extLst>
                <a:ext uri="{FF2B5EF4-FFF2-40B4-BE49-F238E27FC236}">
                  <a16:creationId xmlns:a16="http://schemas.microsoft.com/office/drawing/2014/main" id="{9CAAB673-869C-4A2D-835F-616193D020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 name="Freeform 13">
              <a:extLst>
                <a:ext uri="{FF2B5EF4-FFF2-40B4-BE49-F238E27FC236}">
                  <a16:creationId xmlns:a16="http://schemas.microsoft.com/office/drawing/2014/main" id="{92BB43A7-0A0F-44A7-869D-4DA8D6CC9C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Freeform 14">
              <a:extLst>
                <a:ext uri="{FF2B5EF4-FFF2-40B4-BE49-F238E27FC236}">
                  <a16:creationId xmlns:a16="http://schemas.microsoft.com/office/drawing/2014/main" id="{A0BB11D3-367D-410D-9269-BA113F3AFA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15">
              <a:extLst>
                <a:ext uri="{FF2B5EF4-FFF2-40B4-BE49-F238E27FC236}">
                  <a16:creationId xmlns:a16="http://schemas.microsoft.com/office/drawing/2014/main" id="{290A697D-F22F-4C47-8B13-33D2CB9595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Freeform 16">
              <a:extLst>
                <a:ext uri="{FF2B5EF4-FFF2-40B4-BE49-F238E27FC236}">
                  <a16:creationId xmlns:a16="http://schemas.microsoft.com/office/drawing/2014/main" id="{9C2DA68E-F04C-4BB8-80F9-F7BC04F9EF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Freeform 17">
              <a:extLst>
                <a:ext uri="{FF2B5EF4-FFF2-40B4-BE49-F238E27FC236}">
                  <a16:creationId xmlns:a16="http://schemas.microsoft.com/office/drawing/2014/main" id="{4F6292C3-C924-4ADD-904C-2F58F2B488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Freeform 18">
              <a:extLst>
                <a:ext uri="{FF2B5EF4-FFF2-40B4-BE49-F238E27FC236}">
                  <a16:creationId xmlns:a16="http://schemas.microsoft.com/office/drawing/2014/main" id="{A28BC4B6-8A2F-462B-904D-79A947AB69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Freeform 19">
              <a:extLst>
                <a:ext uri="{FF2B5EF4-FFF2-40B4-BE49-F238E27FC236}">
                  <a16:creationId xmlns:a16="http://schemas.microsoft.com/office/drawing/2014/main" id="{7B8BFE53-E98F-4BCC-89B9-3E5AAC5C3A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Freeform 20">
              <a:extLst>
                <a:ext uri="{FF2B5EF4-FFF2-40B4-BE49-F238E27FC236}">
                  <a16:creationId xmlns:a16="http://schemas.microsoft.com/office/drawing/2014/main" id="{0CCE652E-3498-4620-B8BE-125B957D7B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Freeform 21">
              <a:extLst>
                <a:ext uri="{FF2B5EF4-FFF2-40B4-BE49-F238E27FC236}">
                  <a16:creationId xmlns:a16="http://schemas.microsoft.com/office/drawing/2014/main" id="{DA5F56C4-1481-46BB-8BAD-A47481B3A4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Freeform 22">
              <a:extLst>
                <a:ext uri="{FF2B5EF4-FFF2-40B4-BE49-F238E27FC236}">
                  <a16:creationId xmlns:a16="http://schemas.microsoft.com/office/drawing/2014/main" id="{13CD2C1A-95F0-40C9-A228-F1F953461F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Freeform 23">
              <a:extLst>
                <a:ext uri="{FF2B5EF4-FFF2-40B4-BE49-F238E27FC236}">
                  <a16:creationId xmlns:a16="http://schemas.microsoft.com/office/drawing/2014/main" id="{C871B232-022C-40CA-B007-73D67288E3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6" name="Group 58">
            <a:extLst>
              <a:ext uri="{FF2B5EF4-FFF2-40B4-BE49-F238E27FC236}">
                <a16:creationId xmlns:a16="http://schemas.microsoft.com/office/drawing/2014/main" id="{FA081363-AC35-4BF9-8B41-8CF7992CDB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7084" y="1186483"/>
            <a:ext cx="5941686" cy="4477933"/>
            <a:chOff x="807084" y="1186483"/>
            <a:chExt cx="5941686" cy="4477933"/>
          </a:xfrm>
        </p:grpSpPr>
        <p:sp>
          <p:nvSpPr>
            <p:cNvPr id="87" name="Rectangle 59">
              <a:extLst>
                <a:ext uri="{FF2B5EF4-FFF2-40B4-BE49-F238E27FC236}">
                  <a16:creationId xmlns:a16="http://schemas.microsoft.com/office/drawing/2014/main" id="{6FDA8BE6-2642-4704-AFE6-AC6E189506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780" y="1186483"/>
              <a:ext cx="5940295"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Isosceles Triangle 39">
              <a:extLst>
                <a:ext uri="{FF2B5EF4-FFF2-40B4-BE49-F238E27FC236}">
                  <a16:creationId xmlns:a16="http://schemas.microsoft.com/office/drawing/2014/main" id="{ACEA5406-96E6-4D89-9116-BD47C4461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3574311"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1">
              <a:extLst>
                <a:ext uri="{FF2B5EF4-FFF2-40B4-BE49-F238E27FC236}">
                  <a16:creationId xmlns:a16="http://schemas.microsoft.com/office/drawing/2014/main" id="{7BD49ABA-C707-47AE-A63B-183E861F9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084" y="1991156"/>
              <a:ext cx="5941686"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Nadpis 1">
            <a:extLst>
              <a:ext uri="{FF2B5EF4-FFF2-40B4-BE49-F238E27FC236}">
                <a16:creationId xmlns:a16="http://schemas.microsoft.com/office/drawing/2014/main" id="{51647F14-32CA-4FC5-954A-5E8CDD376285}"/>
              </a:ext>
            </a:extLst>
          </p:cNvPr>
          <p:cNvSpPr>
            <a:spLocks noGrp="1"/>
          </p:cNvSpPr>
          <p:nvPr>
            <p:ph type="title"/>
          </p:nvPr>
        </p:nvSpPr>
        <p:spPr>
          <a:xfrm>
            <a:off x="895414" y="2075504"/>
            <a:ext cx="5769989" cy="1748729"/>
          </a:xfrm>
        </p:spPr>
        <p:txBody>
          <a:bodyPr vert="horz" lIns="228600" tIns="228600" rIns="228600" bIns="0" rtlCol="0" anchor="b">
            <a:normAutofit/>
          </a:bodyPr>
          <a:lstStyle/>
          <a:p>
            <a:pPr>
              <a:lnSpc>
                <a:spcPct val="80000"/>
              </a:lnSpc>
            </a:pPr>
            <a:r>
              <a:rPr lang="en-US" sz="3800" dirty="0"/>
              <a:t>II. Paris dans la </a:t>
            </a:r>
            <a:r>
              <a:rPr lang="en-US" sz="3800" i="1" dirty="0" err="1"/>
              <a:t>Comédie</a:t>
            </a:r>
            <a:r>
              <a:rPr lang="en-US" sz="3800" i="1" dirty="0"/>
              <a:t> </a:t>
            </a:r>
            <a:r>
              <a:rPr lang="en-US" sz="3800" i="1" dirty="0" err="1"/>
              <a:t>humaine</a:t>
            </a:r>
            <a:r>
              <a:rPr lang="en-US" sz="3800" dirty="0"/>
              <a:t> </a:t>
            </a:r>
            <a:r>
              <a:rPr lang="en-US" sz="3800" dirty="0" err="1"/>
              <a:t>comme</a:t>
            </a:r>
            <a:r>
              <a:rPr lang="en-US" sz="3800" dirty="0"/>
              <a:t> un </a:t>
            </a:r>
            <a:r>
              <a:rPr lang="en-US" sz="3800" dirty="0" err="1"/>
              <a:t>phénomène</a:t>
            </a:r>
            <a:r>
              <a:rPr lang="en-US" sz="3800" dirty="0"/>
              <a:t> social</a:t>
            </a:r>
          </a:p>
        </p:txBody>
      </p:sp>
      <p:pic>
        <p:nvPicPr>
          <p:cNvPr id="5" name="Zástupný obsah 4" descr="Obsah obrázku text, interiér, bílá, mnoho&#10;&#10;Popis byl vytvořen automaticky">
            <a:extLst>
              <a:ext uri="{FF2B5EF4-FFF2-40B4-BE49-F238E27FC236}">
                <a16:creationId xmlns:a16="http://schemas.microsoft.com/office/drawing/2014/main" id="{957E237C-456E-4813-AD92-E78D32C4794E}"/>
              </a:ext>
            </a:extLst>
          </p:cNvPr>
          <p:cNvPicPr>
            <a:picLocks noGrp="1" noChangeAspect="1"/>
          </p:cNvPicPr>
          <p:nvPr>
            <p:ph idx="1"/>
          </p:nvPr>
        </p:nvPicPr>
        <p:blipFill rotWithShape="1">
          <a:blip r:embed="rId2"/>
          <a:srcRect r="2" b="6780"/>
          <a:stretch/>
        </p:blipFill>
        <p:spPr>
          <a:xfrm>
            <a:off x="7557328" y="227"/>
            <a:ext cx="4634671" cy="6858000"/>
          </a:xfrm>
          <a:prstGeom prst="rect">
            <a:avLst/>
          </a:prstGeom>
          <a:ln w="9525">
            <a:noFill/>
          </a:ln>
        </p:spPr>
      </p:pic>
    </p:spTree>
    <p:extLst>
      <p:ext uri="{BB962C8B-B14F-4D97-AF65-F5344CB8AC3E}">
        <p14:creationId xmlns:p14="http://schemas.microsoft.com/office/powerpoint/2010/main" val="3488444871"/>
      </p:ext>
    </p:extLst>
  </p:cSld>
  <p:clrMapOvr>
    <a:masterClrMapping/>
  </p:clrMapOvr>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docProps/app.xml><?xml version="1.0" encoding="utf-8"?>
<Properties xmlns="http://schemas.openxmlformats.org/officeDocument/2006/extended-properties" xmlns:vt="http://schemas.openxmlformats.org/officeDocument/2006/docPropsVTypes">
  <TotalTime>28</TotalTime>
  <Words>1502</Words>
  <Application>Microsoft Office PowerPoint</Application>
  <PresentationFormat>Širokoúhlá obrazovka</PresentationFormat>
  <Paragraphs>52</Paragraphs>
  <Slides>19</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19</vt:i4>
      </vt:variant>
    </vt:vector>
  </HeadingPairs>
  <TitlesOfParts>
    <vt:vector size="23" baseType="lpstr">
      <vt:lpstr>Calibri Light</vt:lpstr>
      <vt:lpstr>Rockwell</vt:lpstr>
      <vt:lpstr>Wingdings</vt:lpstr>
      <vt:lpstr>Atlas</vt:lpstr>
      <vt:lpstr>Balzac et la Comédie humaine 8: Paris et son image romanesque</vt:lpstr>
      <vt:lpstr>Prezentace aplikace PowerPoint</vt:lpstr>
      <vt:lpstr>I. Paris entre 1789 et 1850: évolution d’un paysage urbain </vt:lpstr>
      <vt:lpstr>I.1 Paris avant 1789: transformations sous l’administrative royale</vt:lpstr>
      <vt:lpstr>I.2 Paris sous la Révolution </vt:lpstr>
      <vt:lpstr>Prezentace aplikace PowerPoint</vt:lpstr>
      <vt:lpstr>I.3 Paris impérial </vt:lpstr>
      <vt:lpstr>I.4 Paris entre 1815 et 1848: vers une ville moderne</vt:lpstr>
      <vt:lpstr>II. Paris dans la Comédie humaine comme un phénomène social</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Conclusion: représentation de Paris entre analyse sociale et poétique urbaine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Balzac et la Comédie humaine 8: Paris et son image romanesque</dc:title>
  <dc:creator>Jaroslav Stanovsky</dc:creator>
  <cp:lastModifiedBy>Jaroslav Stanovsky</cp:lastModifiedBy>
  <cp:revision>3</cp:revision>
  <dcterms:created xsi:type="dcterms:W3CDTF">2020-12-09T15:38:40Z</dcterms:created>
  <dcterms:modified xsi:type="dcterms:W3CDTF">2020-12-09T16:57:24Z</dcterms:modified>
</cp:coreProperties>
</file>