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1" r:id="rId4"/>
    <p:sldId id="259" r:id="rId5"/>
    <p:sldId id="260"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D200B3F0-A9BC-48CE-8EB6-ECE965069900}" type="datetimeFigureOut">
              <a:rPr lang="en-US" dirty="0"/>
              <a:pPr/>
              <a:t>1/8/2021</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r>
              <a:rPr lang="en-US" dirty="0"/>
              <a:t>
              </a:t>
            </a:r>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3DF9FFFF-3106-4DDB-AA62-0C80862170D6}" type="datetimeFigureOut">
              <a:rPr lang="en-US" dirty="0"/>
              <a:t>1/8/2021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cs-CZ"/>
              <a:t>Kliknutím lze upravit styl.</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4" name="Date Placeholder 3"/>
          <p:cNvSpPr>
            <a:spLocks noGrp="1"/>
          </p:cNvSpPr>
          <p:nvPr>
            <p:ph type="dt" sz="half" idx="10"/>
          </p:nvPr>
        </p:nvSpPr>
        <p:spPr/>
        <p:txBody>
          <a:bodyPr/>
          <a:lstStyle/>
          <a:p>
            <a:fld id="{A3DA38B7-AE95-4DC8-9A51-7A71F545B098}" type="datetimeFigureOut">
              <a:rPr lang="en-US" dirty="0"/>
              <a:t>1/8/2021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cs-CZ"/>
              <a:t>Kliknutím lze upravit styl.</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4" name="Date Placeholder 3"/>
          <p:cNvSpPr>
            <a:spLocks noGrp="1"/>
          </p:cNvSpPr>
          <p:nvPr>
            <p:ph type="dt" sz="half" idx="10"/>
          </p:nvPr>
        </p:nvSpPr>
        <p:spPr/>
        <p:txBody>
          <a:bodyPr/>
          <a:lstStyle/>
          <a:p>
            <a:fld id="{86F1EC2B-8188-4AC2-9F0D-8D09C51D505A}" type="datetimeFigureOut">
              <a:rPr lang="en-US" dirty="0"/>
              <a:t>1/8/2021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9212B75E-944F-430B-BE5F-C69FA8823C04}" type="datetimeFigureOut">
              <a:rPr lang="en-US" dirty="0"/>
              <a:t>1/8/2021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AE0DC7-7F53-471C-A711-B3DA6F2535F3}" type="datetimeFigureOut">
              <a:rPr lang="en-US" dirty="0"/>
              <a:t>1/8/2021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1F4C9D-4618-451D-80C1-6A376BB42AB4}" type="datetimeFigureOut">
              <a:rPr lang="en-US" dirty="0"/>
              <a:t>1/8/2021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54D2318-CE40-42F6-962A-4C6D6CF697DB}" type="datetimeFigureOut">
              <a:rPr lang="en-US" dirty="0"/>
              <a:t>1/8/2021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C476AC1-EB7F-4BEF-90D9-5764B50DAF8A}" type="datetimeFigureOut">
              <a:rPr lang="en-US" dirty="0"/>
              <a:t>1/8/2021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B20712A-F861-4AB0-A754-4F5A2033CD4B}" type="datetimeFigureOut">
              <a:rPr lang="en-US" dirty="0"/>
              <a:t>1/8/2021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324507B7-F2DC-4B2C-B14D-58A9766807A2}" type="datetimeFigureOut">
              <a:rPr lang="en-US" dirty="0"/>
              <a:t>1/8/2021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04A483D-5CB4-4842-8F2F-05D5276ACF63}" type="datetimeFigureOut">
              <a:rPr lang="en-US" dirty="0"/>
              <a:t>1/8/2021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1D1CE32E-9DC0-47C8-A657-48F5C3E4A10B}" type="datetimeFigureOut">
              <a:rPr lang="en-US" dirty="0"/>
              <a:t>1/8/2021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2BDF5C0D-8C3A-4771-A43D-83937FC700D4}" type="datetimeFigureOut">
              <a:rPr lang="en-US" dirty="0"/>
              <a:t>1/8/2021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3D2D6-FCC2-425A-A4A7-8058E8C01CB1}" type="datetimeFigureOut">
              <a:rPr lang="en-US" dirty="0"/>
              <a:t>1/8/2021</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D8CF2683-E6E7-4CC3-9EEE-7854DD4F3545}" type="datetimeFigureOut">
              <a:rPr lang="en-US" dirty="0"/>
              <a:t>1/8/2021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7E120F81-B39D-4CBB-8BF3-5D6E395D0F72}" type="datetimeFigureOut">
              <a:rPr lang="en-US" dirty="0"/>
              <a:t>1/8/2021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64B320A-89BA-47B2-A525-92E8D10B06E4}" type="datetimeFigureOut">
              <a:rPr lang="en-US" dirty="0"/>
              <a:t>1/8/2021</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BBDE39-51A3-4403-BF7F-C59C3628122D}"/>
              </a:ext>
            </a:extLst>
          </p:cNvPr>
          <p:cNvSpPr>
            <a:spLocks noGrp="1"/>
          </p:cNvSpPr>
          <p:nvPr>
            <p:ph type="ctrTitle"/>
          </p:nvPr>
        </p:nvSpPr>
        <p:spPr/>
        <p:txBody>
          <a:bodyPr/>
          <a:lstStyle/>
          <a:p>
            <a:r>
              <a:rPr lang="fr-FR" dirty="0"/>
              <a:t>Le paragraphe argumentatif</a:t>
            </a:r>
            <a:endParaRPr lang="cs-CZ" dirty="0"/>
          </a:p>
        </p:txBody>
      </p:sp>
      <p:sp>
        <p:nvSpPr>
          <p:cNvPr id="3" name="Podnadpis 2">
            <a:extLst>
              <a:ext uri="{FF2B5EF4-FFF2-40B4-BE49-F238E27FC236}">
                <a16:creationId xmlns:a16="http://schemas.microsoft.com/office/drawing/2014/main" id="{EE02996E-FF08-4722-8C70-3274E357628D}"/>
              </a:ext>
            </a:extLst>
          </p:cNvPr>
          <p:cNvSpPr>
            <a:spLocks noGrp="1"/>
          </p:cNvSpPr>
          <p:nvPr>
            <p:ph type="subTitle" idx="1"/>
          </p:nvPr>
        </p:nvSpPr>
        <p:spPr/>
        <p:txBody>
          <a:bodyPr/>
          <a:lstStyle/>
          <a:p>
            <a:r>
              <a:rPr lang="fr-FR" dirty="0"/>
              <a:t>Master Initiation à la dissertation</a:t>
            </a:r>
            <a:endParaRPr lang="cs-CZ" dirty="0"/>
          </a:p>
        </p:txBody>
      </p:sp>
    </p:spTree>
    <p:extLst>
      <p:ext uri="{BB962C8B-B14F-4D97-AF65-F5344CB8AC3E}">
        <p14:creationId xmlns:p14="http://schemas.microsoft.com/office/powerpoint/2010/main" val="13035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693555-4C96-43B9-82CE-EBCB3BCA192A}"/>
              </a:ext>
            </a:extLst>
          </p:cNvPr>
          <p:cNvSpPr>
            <a:spLocks noGrp="1"/>
          </p:cNvSpPr>
          <p:nvPr>
            <p:ph type="title"/>
          </p:nvPr>
        </p:nvSpPr>
        <p:spPr/>
        <p:txBody>
          <a:bodyPr/>
          <a:lstStyle/>
          <a:p>
            <a:r>
              <a:rPr lang="fr-FR" dirty="0"/>
              <a:t>Les exemples</a:t>
            </a:r>
            <a:endParaRPr lang="cs-CZ" dirty="0"/>
          </a:p>
        </p:txBody>
      </p:sp>
      <p:sp>
        <p:nvSpPr>
          <p:cNvPr id="3" name="Obdélník 2">
            <a:extLst>
              <a:ext uri="{FF2B5EF4-FFF2-40B4-BE49-F238E27FC236}">
                <a16:creationId xmlns:a16="http://schemas.microsoft.com/office/drawing/2014/main" id="{03E1EB76-2979-4CB3-9707-BF1417A53539}"/>
              </a:ext>
            </a:extLst>
          </p:cNvPr>
          <p:cNvSpPr/>
          <p:nvPr/>
        </p:nvSpPr>
        <p:spPr>
          <a:xfrm>
            <a:off x="1417982" y="3651767"/>
            <a:ext cx="8958470" cy="1323439"/>
          </a:xfrm>
          <a:prstGeom prst="rect">
            <a:avLst/>
          </a:prstGeom>
        </p:spPr>
        <p:txBody>
          <a:bodyPr wrap="square">
            <a:spAutoFit/>
          </a:bodyPr>
          <a:lstStyle/>
          <a:p>
            <a:pPr algn="just"/>
            <a:r>
              <a:rPr lang="fr-FR" sz="2000" b="1" dirty="0">
                <a:latin typeface="tahoma" panose="020B0604030504040204" pitchFamily="34" charset="0"/>
              </a:rPr>
              <a:t>Les exemples :</a:t>
            </a:r>
            <a:r>
              <a:rPr lang="fr-FR" sz="2000" dirty="0">
                <a:latin typeface="tahoma" panose="020B0604030504040204" pitchFamily="34" charset="0"/>
              </a:rPr>
              <a:t> Ils peuvent être eux-mêmes des arguments en faveur d'une idée directrice, mais le plus souvent, ils servent à illustrer une idée-argument déjà formulée; on peut évidemment se passer d'exemples si on juge que les arguments sont clairs et n'ont pas besoin d'illustration.</a:t>
            </a:r>
            <a:endParaRPr lang="cs-CZ" sz="2000" dirty="0"/>
          </a:p>
        </p:txBody>
      </p:sp>
    </p:spTree>
    <p:extLst>
      <p:ext uri="{BB962C8B-B14F-4D97-AF65-F5344CB8AC3E}">
        <p14:creationId xmlns:p14="http://schemas.microsoft.com/office/powerpoint/2010/main" val="3109739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CBD6DB-C6E9-478C-B816-58E7BD4D4AF0}"/>
              </a:ext>
            </a:extLst>
          </p:cNvPr>
          <p:cNvSpPr>
            <a:spLocks noGrp="1"/>
          </p:cNvSpPr>
          <p:nvPr>
            <p:ph type="title"/>
          </p:nvPr>
        </p:nvSpPr>
        <p:spPr>
          <a:xfrm>
            <a:off x="1221215" y="1212963"/>
            <a:ext cx="8761413" cy="728480"/>
          </a:xfrm>
        </p:spPr>
        <p:txBody>
          <a:bodyPr/>
          <a:lstStyle/>
          <a:p>
            <a:r>
              <a:rPr lang="fr-FR" sz="2400" b="1" dirty="0"/>
              <a:t>LE LIEN ENTRE L'IDÉE DIRECTRICE ET UNE IDÉE- ARGUMENT</a:t>
            </a:r>
            <a:br>
              <a:rPr lang="fr-FR" b="1" dirty="0"/>
            </a:br>
            <a:endParaRPr lang="cs-CZ" dirty="0"/>
          </a:p>
        </p:txBody>
      </p:sp>
      <p:graphicFrame>
        <p:nvGraphicFramePr>
          <p:cNvPr id="3" name="Tabulka 2">
            <a:extLst>
              <a:ext uri="{FF2B5EF4-FFF2-40B4-BE49-F238E27FC236}">
                <a16:creationId xmlns:a16="http://schemas.microsoft.com/office/drawing/2014/main" id="{9799B03B-62DA-4570-848D-C53A79D077E3}"/>
              </a:ext>
            </a:extLst>
          </p:cNvPr>
          <p:cNvGraphicFramePr>
            <a:graphicFrameLocks noGrp="1"/>
          </p:cNvGraphicFramePr>
          <p:nvPr>
            <p:extLst>
              <p:ext uri="{D42A27DB-BD31-4B8C-83A1-F6EECF244321}">
                <p14:modId xmlns:p14="http://schemas.microsoft.com/office/powerpoint/2010/main" val="3585938562"/>
              </p:ext>
            </p:extLst>
          </p:nvPr>
        </p:nvGraphicFramePr>
        <p:xfrm>
          <a:off x="1221215" y="2462308"/>
          <a:ext cx="10056385" cy="3943493"/>
        </p:xfrm>
        <a:graphic>
          <a:graphicData uri="http://schemas.openxmlformats.org/drawingml/2006/table">
            <a:tbl>
              <a:tblPr/>
              <a:tblGrid>
                <a:gridCol w="2514097">
                  <a:extLst>
                    <a:ext uri="{9D8B030D-6E8A-4147-A177-3AD203B41FA5}">
                      <a16:colId xmlns:a16="http://schemas.microsoft.com/office/drawing/2014/main" val="4101285950"/>
                    </a:ext>
                  </a:extLst>
                </a:gridCol>
                <a:gridCol w="7542288">
                  <a:extLst>
                    <a:ext uri="{9D8B030D-6E8A-4147-A177-3AD203B41FA5}">
                      <a16:colId xmlns:a16="http://schemas.microsoft.com/office/drawing/2014/main" val="2153670041"/>
                    </a:ext>
                  </a:extLst>
                </a:gridCol>
              </a:tblGrid>
              <a:tr h="691830">
                <a:tc>
                  <a:txBody>
                    <a:bodyPr/>
                    <a:lstStyle/>
                    <a:p>
                      <a:pPr rtl="0" fontAlgn="t"/>
                      <a:r>
                        <a:rPr lang="cs-CZ" sz="1600" b="1">
                          <a:effectLst/>
                          <a:latin typeface="tahoma" panose="020B0604030504040204" pitchFamily="34" charset="0"/>
                        </a:rPr>
                        <a:t>L'idée directrice précède  l'idée-argument</a:t>
                      </a:r>
                      <a:endParaRPr lang="cs-CZ" sz="1600" b="1">
                        <a:effectLst/>
                      </a:endParaRPr>
                    </a:p>
                  </a:txBody>
                  <a:tcPr marL="19050" marR="19050" marT="19050" marB="19050">
                    <a:lnL>
                      <a:noFill/>
                    </a:lnL>
                    <a:lnR>
                      <a:noFill/>
                    </a:lnR>
                    <a:lnT>
                      <a:noFill/>
                    </a:lnT>
                    <a:lnB>
                      <a:noFill/>
                    </a:lnB>
                  </a:tcPr>
                </a:tc>
                <a:tc>
                  <a:txBody>
                    <a:bodyPr/>
                    <a:lstStyle/>
                    <a:p>
                      <a:pPr algn="just" rtl="0"/>
                      <a:r>
                        <a:rPr lang="fr-FR" sz="1600" b="1" dirty="0">
                          <a:effectLst/>
                          <a:latin typeface="tahoma" panose="020B0604030504040204" pitchFamily="34" charset="0"/>
                        </a:rPr>
                        <a:t>Dans l'extrait 1</a:t>
                      </a:r>
                      <a:r>
                        <a:rPr lang="fr-FR" sz="1600" dirty="0">
                          <a:effectLst/>
                          <a:latin typeface="tahoma" panose="020B0604030504040204" pitchFamily="34" charset="0"/>
                        </a:rPr>
                        <a:t>, l'idée-argument explique ce que signifie, pour l'écrivain, se mettre à la place du lecteur</a:t>
                      </a:r>
                    </a:p>
                    <a:p>
                      <a:pPr algn="just" rtl="0"/>
                      <a:endParaRPr lang="fr-FR" sz="1600" dirty="0">
                        <a:effectLst/>
                      </a:endParaRPr>
                    </a:p>
                    <a:p>
                      <a:pPr algn="just" rtl="0"/>
                      <a:endParaRPr lang="fr-FR" sz="1600" dirty="0">
                        <a:effectLst/>
                      </a:endParaRPr>
                    </a:p>
                  </a:txBody>
                  <a:tcPr marL="19050" marR="19050" marT="19050" marB="19050" anchor="ctr">
                    <a:lnL>
                      <a:noFill/>
                    </a:lnL>
                    <a:lnR>
                      <a:noFill/>
                    </a:lnR>
                    <a:lnT>
                      <a:noFill/>
                    </a:lnT>
                    <a:lnB>
                      <a:noFill/>
                    </a:lnB>
                  </a:tcPr>
                </a:tc>
                <a:extLst>
                  <a:ext uri="{0D108BD9-81ED-4DB2-BD59-A6C34878D82A}">
                    <a16:rowId xmlns:a16="http://schemas.microsoft.com/office/drawing/2014/main" val="3185683874"/>
                  </a:ext>
                </a:extLst>
              </a:tr>
              <a:tr h="659273">
                <a:tc>
                  <a:txBody>
                    <a:bodyPr/>
                    <a:lstStyle/>
                    <a:p>
                      <a:pPr algn="l" rtl="0" fontAlgn="t"/>
                      <a:r>
                        <a:rPr lang="cs-CZ" sz="1600" b="1">
                          <a:effectLst/>
                          <a:latin typeface="tahoma" panose="020B0604030504040204" pitchFamily="34" charset="0"/>
                        </a:rPr>
                        <a:t>L'idée directrice suit l'idée-argument</a:t>
                      </a:r>
                      <a:endParaRPr lang="cs-CZ" sz="1600" b="1">
                        <a:effectLst/>
                      </a:endParaRPr>
                    </a:p>
                  </a:txBody>
                  <a:tcPr marL="19050" marR="19050" marT="19050" marB="19050">
                    <a:lnL>
                      <a:noFill/>
                    </a:lnL>
                    <a:lnR>
                      <a:noFill/>
                    </a:lnR>
                    <a:lnT>
                      <a:noFill/>
                    </a:lnT>
                    <a:lnB>
                      <a:noFill/>
                    </a:lnB>
                  </a:tcPr>
                </a:tc>
                <a:tc>
                  <a:txBody>
                    <a:bodyPr/>
                    <a:lstStyle/>
                    <a:p>
                      <a:pPr algn="just" rtl="0"/>
                      <a:r>
                        <a:rPr lang="fr-FR" sz="1600" dirty="0">
                          <a:effectLst/>
                          <a:latin typeface="tahoma" panose="020B0604030504040204" pitchFamily="34" charset="0"/>
                        </a:rPr>
                        <a:t>L'idée directrice se présente comme une conclusion de l'idée-argument. </a:t>
                      </a:r>
                      <a:r>
                        <a:rPr lang="fr-FR" sz="1600" b="1" dirty="0">
                          <a:effectLst/>
                          <a:latin typeface="tahoma" panose="020B0604030504040204" pitchFamily="34" charset="0"/>
                        </a:rPr>
                        <a:t>Dans l'extrait 2</a:t>
                      </a:r>
                      <a:r>
                        <a:rPr lang="fr-FR" sz="1600" dirty="0">
                          <a:effectLst/>
                          <a:latin typeface="tahoma" panose="020B0604030504040204" pitchFamily="34" charset="0"/>
                        </a:rPr>
                        <a:t>, l'idée directrice débute à « Je trouve plus... » ; elle est un résultat logique du développement précédent.</a:t>
                      </a:r>
                    </a:p>
                    <a:p>
                      <a:pPr algn="just" rtl="0"/>
                      <a:endParaRPr lang="fr-FR" sz="1600" dirty="0">
                        <a:effectLst/>
                        <a:latin typeface="tahoma" panose="020B0604030504040204" pitchFamily="34" charset="0"/>
                      </a:endParaRPr>
                    </a:p>
                  </a:txBody>
                  <a:tcPr marL="19050" marR="19050" marT="19050" marB="19050" anchor="ctr">
                    <a:lnL>
                      <a:noFill/>
                    </a:lnL>
                    <a:lnR>
                      <a:noFill/>
                    </a:lnR>
                    <a:lnT>
                      <a:noFill/>
                    </a:lnT>
                    <a:lnB>
                      <a:noFill/>
                    </a:lnB>
                  </a:tcPr>
                </a:tc>
                <a:extLst>
                  <a:ext uri="{0D108BD9-81ED-4DB2-BD59-A6C34878D82A}">
                    <a16:rowId xmlns:a16="http://schemas.microsoft.com/office/drawing/2014/main" val="3085209673"/>
                  </a:ext>
                </a:extLst>
              </a:tr>
              <a:tr h="496490">
                <a:tc>
                  <a:txBody>
                    <a:bodyPr/>
                    <a:lstStyle/>
                    <a:p>
                      <a:pPr algn="l" rtl="0" fontAlgn="t"/>
                      <a:r>
                        <a:rPr lang="fr-FR" sz="1600" b="1" dirty="0">
                          <a:effectLst/>
                          <a:latin typeface="tahoma" panose="020B0604030504040204" pitchFamily="34" charset="0"/>
                        </a:rPr>
                        <a:t>L'idée directrice suivie d'une série  d'arguments </a:t>
                      </a:r>
                    </a:p>
                    <a:p>
                      <a:pPr algn="l" rtl="0" fontAlgn="t"/>
                      <a:endParaRPr lang="fr-FR" sz="1600" b="1" dirty="0">
                        <a:effectLst/>
                        <a:latin typeface="tahoma" panose="020B0604030504040204" pitchFamily="34" charset="0"/>
                      </a:endParaRPr>
                    </a:p>
                    <a:p>
                      <a:pPr algn="l" rtl="0" fontAlgn="t"/>
                      <a:endParaRPr lang="fr-FR" sz="1600" b="1" dirty="0">
                        <a:effectLst/>
                      </a:endParaRPr>
                    </a:p>
                  </a:txBody>
                  <a:tcPr marL="19050" marR="19050" marT="19050" marB="19050">
                    <a:lnL>
                      <a:noFill/>
                    </a:lnL>
                    <a:lnR>
                      <a:noFill/>
                    </a:lnR>
                    <a:lnT>
                      <a:noFill/>
                    </a:lnT>
                    <a:lnB>
                      <a:noFill/>
                    </a:lnB>
                  </a:tcPr>
                </a:tc>
                <a:tc>
                  <a:txBody>
                    <a:bodyPr/>
                    <a:lstStyle/>
                    <a:p>
                      <a:pPr algn="just" rtl="0"/>
                      <a:r>
                        <a:rPr lang="fr-FR" sz="1600" dirty="0">
                          <a:effectLst/>
                          <a:latin typeface="tahoma" panose="020B0604030504040204" pitchFamily="34" charset="0"/>
                        </a:rPr>
                        <a:t>C'est l'accumulation des arguments qui donne toute sa force à la persuasion</a:t>
                      </a:r>
                    </a:p>
                    <a:p>
                      <a:pPr algn="just" rtl="0"/>
                      <a:r>
                        <a:rPr lang="fr-FR" sz="1600" dirty="0">
                          <a:effectLst/>
                          <a:latin typeface="tahoma" panose="020B0604030504040204" pitchFamily="34" charset="0"/>
                        </a:rPr>
                        <a:t> </a:t>
                      </a:r>
                      <a:endParaRPr lang="fr-FR" sz="1600" dirty="0">
                        <a:effectLst/>
                      </a:endParaRPr>
                    </a:p>
                  </a:txBody>
                  <a:tcPr marL="19050" marR="19050" marT="19050" marB="19050" anchor="ctr">
                    <a:lnL>
                      <a:noFill/>
                    </a:lnL>
                    <a:lnR>
                      <a:noFill/>
                    </a:lnR>
                    <a:lnT>
                      <a:noFill/>
                    </a:lnT>
                    <a:lnB>
                      <a:noFill/>
                    </a:lnB>
                  </a:tcPr>
                </a:tc>
                <a:extLst>
                  <a:ext uri="{0D108BD9-81ED-4DB2-BD59-A6C34878D82A}">
                    <a16:rowId xmlns:a16="http://schemas.microsoft.com/office/drawing/2014/main" val="3306068905"/>
                  </a:ext>
                </a:extLst>
              </a:tr>
              <a:tr h="659273">
                <a:tc>
                  <a:txBody>
                    <a:bodyPr/>
                    <a:lstStyle/>
                    <a:p>
                      <a:pPr algn="l" rtl="0" fontAlgn="t"/>
                      <a:r>
                        <a:rPr lang="cs-CZ" sz="1600" b="1">
                          <a:effectLst/>
                          <a:latin typeface="tahoma" panose="020B0604030504040204" pitchFamily="34" charset="0"/>
                        </a:rPr>
                        <a:t> Une idée directrice implicite </a:t>
                      </a:r>
                      <a:endParaRPr lang="cs-CZ" sz="1600" b="1">
                        <a:effectLst/>
                      </a:endParaRPr>
                    </a:p>
                  </a:txBody>
                  <a:tcPr marL="19050" marR="19050" marT="19050" marB="19050">
                    <a:lnL>
                      <a:noFill/>
                    </a:lnL>
                    <a:lnR>
                      <a:noFill/>
                    </a:lnR>
                    <a:lnT>
                      <a:noFill/>
                    </a:lnT>
                    <a:lnB>
                      <a:noFill/>
                    </a:lnB>
                  </a:tcPr>
                </a:tc>
                <a:tc>
                  <a:txBody>
                    <a:bodyPr/>
                    <a:lstStyle/>
                    <a:p>
                      <a:pPr algn="just" rtl="0"/>
                      <a:r>
                        <a:rPr lang="fr-FR" sz="1600" dirty="0">
                          <a:effectLst/>
                          <a:latin typeface="tahoma" panose="020B0604030504040204" pitchFamily="34" charset="0"/>
                        </a:rPr>
                        <a:t>Le lecteur est amené à déduire lui-même l'idée directrice grâce aux idées-arguments qui donnent une force à la démonstration, comme dans </a:t>
                      </a:r>
                      <a:r>
                        <a:rPr lang="fr-FR" sz="1600" b="1" dirty="0">
                          <a:effectLst/>
                          <a:latin typeface="tahoma" panose="020B0604030504040204" pitchFamily="34" charset="0"/>
                        </a:rPr>
                        <a:t>l'extrait 3</a:t>
                      </a:r>
                      <a:r>
                        <a:rPr lang="fr-FR" sz="1600" dirty="0">
                          <a:effectLst/>
                          <a:latin typeface="tahoma" panose="020B0604030504040204" pitchFamily="34" charset="0"/>
                        </a:rPr>
                        <a:t>.</a:t>
                      </a:r>
                      <a:endParaRPr lang="fr-FR" sz="1600" dirty="0">
                        <a:effectLst/>
                      </a:endParaRPr>
                    </a:p>
                  </a:txBody>
                  <a:tcPr marL="19050" marR="19050" marT="19050" marB="19050" anchor="ctr">
                    <a:lnL>
                      <a:noFill/>
                    </a:lnL>
                    <a:lnR>
                      <a:noFill/>
                    </a:lnR>
                    <a:lnT>
                      <a:noFill/>
                    </a:lnT>
                    <a:lnB>
                      <a:noFill/>
                    </a:lnB>
                  </a:tcPr>
                </a:tc>
                <a:extLst>
                  <a:ext uri="{0D108BD9-81ED-4DB2-BD59-A6C34878D82A}">
                    <a16:rowId xmlns:a16="http://schemas.microsoft.com/office/drawing/2014/main" val="212405611"/>
                  </a:ext>
                </a:extLst>
              </a:tr>
            </a:tbl>
          </a:graphicData>
        </a:graphic>
      </p:graphicFrame>
    </p:spTree>
    <p:extLst>
      <p:ext uri="{BB962C8B-B14F-4D97-AF65-F5344CB8AC3E}">
        <p14:creationId xmlns:p14="http://schemas.microsoft.com/office/powerpoint/2010/main" val="1129448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F62226-F357-4C74-8F7A-DE665E9325BC}"/>
              </a:ext>
            </a:extLst>
          </p:cNvPr>
          <p:cNvSpPr>
            <a:spLocks noGrp="1"/>
          </p:cNvSpPr>
          <p:nvPr>
            <p:ph type="title"/>
          </p:nvPr>
        </p:nvSpPr>
        <p:spPr>
          <a:xfrm>
            <a:off x="1154954" y="1173207"/>
            <a:ext cx="8761413" cy="728480"/>
          </a:xfrm>
        </p:spPr>
        <p:txBody>
          <a:bodyPr/>
          <a:lstStyle/>
          <a:p>
            <a:r>
              <a:rPr lang="fr-FR" sz="2400" b="1" dirty="0"/>
              <a:t>LE LIEN ENTRE LES IDÉES-ARGUMENTS</a:t>
            </a:r>
            <a:br>
              <a:rPr lang="fr-FR" b="1" dirty="0"/>
            </a:br>
            <a:endParaRPr lang="cs-CZ" dirty="0"/>
          </a:p>
        </p:txBody>
      </p:sp>
      <p:graphicFrame>
        <p:nvGraphicFramePr>
          <p:cNvPr id="3" name="Tabulka 2">
            <a:extLst>
              <a:ext uri="{FF2B5EF4-FFF2-40B4-BE49-F238E27FC236}">
                <a16:creationId xmlns:a16="http://schemas.microsoft.com/office/drawing/2014/main" id="{8ACF538B-1714-4C4C-A32F-4C7390ABB95E}"/>
              </a:ext>
            </a:extLst>
          </p:cNvPr>
          <p:cNvGraphicFramePr>
            <a:graphicFrameLocks noGrp="1"/>
          </p:cNvGraphicFramePr>
          <p:nvPr>
            <p:extLst>
              <p:ext uri="{D42A27DB-BD31-4B8C-83A1-F6EECF244321}">
                <p14:modId xmlns:p14="http://schemas.microsoft.com/office/powerpoint/2010/main" val="1612402720"/>
              </p:ext>
            </p:extLst>
          </p:nvPr>
        </p:nvGraphicFramePr>
        <p:xfrm>
          <a:off x="1154954" y="3000565"/>
          <a:ext cx="9513045" cy="3002280"/>
        </p:xfrm>
        <a:graphic>
          <a:graphicData uri="http://schemas.openxmlformats.org/drawingml/2006/table">
            <a:tbl>
              <a:tblPr/>
              <a:tblGrid>
                <a:gridCol w="2378261">
                  <a:extLst>
                    <a:ext uri="{9D8B030D-6E8A-4147-A177-3AD203B41FA5}">
                      <a16:colId xmlns:a16="http://schemas.microsoft.com/office/drawing/2014/main" val="294908617"/>
                    </a:ext>
                  </a:extLst>
                </a:gridCol>
                <a:gridCol w="7134784">
                  <a:extLst>
                    <a:ext uri="{9D8B030D-6E8A-4147-A177-3AD203B41FA5}">
                      <a16:colId xmlns:a16="http://schemas.microsoft.com/office/drawing/2014/main" val="2907865124"/>
                    </a:ext>
                  </a:extLst>
                </a:gridCol>
              </a:tblGrid>
              <a:tr h="647700">
                <a:tc>
                  <a:txBody>
                    <a:bodyPr/>
                    <a:lstStyle/>
                    <a:p>
                      <a:pPr algn="ctr" rtl="0" fontAlgn="ctr"/>
                      <a:r>
                        <a:rPr lang="cs-CZ" sz="1600" b="1" dirty="0" err="1">
                          <a:effectLst/>
                          <a:latin typeface="tahoma" panose="020B0604030504040204" pitchFamily="34" charset="0"/>
                        </a:rPr>
                        <a:t>Un</a:t>
                      </a:r>
                      <a:r>
                        <a:rPr lang="cs-CZ" sz="1600" b="1" dirty="0">
                          <a:effectLst/>
                          <a:latin typeface="tahoma" panose="020B0604030504040204" pitchFamily="34" charset="0"/>
                        </a:rPr>
                        <a:t> </a:t>
                      </a:r>
                      <a:r>
                        <a:rPr lang="cs-CZ" sz="1600" b="1" dirty="0" err="1">
                          <a:effectLst/>
                          <a:latin typeface="tahoma" panose="020B0604030504040204" pitchFamily="34" charset="0"/>
                        </a:rPr>
                        <a:t>rapport</a:t>
                      </a:r>
                      <a:r>
                        <a:rPr lang="cs-CZ" sz="1600" b="1" dirty="0">
                          <a:effectLst/>
                          <a:latin typeface="tahoma" panose="020B0604030504040204" pitchFamily="34" charset="0"/>
                        </a:rPr>
                        <a:t> de </a:t>
                      </a:r>
                      <a:r>
                        <a:rPr lang="cs-CZ" sz="1600" b="1" dirty="0" err="1">
                          <a:effectLst/>
                          <a:latin typeface="tahoma" panose="020B0604030504040204" pitchFamily="34" charset="0"/>
                        </a:rPr>
                        <a:t>confrontation</a:t>
                      </a:r>
                      <a:endParaRPr lang="cs-CZ" sz="1600" b="1" dirty="0">
                        <a:effectLst/>
                      </a:endParaRPr>
                    </a:p>
                  </a:txBody>
                  <a:tcPr marL="19050" marR="19050" marT="19050" marB="19050" anchor="ctr">
                    <a:lnL>
                      <a:noFill/>
                    </a:lnL>
                    <a:lnR>
                      <a:noFill/>
                    </a:lnR>
                    <a:lnT>
                      <a:noFill/>
                    </a:lnT>
                    <a:lnB>
                      <a:noFill/>
                    </a:lnB>
                  </a:tcPr>
                </a:tc>
                <a:tc>
                  <a:txBody>
                    <a:bodyPr/>
                    <a:lstStyle/>
                    <a:p>
                      <a:pPr algn="just" rtl="0"/>
                      <a:r>
                        <a:rPr lang="fr-FR" sz="1600" dirty="0">
                          <a:effectLst/>
                          <a:latin typeface="tahoma" panose="020B0604030504040204" pitchFamily="34" charset="0"/>
                        </a:rPr>
                        <a:t> </a:t>
                      </a:r>
                      <a:endParaRPr lang="fr-FR" sz="1600" dirty="0">
                        <a:effectLst/>
                      </a:endParaRPr>
                    </a:p>
                    <a:p>
                      <a:pPr algn="just" rtl="0"/>
                      <a:r>
                        <a:rPr lang="fr-FR" sz="1600" dirty="0">
                          <a:effectLst/>
                          <a:latin typeface="tahoma" panose="020B0604030504040204" pitchFamily="34" charset="0"/>
                        </a:rPr>
                        <a:t>Le mise en présence ou l'opposition de deux faits ou de deux arguments conduit à la formulation de l'idée directrice.</a:t>
                      </a:r>
                      <a:endParaRPr lang="fr-FR" sz="1600" dirty="0">
                        <a:effectLst/>
                      </a:endParaRPr>
                    </a:p>
                    <a:p>
                      <a:pPr algn="just" rtl="0"/>
                      <a:r>
                        <a:rPr lang="fr-FR" sz="1600" dirty="0">
                          <a:effectLst/>
                          <a:latin typeface="tahoma" panose="020B0604030504040204" pitchFamily="34" charset="0"/>
                        </a:rPr>
                        <a:t>la confrontation de deux types de femme </a:t>
                      </a:r>
                      <a:r>
                        <a:rPr lang="fr-FR" sz="1600" b="1" dirty="0">
                          <a:effectLst/>
                          <a:latin typeface="tahoma" panose="020B0604030504040204" pitchFamily="34" charset="0"/>
                        </a:rPr>
                        <a:t>dans l'extrait 3</a:t>
                      </a:r>
                      <a:r>
                        <a:rPr lang="fr-FR" sz="1600" dirty="0">
                          <a:effectLst/>
                          <a:latin typeface="tahoma" panose="020B0604030504040204" pitchFamily="34" charset="0"/>
                        </a:rPr>
                        <a:t>, laisse penser que le deuxième type est meilleur que le premier.</a:t>
                      </a:r>
                      <a:endParaRPr lang="fr-FR" sz="1600" dirty="0">
                        <a:effectLst/>
                      </a:endParaRPr>
                    </a:p>
                  </a:txBody>
                  <a:tcPr marL="19050" marR="19050" marT="19050" marB="19050" anchor="ctr">
                    <a:lnL>
                      <a:noFill/>
                    </a:lnL>
                    <a:lnR>
                      <a:noFill/>
                    </a:lnR>
                    <a:lnT>
                      <a:noFill/>
                    </a:lnT>
                    <a:lnB>
                      <a:noFill/>
                    </a:lnB>
                  </a:tcPr>
                </a:tc>
                <a:extLst>
                  <a:ext uri="{0D108BD9-81ED-4DB2-BD59-A6C34878D82A}">
                    <a16:rowId xmlns:a16="http://schemas.microsoft.com/office/drawing/2014/main" val="2679048961"/>
                  </a:ext>
                </a:extLst>
              </a:tr>
              <a:tr h="219075">
                <a:tc>
                  <a:txBody>
                    <a:bodyPr/>
                    <a:lstStyle/>
                    <a:p>
                      <a:pPr algn="ctr" rtl="0" fontAlgn="ctr"/>
                      <a:r>
                        <a:rPr lang="cs-CZ" sz="1600" b="1">
                          <a:effectLst/>
                          <a:latin typeface="tahoma" panose="020B0604030504040204" pitchFamily="34" charset="0"/>
                        </a:rPr>
                        <a:t>Un lien de concession</a:t>
                      </a:r>
                      <a:endParaRPr lang="cs-CZ" sz="1600" b="1">
                        <a:effectLst/>
                      </a:endParaRPr>
                    </a:p>
                  </a:txBody>
                  <a:tcPr marL="19050" marR="19050" marT="19050" marB="19050" anchor="ctr">
                    <a:lnL>
                      <a:noFill/>
                    </a:lnL>
                    <a:lnR>
                      <a:noFill/>
                    </a:lnR>
                    <a:lnT>
                      <a:noFill/>
                    </a:lnT>
                    <a:lnB>
                      <a:noFill/>
                    </a:lnB>
                  </a:tcPr>
                </a:tc>
                <a:tc>
                  <a:txBody>
                    <a:bodyPr/>
                    <a:lstStyle/>
                    <a:p>
                      <a:pPr algn="just" rtl="0"/>
                      <a:r>
                        <a:rPr lang="fr-FR" sz="1600" dirty="0">
                          <a:effectLst/>
                          <a:latin typeface="tahoma" panose="020B0604030504040204" pitchFamily="34" charset="0"/>
                        </a:rPr>
                        <a:t> </a:t>
                      </a:r>
                    </a:p>
                    <a:p>
                      <a:pPr algn="just" rtl="0"/>
                      <a:endParaRPr lang="fr-FR" sz="1600" dirty="0">
                        <a:effectLst/>
                      </a:endParaRPr>
                    </a:p>
                    <a:p>
                      <a:pPr algn="just" rtl="0"/>
                      <a:r>
                        <a:rPr lang="fr-FR" sz="1600" dirty="0">
                          <a:effectLst/>
                          <a:latin typeface="tahoma" panose="020B0604030504040204" pitchFamily="34" charset="0"/>
                        </a:rPr>
                        <a:t>L'auteur admet quelque chose (« Certes... ») avant d'opposer une objection et de formuler l'idée qu'il cherche à défendre. On recourt à ce procédé quand l'idée directrice est difficile à accepter par le lecteur. </a:t>
                      </a:r>
                      <a:r>
                        <a:rPr lang="fr-FR" sz="1600" b="1" dirty="0">
                          <a:effectLst/>
                          <a:latin typeface="tahoma" panose="020B0604030504040204" pitchFamily="34" charset="0"/>
                        </a:rPr>
                        <a:t>Dans l'extrait 4</a:t>
                      </a:r>
                      <a:r>
                        <a:rPr lang="fr-FR" sz="1600" dirty="0">
                          <a:effectLst/>
                          <a:latin typeface="tahoma" panose="020B0604030504040204" pitchFamily="34" charset="0"/>
                        </a:rPr>
                        <a:t>, la concession débute à « Il est vrai que », afin de mieux faire admettre l'argumentation de l'idée directrice.</a:t>
                      </a:r>
                      <a:endParaRPr lang="fr-FR" sz="1600" dirty="0">
                        <a:effectLst/>
                      </a:endParaRPr>
                    </a:p>
                  </a:txBody>
                  <a:tcPr marL="19050" marR="19050" marT="19050" marB="19050" anchor="ctr">
                    <a:lnL>
                      <a:noFill/>
                    </a:lnL>
                    <a:lnR>
                      <a:noFill/>
                    </a:lnR>
                    <a:lnT>
                      <a:noFill/>
                    </a:lnT>
                    <a:lnB>
                      <a:noFill/>
                    </a:lnB>
                  </a:tcPr>
                </a:tc>
                <a:extLst>
                  <a:ext uri="{0D108BD9-81ED-4DB2-BD59-A6C34878D82A}">
                    <a16:rowId xmlns:a16="http://schemas.microsoft.com/office/drawing/2014/main" val="2761694200"/>
                  </a:ext>
                </a:extLst>
              </a:tr>
            </a:tbl>
          </a:graphicData>
        </a:graphic>
      </p:graphicFrame>
    </p:spTree>
    <p:extLst>
      <p:ext uri="{BB962C8B-B14F-4D97-AF65-F5344CB8AC3E}">
        <p14:creationId xmlns:p14="http://schemas.microsoft.com/office/powerpoint/2010/main" val="2218705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a:extLst>
              <a:ext uri="{FF2B5EF4-FFF2-40B4-BE49-F238E27FC236}">
                <a16:creationId xmlns:a16="http://schemas.microsoft.com/office/drawing/2014/main" id="{D15B0D31-050B-41D3-BC23-4E80B6844120}"/>
              </a:ext>
            </a:extLst>
          </p:cNvPr>
          <p:cNvGraphicFramePr>
            <a:graphicFrameLocks noGrp="1"/>
          </p:cNvGraphicFramePr>
          <p:nvPr>
            <p:extLst>
              <p:ext uri="{D42A27DB-BD31-4B8C-83A1-F6EECF244321}">
                <p14:modId xmlns:p14="http://schemas.microsoft.com/office/powerpoint/2010/main" val="1731473028"/>
              </p:ext>
            </p:extLst>
          </p:nvPr>
        </p:nvGraphicFramePr>
        <p:xfrm>
          <a:off x="1235961" y="1927860"/>
          <a:ext cx="9511552" cy="3246120"/>
        </p:xfrm>
        <a:graphic>
          <a:graphicData uri="http://schemas.openxmlformats.org/drawingml/2006/table">
            <a:tbl>
              <a:tblPr/>
              <a:tblGrid>
                <a:gridCol w="2377888">
                  <a:extLst>
                    <a:ext uri="{9D8B030D-6E8A-4147-A177-3AD203B41FA5}">
                      <a16:colId xmlns:a16="http://schemas.microsoft.com/office/drawing/2014/main" val="2002907261"/>
                    </a:ext>
                  </a:extLst>
                </a:gridCol>
                <a:gridCol w="7133664">
                  <a:extLst>
                    <a:ext uri="{9D8B030D-6E8A-4147-A177-3AD203B41FA5}">
                      <a16:colId xmlns:a16="http://schemas.microsoft.com/office/drawing/2014/main" val="379993237"/>
                    </a:ext>
                  </a:extLst>
                </a:gridCol>
              </a:tblGrid>
              <a:tr h="133350">
                <a:tc>
                  <a:txBody>
                    <a:bodyPr/>
                    <a:lstStyle/>
                    <a:p>
                      <a:pPr algn="ctr" rtl="0" fontAlgn="ctr"/>
                      <a:r>
                        <a:rPr lang="cs-CZ" sz="1600" b="1">
                          <a:effectLst/>
                          <a:latin typeface="tahoma" panose="020B0604030504040204" pitchFamily="34" charset="0"/>
                        </a:rPr>
                        <a:t>Une relation d'induction</a:t>
                      </a:r>
                      <a:endParaRPr lang="cs-CZ" sz="1600" b="1">
                        <a:effectLst/>
                      </a:endParaRPr>
                    </a:p>
                  </a:txBody>
                  <a:tcPr marL="19050" marR="19050" marT="19050" marB="19050" anchor="ctr">
                    <a:lnL>
                      <a:noFill/>
                    </a:lnL>
                    <a:lnR>
                      <a:noFill/>
                    </a:lnR>
                    <a:lnT>
                      <a:noFill/>
                    </a:lnT>
                    <a:lnB>
                      <a:noFill/>
                    </a:lnB>
                  </a:tcPr>
                </a:tc>
                <a:tc>
                  <a:txBody>
                    <a:bodyPr/>
                    <a:lstStyle/>
                    <a:p>
                      <a:pPr algn="just" rtl="0"/>
                      <a:r>
                        <a:rPr lang="fr-FR" sz="1600">
                          <a:effectLst/>
                          <a:latin typeface="tahoma" panose="020B0604030504040204" pitchFamily="34" charset="0"/>
                        </a:rPr>
                        <a:t> </a:t>
                      </a:r>
                      <a:endParaRPr lang="fr-FR" sz="1600">
                        <a:effectLst/>
                      </a:endParaRPr>
                    </a:p>
                    <a:p>
                      <a:pPr algn="just" rtl="0"/>
                      <a:r>
                        <a:rPr lang="fr-FR" sz="1600">
                          <a:effectLst/>
                          <a:latin typeface="tahoma" panose="020B0604030504040204" pitchFamily="34" charset="0"/>
                        </a:rPr>
                        <a:t>Les idées-arguments se présentent comme une série de faits particuliers qui rendent légitime la formulation d'une conclusion d'ordre général qui est l'idée directrice.</a:t>
                      </a:r>
                      <a:endParaRPr lang="fr-FR" sz="1600">
                        <a:effectLst/>
                      </a:endParaRPr>
                    </a:p>
                    <a:p>
                      <a:pPr algn="just" rtl="0"/>
                      <a:r>
                        <a:rPr lang="fr-FR" sz="1600">
                          <a:effectLst/>
                          <a:latin typeface="tahoma" panose="020B0604030504040204" pitchFamily="34" charset="0"/>
                        </a:rPr>
                        <a:t>La dernière phrase de </a:t>
                      </a:r>
                      <a:r>
                        <a:rPr lang="fr-FR" sz="1600" b="1">
                          <a:effectLst/>
                          <a:latin typeface="tahoma" panose="020B0604030504040204" pitchFamily="34" charset="0"/>
                        </a:rPr>
                        <a:t>l'extrait 2</a:t>
                      </a:r>
                      <a:r>
                        <a:rPr lang="fr-FR" sz="1600">
                          <a:effectLst/>
                          <a:latin typeface="tahoma" panose="020B0604030504040204" pitchFamily="34" charset="0"/>
                        </a:rPr>
                        <a:t>  comporte une idée directrice induite par les trois faits exposés.</a:t>
                      </a:r>
                      <a:endParaRPr lang="fr-FR" sz="1600">
                        <a:effectLst/>
                      </a:endParaRPr>
                    </a:p>
                  </a:txBody>
                  <a:tcPr marL="19050" marR="19050" marT="19050" marB="19050" anchor="ctr">
                    <a:lnL>
                      <a:noFill/>
                    </a:lnL>
                    <a:lnR>
                      <a:noFill/>
                    </a:lnR>
                    <a:lnT>
                      <a:noFill/>
                    </a:lnT>
                    <a:lnB>
                      <a:noFill/>
                    </a:lnB>
                  </a:tcPr>
                </a:tc>
                <a:extLst>
                  <a:ext uri="{0D108BD9-81ED-4DB2-BD59-A6C34878D82A}">
                    <a16:rowId xmlns:a16="http://schemas.microsoft.com/office/drawing/2014/main" val="2586939698"/>
                  </a:ext>
                </a:extLst>
              </a:tr>
              <a:tr h="123825">
                <a:tc>
                  <a:txBody>
                    <a:bodyPr/>
                    <a:lstStyle/>
                    <a:p>
                      <a:pPr algn="ctr" rtl="0" fontAlgn="ctr"/>
                      <a:r>
                        <a:rPr lang="cs-CZ" sz="1600" b="1">
                          <a:effectLst/>
                          <a:latin typeface="tahoma" panose="020B0604030504040204" pitchFamily="34" charset="0"/>
                        </a:rPr>
                        <a:t> Un rapport de  déduction</a:t>
                      </a:r>
                      <a:endParaRPr lang="cs-CZ" sz="1600" b="1">
                        <a:effectLst/>
                      </a:endParaRPr>
                    </a:p>
                  </a:txBody>
                  <a:tcPr marL="19050" marR="19050" marT="19050" marB="19050" anchor="ctr">
                    <a:lnL>
                      <a:noFill/>
                    </a:lnL>
                    <a:lnR>
                      <a:noFill/>
                    </a:lnR>
                    <a:lnT>
                      <a:noFill/>
                    </a:lnT>
                    <a:lnB>
                      <a:noFill/>
                    </a:lnB>
                  </a:tcPr>
                </a:tc>
                <a:tc>
                  <a:txBody>
                    <a:bodyPr/>
                    <a:lstStyle/>
                    <a:p>
                      <a:pPr algn="just" rtl="0"/>
                      <a:r>
                        <a:rPr lang="fr-FR" sz="1600" dirty="0">
                          <a:effectLst/>
                          <a:latin typeface="tahoma" panose="020B0604030504040204" pitchFamily="34" charset="0"/>
                        </a:rPr>
                        <a:t> </a:t>
                      </a:r>
                    </a:p>
                    <a:p>
                      <a:pPr algn="just" rtl="0"/>
                      <a:endParaRPr lang="fr-FR" sz="1600">
                        <a:effectLst/>
                        <a:latin typeface="tahoma" panose="020B0604030504040204" pitchFamily="34" charset="0"/>
                      </a:endParaRPr>
                    </a:p>
                    <a:p>
                      <a:pPr algn="just" rtl="0"/>
                      <a:endParaRPr lang="fr-FR" sz="1600" dirty="0">
                        <a:effectLst/>
                      </a:endParaRPr>
                    </a:p>
                    <a:p>
                      <a:pPr algn="just" rtl="0"/>
                      <a:r>
                        <a:rPr lang="fr-FR" sz="1600" dirty="0">
                          <a:effectLst/>
                          <a:latin typeface="tahoma" panose="020B0604030504040204" pitchFamily="34" charset="0"/>
                        </a:rPr>
                        <a:t>Deux idées-arguments s'articulent dans un rapport de cause à conséquence, et cet enchaînement démontre l'idée-maîtresse.</a:t>
                      </a:r>
                      <a:endParaRPr lang="fr-FR" sz="1600" dirty="0">
                        <a:effectLst/>
                      </a:endParaRPr>
                    </a:p>
                    <a:p>
                      <a:pPr algn="just" rtl="0"/>
                      <a:r>
                        <a:rPr lang="fr-FR" sz="1600" dirty="0">
                          <a:effectLst/>
                          <a:latin typeface="tahoma" panose="020B0604030504040204" pitchFamily="34" charset="0"/>
                        </a:rPr>
                        <a:t>Le modèle parfait de ce raisonnement est le syllogisme qui est une déduction : </a:t>
                      </a:r>
                      <a:r>
                        <a:rPr lang="fr-FR" sz="1600" i="1" dirty="0">
                          <a:effectLst/>
                          <a:latin typeface="tahoma" panose="020B0604030504040204" pitchFamily="34" charset="0"/>
                        </a:rPr>
                        <a:t>tous les hommes sont mortels ; or je suis un homme ; donc je suis mortel.</a:t>
                      </a:r>
                      <a:endParaRPr lang="fr-FR" sz="1600" dirty="0">
                        <a:effectLst/>
                      </a:endParaRPr>
                    </a:p>
                  </a:txBody>
                  <a:tcPr marL="19050" marR="19050" marT="19050" marB="19050" anchor="ctr">
                    <a:lnL>
                      <a:noFill/>
                    </a:lnL>
                    <a:lnR>
                      <a:noFill/>
                    </a:lnR>
                    <a:lnT>
                      <a:noFill/>
                    </a:lnT>
                    <a:lnB>
                      <a:noFill/>
                    </a:lnB>
                  </a:tcPr>
                </a:tc>
                <a:extLst>
                  <a:ext uri="{0D108BD9-81ED-4DB2-BD59-A6C34878D82A}">
                    <a16:rowId xmlns:a16="http://schemas.microsoft.com/office/drawing/2014/main" val="108930129"/>
                  </a:ext>
                </a:extLst>
              </a:tr>
            </a:tbl>
          </a:graphicData>
        </a:graphic>
      </p:graphicFrame>
    </p:spTree>
    <p:extLst>
      <p:ext uri="{BB962C8B-B14F-4D97-AF65-F5344CB8AC3E}">
        <p14:creationId xmlns:p14="http://schemas.microsoft.com/office/powerpoint/2010/main" val="2906653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547701-1D95-4236-87D1-9DECDED49498}"/>
              </a:ext>
            </a:extLst>
          </p:cNvPr>
          <p:cNvSpPr>
            <a:spLocks noGrp="1"/>
          </p:cNvSpPr>
          <p:nvPr>
            <p:ph type="title"/>
          </p:nvPr>
        </p:nvSpPr>
        <p:spPr>
          <a:xfrm>
            <a:off x="1194710" y="1159955"/>
            <a:ext cx="8761413" cy="728480"/>
          </a:xfrm>
        </p:spPr>
        <p:txBody>
          <a:bodyPr/>
          <a:lstStyle/>
          <a:p>
            <a:r>
              <a:rPr lang="fr-FR" sz="2400" b="1" dirty="0">
                <a:latin typeface="tahoma" panose="020B0604030504040204" pitchFamily="34" charset="0"/>
              </a:rPr>
              <a:t>EXEMPLES DE PARAGRAPHES ARGUMENTATIFS EXTRAITS DES CARACTERES DE LA BRUYERE</a:t>
            </a:r>
            <a:br>
              <a:rPr lang="fr-FR" b="1" dirty="0">
                <a:latin typeface="tahoma" panose="020B0604030504040204" pitchFamily="34" charset="0"/>
              </a:rPr>
            </a:br>
            <a:endParaRPr lang="cs-CZ" dirty="0"/>
          </a:p>
        </p:txBody>
      </p:sp>
      <p:sp>
        <p:nvSpPr>
          <p:cNvPr id="3" name="Obdélník 2">
            <a:extLst>
              <a:ext uri="{FF2B5EF4-FFF2-40B4-BE49-F238E27FC236}">
                <a16:creationId xmlns:a16="http://schemas.microsoft.com/office/drawing/2014/main" id="{3674D1C0-A69E-4837-A787-CD43450E2A0C}"/>
              </a:ext>
            </a:extLst>
          </p:cNvPr>
          <p:cNvSpPr/>
          <p:nvPr/>
        </p:nvSpPr>
        <p:spPr>
          <a:xfrm>
            <a:off x="1597894" y="3124200"/>
            <a:ext cx="8996212" cy="2308324"/>
          </a:xfrm>
          <a:prstGeom prst="rect">
            <a:avLst/>
          </a:prstGeom>
        </p:spPr>
        <p:txBody>
          <a:bodyPr wrap="square">
            <a:spAutoFit/>
          </a:bodyPr>
          <a:lstStyle/>
          <a:p>
            <a:pPr algn="just"/>
            <a:r>
              <a:rPr lang="fr-FR" sz="2400" i="1" dirty="0">
                <a:latin typeface="tahoma" panose="020B0604030504040204" pitchFamily="34" charset="0"/>
              </a:rPr>
              <a:t>Les Caractères de La Bruyère (XVII</a:t>
            </a:r>
            <a:r>
              <a:rPr lang="fr-FR" sz="2400" i="1" baseline="30000" dirty="0">
                <a:latin typeface="tahoma" panose="020B0604030504040204" pitchFamily="34" charset="0"/>
              </a:rPr>
              <a:t>e</a:t>
            </a:r>
            <a:r>
              <a:rPr lang="fr-FR" sz="2400" i="1" dirty="0">
                <a:latin typeface="tahoma" panose="020B0604030504040204" pitchFamily="34" charset="0"/>
              </a:rPr>
              <a:t> siècle) se présentent sous la forme de dix-sept cha­pitres composés d’une série de fragments numérotés. Chaque fragment a pour objectif de critiquer un aspect de la société et (ou) d’établir une vérité d’ordre général. La rigueur et la diversité des constructions contribuent à la force de persuasion de l’ouvrage.</a:t>
            </a:r>
            <a:endParaRPr lang="fr-FR" sz="2400" dirty="0"/>
          </a:p>
        </p:txBody>
      </p:sp>
    </p:spTree>
    <p:extLst>
      <p:ext uri="{BB962C8B-B14F-4D97-AF65-F5344CB8AC3E}">
        <p14:creationId xmlns:p14="http://schemas.microsoft.com/office/powerpoint/2010/main" val="950140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5B5AC4-93B7-4C73-A7AD-25D2E05E8A6E}"/>
              </a:ext>
            </a:extLst>
          </p:cNvPr>
          <p:cNvSpPr>
            <a:spLocks noGrp="1"/>
          </p:cNvSpPr>
          <p:nvPr>
            <p:ph type="title"/>
          </p:nvPr>
        </p:nvSpPr>
        <p:spPr/>
        <p:txBody>
          <a:bodyPr/>
          <a:lstStyle/>
          <a:p>
            <a:r>
              <a:rPr lang="fr-FR" dirty="0"/>
              <a:t>L’idée directrice</a:t>
            </a:r>
            <a:endParaRPr lang="cs-CZ" dirty="0"/>
          </a:p>
        </p:txBody>
      </p:sp>
      <p:sp>
        <p:nvSpPr>
          <p:cNvPr id="3" name="Obdélník 2">
            <a:extLst>
              <a:ext uri="{FF2B5EF4-FFF2-40B4-BE49-F238E27FC236}">
                <a16:creationId xmlns:a16="http://schemas.microsoft.com/office/drawing/2014/main" id="{D4421A1D-F80D-4C82-A02F-E2CFA78DB0CD}"/>
              </a:ext>
            </a:extLst>
          </p:cNvPr>
          <p:cNvSpPr/>
          <p:nvPr/>
        </p:nvSpPr>
        <p:spPr>
          <a:xfrm>
            <a:off x="1258956" y="3174689"/>
            <a:ext cx="9674087" cy="1938992"/>
          </a:xfrm>
          <a:prstGeom prst="rect">
            <a:avLst/>
          </a:prstGeom>
        </p:spPr>
        <p:txBody>
          <a:bodyPr wrap="square">
            <a:spAutoFit/>
          </a:bodyPr>
          <a:lstStyle/>
          <a:p>
            <a:pPr algn="just"/>
            <a:r>
              <a:rPr lang="fr-FR" sz="2400" b="1" dirty="0">
                <a:latin typeface="tahoma" panose="020B0604030504040204" pitchFamily="34" charset="0"/>
              </a:rPr>
              <a:t>L'idée directrice :</a:t>
            </a:r>
            <a:r>
              <a:rPr lang="fr-FR" sz="2400" dirty="0">
                <a:latin typeface="tahoma" panose="020B0604030504040204" pitchFamily="34" charset="0"/>
              </a:rPr>
              <a:t> elle constitue le noyau et le but de la rédaction du paragraphe ; c'est pour cela que chaque paragraphe n'en comporte qu'une seule . Quand on change d'idée principale ou directrice, on doit changer de paragraphe en passant à la ligne et en ménageant un retrait. </a:t>
            </a:r>
            <a:endParaRPr lang="cs-CZ" sz="2400" dirty="0"/>
          </a:p>
        </p:txBody>
      </p:sp>
    </p:spTree>
    <p:extLst>
      <p:ext uri="{BB962C8B-B14F-4D97-AF65-F5344CB8AC3E}">
        <p14:creationId xmlns:p14="http://schemas.microsoft.com/office/powerpoint/2010/main" val="37190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7F8905-ACD7-471B-9F3A-A721008B5DA4}"/>
              </a:ext>
            </a:extLst>
          </p:cNvPr>
          <p:cNvSpPr>
            <a:spLocks noGrp="1"/>
          </p:cNvSpPr>
          <p:nvPr>
            <p:ph type="title"/>
          </p:nvPr>
        </p:nvSpPr>
        <p:spPr>
          <a:xfrm>
            <a:off x="1353737" y="1226216"/>
            <a:ext cx="8761413" cy="728480"/>
          </a:xfrm>
        </p:spPr>
        <p:txBody>
          <a:bodyPr/>
          <a:lstStyle/>
          <a:p>
            <a:r>
              <a:rPr lang="fr-FR" sz="2400" b="1" dirty="0"/>
              <a:t>1-  L'idée directrice est expliquée par l'argument</a:t>
            </a:r>
            <a:br>
              <a:rPr lang="fr-FR" b="1" dirty="0"/>
            </a:br>
            <a:endParaRPr lang="cs-CZ" dirty="0"/>
          </a:p>
        </p:txBody>
      </p:sp>
      <p:sp>
        <p:nvSpPr>
          <p:cNvPr id="3" name="Obdélník 2">
            <a:extLst>
              <a:ext uri="{FF2B5EF4-FFF2-40B4-BE49-F238E27FC236}">
                <a16:creationId xmlns:a16="http://schemas.microsoft.com/office/drawing/2014/main" id="{150BD2EA-3DE8-4054-9980-40573574859E}"/>
              </a:ext>
            </a:extLst>
          </p:cNvPr>
          <p:cNvSpPr/>
          <p:nvPr/>
        </p:nvSpPr>
        <p:spPr>
          <a:xfrm>
            <a:off x="2067340" y="3429000"/>
            <a:ext cx="8256104" cy="1938992"/>
          </a:xfrm>
          <a:prstGeom prst="rect">
            <a:avLst/>
          </a:prstGeom>
        </p:spPr>
        <p:txBody>
          <a:bodyPr wrap="square">
            <a:spAutoFit/>
          </a:bodyPr>
          <a:lstStyle/>
          <a:p>
            <a:pPr algn="just"/>
            <a:r>
              <a:rPr lang="fr-FR" sz="2000" dirty="0">
                <a:latin typeface="tahoma" panose="020B0604030504040204" pitchFamily="34" charset="0"/>
              </a:rPr>
              <a:t>« </a:t>
            </a:r>
            <a:r>
              <a:rPr lang="fr-FR" sz="2000" b="1" dirty="0">
                <a:latin typeface="tahoma" panose="020B0604030504040204" pitchFamily="34" charset="0"/>
              </a:rPr>
              <a:t>Tout écrivain, pour écrire nettement, doit se mettre à la place de ses lecteurs,</a:t>
            </a:r>
            <a:r>
              <a:rPr lang="fr-FR" sz="2000" dirty="0">
                <a:latin typeface="tahoma" panose="020B0604030504040204" pitchFamily="34" charset="0"/>
              </a:rPr>
              <a:t> exa­miner son propre ouvrage comme quelque chose qui lui est nouveau, qu’il lit pour la première fois, où il n’a nulle part, et que l’auteur aurait soumis à sa critique ; et se persuader ensuite qu’on n’est pas entendu seulement à cause que l’on s’entend soi- même, mais parce qu’on est en effet intelligible. »  </a:t>
            </a:r>
            <a:r>
              <a:rPr lang="fr-FR" sz="2000" i="1" dirty="0">
                <a:latin typeface="tahoma" panose="020B0604030504040204" pitchFamily="34" charset="0"/>
              </a:rPr>
              <a:t>Des ouvrages de l’esprit</a:t>
            </a:r>
            <a:r>
              <a:rPr lang="fr-FR" sz="2000" dirty="0">
                <a:latin typeface="tahoma" panose="020B0604030504040204" pitchFamily="34" charset="0"/>
              </a:rPr>
              <a:t>, L, 56</a:t>
            </a:r>
            <a:endParaRPr lang="cs-CZ" sz="2000" dirty="0"/>
          </a:p>
        </p:txBody>
      </p:sp>
    </p:spTree>
    <p:extLst>
      <p:ext uri="{BB962C8B-B14F-4D97-AF65-F5344CB8AC3E}">
        <p14:creationId xmlns:p14="http://schemas.microsoft.com/office/powerpoint/2010/main" val="462361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EFC7A5-47A9-4DC1-B5CE-E30DC1C7DCBE}"/>
              </a:ext>
            </a:extLst>
          </p:cNvPr>
          <p:cNvSpPr>
            <a:spLocks noGrp="1"/>
          </p:cNvSpPr>
          <p:nvPr>
            <p:ph type="title"/>
          </p:nvPr>
        </p:nvSpPr>
        <p:spPr/>
        <p:txBody>
          <a:bodyPr/>
          <a:lstStyle/>
          <a:p>
            <a:r>
              <a:rPr lang="fr-FR" sz="2400" b="1" dirty="0"/>
              <a:t>2. L'idée directrice conclut l'argumentation</a:t>
            </a:r>
            <a:br>
              <a:rPr lang="fr-FR" b="1" dirty="0"/>
            </a:br>
            <a:endParaRPr lang="cs-CZ" dirty="0"/>
          </a:p>
        </p:txBody>
      </p:sp>
      <p:sp>
        <p:nvSpPr>
          <p:cNvPr id="3" name="Obdélník 2">
            <a:extLst>
              <a:ext uri="{FF2B5EF4-FFF2-40B4-BE49-F238E27FC236}">
                <a16:creationId xmlns:a16="http://schemas.microsoft.com/office/drawing/2014/main" id="{5AB8B35C-C3E3-41B2-9336-7623378F005D}"/>
              </a:ext>
            </a:extLst>
          </p:cNvPr>
          <p:cNvSpPr/>
          <p:nvPr/>
        </p:nvSpPr>
        <p:spPr>
          <a:xfrm>
            <a:off x="887895" y="3282648"/>
            <a:ext cx="10005391" cy="2554545"/>
          </a:xfrm>
          <a:prstGeom prst="rect">
            <a:avLst/>
          </a:prstGeom>
        </p:spPr>
        <p:txBody>
          <a:bodyPr wrap="square">
            <a:spAutoFit/>
          </a:bodyPr>
          <a:lstStyle/>
          <a:p>
            <a:pPr algn="just"/>
            <a:r>
              <a:rPr lang="fr-FR" sz="2000" dirty="0">
                <a:latin typeface="tahoma" panose="020B0604030504040204" pitchFamily="34" charset="0"/>
              </a:rPr>
              <a:t>« Quand je vois d’une part auprès des grands, à leur table, et quelquefois dans leur familiarité, de ces hommes alertes, empressés, intrigants, aventuriers, esprits dange­reux et nuisibles, et que je considère d’autre part quelle peine ont les personnes de mérite à en approcher, je ne suis pas toujours disposé à croire que les méchants soient soufferts par intérêt, ou que les gens de bien soient regardés comme inutiles ; je trouve plus mon compte à me confirmer dans cette pensée, que </a:t>
            </a:r>
            <a:r>
              <a:rPr lang="fr-FR" sz="2000" b="1" dirty="0">
                <a:latin typeface="tahoma" panose="020B0604030504040204" pitchFamily="34" charset="0"/>
              </a:rPr>
              <a:t>grandeur et discernement sont deux choses différentes, et l’amour pour la vertu et pour les vertueux une troi­sième chose</a:t>
            </a:r>
            <a:r>
              <a:rPr lang="fr-FR" sz="2000" dirty="0">
                <a:latin typeface="tahoma" panose="020B0604030504040204" pitchFamily="34" charset="0"/>
              </a:rPr>
              <a:t>. » </a:t>
            </a:r>
            <a:r>
              <a:rPr lang="fr-FR" sz="2000" i="1" dirty="0">
                <a:latin typeface="tahoma" panose="020B0604030504040204" pitchFamily="34" charset="0"/>
              </a:rPr>
              <a:t>Des Grands</a:t>
            </a:r>
            <a:r>
              <a:rPr lang="fr-FR" sz="2000" dirty="0">
                <a:latin typeface="tahoma" panose="020B0604030504040204" pitchFamily="34" charset="0"/>
              </a:rPr>
              <a:t>, X</a:t>
            </a:r>
            <a:endParaRPr lang="cs-CZ" sz="2000" dirty="0"/>
          </a:p>
        </p:txBody>
      </p:sp>
    </p:spTree>
    <p:extLst>
      <p:ext uri="{BB962C8B-B14F-4D97-AF65-F5344CB8AC3E}">
        <p14:creationId xmlns:p14="http://schemas.microsoft.com/office/powerpoint/2010/main" val="883820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7AB1CE-0F4A-4E0C-9529-027F9CFF4977}"/>
              </a:ext>
            </a:extLst>
          </p:cNvPr>
          <p:cNvSpPr>
            <a:spLocks noGrp="1"/>
          </p:cNvSpPr>
          <p:nvPr>
            <p:ph type="title"/>
          </p:nvPr>
        </p:nvSpPr>
        <p:spPr/>
        <p:txBody>
          <a:bodyPr/>
          <a:lstStyle/>
          <a:p>
            <a:r>
              <a:rPr lang="fr-FR" dirty="0"/>
              <a:t>Argument ou idées arguments (commentaire de l’idée directrice)</a:t>
            </a:r>
            <a:endParaRPr lang="cs-CZ" dirty="0"/>
          </a:p>
        </p:txBody>
      </p:sp>
      <p:sp>
        <p:nvSpPr>
          <p:cNvPr id="3" name="Obdélník 2">
            <a:extLst>
              <a:ext uri="{FF2B5EF4-FFF2-40B4-BE49-F238E27FC236}">
                <a16:creationId xmlns:a16="http://schemas.microsoft.com/office/drawing/2014/main" id="{2BDE1619-27B8-48C8-AD28-1CF3988FB010}"/>
              </a:ext>
            </a:extLst>
          </p:cNvPr>
          <p:cNvSpPr/>
          <p:nvPr/>
        </p:nvSpPr>
        <p:spPr>
          <a:xfrm>
            <a:off x="1154954" y="2828836"/>
            <a:ext cx="9698576" cy="1200329"/>
          </a:xfrm>
          <a:prstGeom prst="rect">
            <a:avLst/>
          </a:prstGeom>
        </p:spPr>
        <p:txBody>
          <a:bodyPr wrap="square">
            <a:spAutoFit/>
          </a:bodyPr>
          <a:lstStyle/>
          <a:p>
            <a:pPr algn="just"/>
            <a:r>
              <a:rPr lang="fr-FR" sz="2400" b="1" dirty="0">
                <a:latin typeface="tahoma" panose="020B0604030504040204" pitchFamily="34" charset="0"/>
              </a:rPr>
              <a:t>Les idées-arguments :</a:t>
            </a:r>
            <a:r>
              <a:rPr lang="fr-FR" sz="2400" dirty="0">
                <a:latin typeface="tahoma" panose="020B0604030504040204" pitchFamily="34" charset="0"/>
              </a:rPr>
              <a:t> elles soutiennent et développent l'idée directrice pour mieux l'expliquer et la justifier ; sans elles, les idées directrices ne sont que des affirmations non fondées.</a:t>
            </a:r>
            <a:endParaRPr lang="cs-CZ" sz="2400" dirty="0"/>
          </a:p>
        </p:txBody>
      </p:sp>
    </p:spTree>
    <p:extLst>
      <p:ext uri="{BB962C8B-B14F-4D97-AF65-F5344CB8AC3E}">
        <p14:creationId xmlns:p14="http://schemas.microsoft.com/office/powerpoint/2010/main" val="3317803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E47764-CF05-44A3-BB74-0ACFA90B284E}"/>
              </a:ext>
            </a:extLst>
          </p:cNvPr>
          <p:cNvSpPr>
            <a:spLocks noGrp="1"/>
          </p:cNvSpPr>
          <p:nvPr>
            <p:ph type="title"/>
          </p:nvPr>
        </p:nvSpPr>
        <p:spPr/>
        <p:txBody>
          <a:bodyPr/>
          <a:lstStyle/>
          <a:p>
            <a:r>
              <a:rPr lang="fr-FR" sz="2400" b="1" dirty="0"/>
              <a:t>3. Les arguments sont mis en confrontation</a:t>
            </a:r>
            <a:br>
              <a:rPr lang="fr-FR" b="1" dirty="0"/>
            </a:br>
            <a:endParaRPr lang="cs-CZ" dirty="0"/>
          </a:p>
        </p:txBody>
      </p:sp>
      <p:sp>
        <p:nvSpPr>
          <p:cNvPr id="3" name="Obdélník 2">
            <a:extLst>
              <a:ext uri="{FF2B5EF4-FFF2-40B4-BE49-F238E27FC236}">
                <a16:creationId xmlns:a16="http://schemas.microsoft.com/office/drawing/2014/main" id="{01DD278C-7248-4140-B522-D84F50BA5B82}"/>
              </a:ext>
            </a:extLst>
          </p:cNvPr>
          <p:cNvSpPr/>
          <p:nvPr/>
        </p:nvSpPr>
        <p:spPr>
          <a:xfrm>
            <a:off x="1351722" y="2770759"/>
            <a:ext cx="9488556" cy="3139321"/>
          </a:xfrm>
          <a:prstGeom prst="rect">
            <a:avLst/>
          </a:prstGeom>
        </p:spPr>
        <p:txBody>
          <a:bodyPr wrap="square">
            <a:spAutoFit/>
          </a:bodyPr>
          <a:lstStyle/>
          <a:p>
            <a:pPr algn="just"/>
            <a:r>
              <a:rPr lang="fr-FR" dirty="0">
                <a:latin typeface="tahoma" panose="020B0604030504040204" pitchFamily="34" charset="0"/>
              </a:rPr>
              <a:t>« </a:t>
            </a:r>
            <a:r>
              <a:rPr lang="fr-FR" b="1" dirty="0">
                <a:latin typeface="tahoma" panose="020B0604030504040204" pitchFamily="34" charset="0"/>
              </a:rPr>
              <a:t>Il y a dans quelques femmes</a:t>
            </a:r>
            <a:r>
              <a:rPr lang="fr-FR" dirty="0">
                <a:latin typeface="tahoma" panose="020B0604030504040204" pitchFamily="34" charset="0"/>
              </a:rPr>
              <a:t> une grandeur artificielle, attachée au mouvement des yeux, à un air de tête, aux façons de marcher, et qui ne va pas plus loin ; un esprit éblouissant qui impose, et que l’on n’estime que parce qu’il n’est pas approfondi. </a:t>
            </a:r>
            <a:r>
              <a:rPr lang="fr-FR" b="1" dirty="0">
                <a:latin typeface="tahoma" panose="020B0604030504040204" pitchFamily="34" charset="0"/>
              </a:rPr>
              <a:t>Il y a dans quelques autres</a:t>
            </a:r>
            <a:r>
              <a:rPr lang="fr-FR" dirty="0">
                <a:latin typeface="tahoma" panose="020B0604030504040204" pitchFamily="34" charset="0"/>
              </a:rPr>
              <a:t> une grandeur simple, naturelle, indépendante du geste et de la démarche, qui a sa source dans le cœur, et qui est comme une suite de leur haute nais­sance ; un mérite paisible, mais solide, accompagné de mille vertus qu’elles ne peu­vent couvrir de toute leur modestie, qui échappent, et qui se montrent à ceux qui ont des yeux. » </a:t>
            </a:r>
            <a:r>
              <a:rPr lang="fr-FR" i="1" dirty="0">
                <a:latin typeface="tahoma" panose="020B0604030504040204" pitchFamily="34" charset="0"/>
              </a:rPr>
              <a:t>Des femmes</a:t>
            </a:r>
            <a:r>
              <a:rPr lang="fr-FR" dirty="0">
                <a:latin typeface="tahoma" panose="020B0604030504040204" pitchFamily="34" charset="0"/>
              </a:rPr>
              <a:t>, III, 2</a:t>
            </a:r>
          </a:p>
          <a:p>
            <a:pPr algn="just"/>
            <a:endParaRPr lang="fr-FR" dirty="0">
              <a:latin typeface="tahoma" panose="020B0604030504040204" pitchFamily="34" charset="0"/>
            </a:endParaRPr>
          </a:p>
          <a:p>
            <a:pPr algn="just"/>
            <a:endParaRPr lang="fr-FR" b="1" dirty="0">
              <a:latin typeface="tahoma" panose="020B0604030504040204" pitchFamily="34" charset="0"/>
            </a:endParaRPr>
          </a:p>
          <a:p>
            <a:pPr algn="just"/>
            <a:r>
              <a:rPr lang="fr-FR" b="1" dirty="0">
                <a:latin typeface="tahoma" panose="020B0604030504040204" pitchFamily="34" charset="0"/>
              </a:rPr>
              <a:t>Exercice: formulez l’idée directrice</a:t>
            </a:r>
            <a:endParaRPr lang="cs-CZ" b="1" dirty="0"/>
          </a:p>
        </p:txBody>
      </p:sp>
    </p:spTree>
    <p:extLst>
      <p:ext uri="{BB962C8B-B14F-4D97-AF65-F5344CB8AC3E}">
        <p14:creationId xmlns:p14="http://schemas.microsoft.com/office/powerpoint/2010/main" val="1201408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C341D1-AFB3-4F70-B105-7C33AB5D9EF8}"/>
              </a:ext>
            </a:extLst>
          </p:cNvPr>
          <p:cNvSpPr>
            <a:spLocks noGrp="1"/>
          </p:cNvSpPr>
          <p:nvPr>
            <p:ph type="title"/>
          </p:nvPr>
        </p:nvSpPr>
        <p:spPr/>
        <p:txBody>
          <a:bodyPr/>
          <a:lstStyle/>
          <a:p>
            <a:r>
              <a:rPr lang="fr-FR" b="1" dirty="0">
                <a:latin typeface="tahoma" panose="020B0604030504040204" pitchFamily="34" charset="0"/>
              </a:rPr>
              <a:t> </a:t>
            </a:r>
            <a:r>
              <a:rPr lang="fr-FR" sz="2400" b="1" dirty="0"/>
              <a:t>4. Le paragraphe a une structure concessive</a:t>
            </a:r>
            <a:br>
              <a:rPr lang="fr-FR" b="1" dirty="0"/>
            </a:br>
            <a:endParaRPr lang="cs-CZ" dirty="0"/>
          </a:p>
        </p:txBody>
      </p:sp>
      <p:sp>
        <p:nvSpPr>
          <p:cNvPr id="3" name="Obdélník 2">
            <a:extLst>
              <a:ext uri="{FF2B5EF4-FFF2-40B4-BE49-F238E27FC236}">
                <a16:creationId xmlns:a16="http://schemas.microsoft.com/office/drawing/2014/main" id="{E677616A-AE94-435D-AAFE-CB67B0D0C3CE}"/>
              </a:ext>
            </a:extLst>
          </p:cNvPr>
          <p:cNvSpPr/>
          <p:nvPr/>
        </p:nvSpPr>
        <p:spPr>
          <a:xfrm>
            <a:off x="827398" y="2730600"/>
            <a:ext cx="10537204" cy="3416320"/>
          </a:xfrm>
          <a:prstGeom prst="rect">
            <a:avLst/>
          </a:prstGeom>
        </p:spPr>
        <p:txBody>
          <a:bodyPr wrap="square">
            <a:spAutoFit/>
          </a:bodyPr>
          <a:lstStyle/>
          <a:p>
            <a:pPr algn="just"/>
            <a:r>
              <a:rPr lang="fr-FR" dirty="0">
                <a:latin typeface="tahoma" panose="020B0604030504040204" pitchFamily="34" charset="0"/>
              </a:rPr>
              <a:t>« L'on dit par belle humeur, et dans la liberté de la conversation, de ces choses froides, qu’à la vérité l’on donne pour telles, et que l’on ne trouve bonnes que parce qu’elles sont extrêmement mauvaises. Cette manière basse de plaisanter a passé du peuple, à qui elle appartient, jusque dans une grande partie de la jeunesse de la cour, qu’elle a déjà infectée. </a:t>
            </a:r>
            <a:r>
              <a:rPr lang="fr-FR" b="1" dirty="0">
                <a:latin typeface="tahoma" panose="020B0604030504040204" pitchFamily="34" charset="0"/>
              </a:rPr>
              <a:t>Il est vrai qu</a:t>
            </a:r>
            <a:r>
              <a:rPr lang="fr-FR" dirty="0">
                <a:latin typeface="tahoma" panose="020B0604030504040204" pitchFamily="34" charset="0"/>
              </a:rPr>
              <a:t>’il y entre trop de fadeur et de grossièreté pour devoir craindre qu’elle s’étende plus loin, et qu’elle fasse de plus grands progrès dans un pays qui est le centre du bon goût et de la politesse; </a:t>
            </a:r>
            <a:r>
              <a:rPr lang="fr-FR" b="1" dirty="0">
                <a:latin typeface="tahoma" panose="020B0604030504040204" pitchFamily="34" charset="0"/>
              </a:rPr>
              <a:t>l'on doit cependant</a:t>
            </a:r>
            <a:r>
              <a:rPr lang="fr-FR" dirty="0">
                <a:latin typeface="tahoma" panose="020B0604030504040204" pitchFamily="34" charset="0"/>
              </a:rPr>
              <a:t> en inspi­rer le dégoût à ceux qui la pratiquent ; car bien que ce ne soit jamais sérieusement, elle ne laisse pas de tenir la place, dans leur esprit et dans le commerce ordinaire, de quelque chose de meilleur. » </a:t>
            </a:r>
            <a:r>
              <a:rPr lang="fr-FR" i="1" dirty="0">
                <a:latin typeface="tahoma" panose="020B0604030504040204" pitchFamily="34" charset="0"/>
              </a:rPr>
              <a:t>De la société et de la conversation</a:t>
            </a:r>
            <a:r>
              <a:rPr lang="fr-FR" dirty="0">
                <a:latin typeface="tahoma" panose="020B0604030504040204" pitchFamily="34" charset="0"/>
              </a:rPr>
              <a:t>, VI, 7</a:t>
            </a:r>
          </a:p>
          <a:p>
            <a:pPr algn="just"/>
            <a:endParaRPr lang="fr-FR" dirty="0">
              <a:latin typeface="tahoma" panose="020B0604030504040204" pitchFamily="34" charset="0"/>
            </a:endParaRPr>
          </a:p>
          <a:p>
            <a:pPr algn="just"/>
            <a:endParaRPr lang="fr-FR" dirty="0">
              <a:latin typeface="tahoma" panose="020B0604030504040204" pitchFamily="34" charset="0"/>
            </a:endParaRPr>
          </a:p>
          <a:p>
            <a:pPr algn="just"/>
            <a:r>
              <a:rPr lang="fr-FR" b="1" dirty="0">
                <a:latin typeface="tahoma" panose="020B0604030504040204" pitchFamily="34" charset="0"/>
              </a:rPr>
              <a:t>Exercice: repérez l’idée directrice</a:t>
            </a:r>
            <a:endParaRPr lang="cs-CZ" b="1" dirty="0"/>
          </a:p>
        </p:txBody>
      </p:sp>
    </p:spTree>
    <p:extLst>
      <p:ext uri="{BB962C8B-B14F-4D97-AF65-F5344CB8AC3E}">
        <p14:creationId xmlns:p14="http://schemas.microsoft.com/office/powerpoint/2010/main" val="3136841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F28701-651B-494C-AFA1-5121A368AE6C}"/>
              </a:ext>
            </a:extLst>
          </p:cNvPr>
          <p:cNvSpPr>
            <a:spLocks noGrp="1"/>
          </p:cNvSpPr>
          <p:nvPr>
            <p:ph type="title"/>
          </p:nvPr>
        </p:nvSpPr>
        <p:spPr>
          <a:xfrm>
            <a:off x="1141702" y="1173207"/>
            <a:ext cx="8761413" cy="728480"/>
          </a:xfrm>
        </p:spPr>
        <p:txBody>
          <a:bodyPr/>
          <a:lstStyle/>
          <a:p>
            <a:r>
              <a:rPr lang="fr-FR" sz="2400" b="1" dirty="0"/>
              <a:t> 5. La construction du paragraphe aboutit à une induction</a:t>
            </a:r>
            <a:br>
              <a:rPr lang="fr-FR" b="1" dirty="0"/>
            </a:br>
            <a:endParaRPr lang="cs-CZ" dirty="0"/>
          </a:p>
        </p:txBody>
      </p:sp>
      <p:sp>
        <p:nvSpPr>
          <p:cNvPr id="3" name="Obdélník 2">
            <a:extLst>
              <a:ext uri="{FF2B5EF4-FFF2-40B4-BE49-F238E27FC236}">
                <a16:creationId xmlns:a16="http://schemas.microsoft.com/office/drawing/2014/main" id="{8B9A4495-F773-409A-B32E-A54B32E10864}"/>
              </a:ext>
            </a:extLst>
          </p:cNvPr>
          <p:cNvSpPr/>
          <p:nvPr/>
        </p:nvSpPr>
        <p:spPr>
          <a:xfrm>
            <a:off x="1643270" y="3110520"/>
            <a:ext cx="9210261" cy="2862322"/>
          </a:xfrm>
          <a:prstGeom prst="rect">
            <a:avLst/>
          </a:prstGeom>
        </p:spPr>
        <p:txBody>
          <a:bodyPr wrap="square">
            <a:spAutoFit/>
          </a:bodyPr>
          <a:lstStyle/>
          <a:p>
            <a:pPr algn="just"/>
            <a:r>
              <a:rPr lang="fr-FR" dirty="0">
                <a:latin typeface="tahoma" panose="020B0604030504040204" pitchFamily="34" charset="0"/>
              </a:rPr>
              <a:t>« Celui qui, logé chez soi dans un palais, avec deux appartements pour les deux sai­sons, vient coucher au Louvre dans un entresol n’en use pas ainsi par modestie ; cet autre qui, pour conserver une taille fine, s’abstient du vin et ne fait qu’un seul repas n’est ni sobre ni tempérant ; et d’un troisième qui, importuné d’un ami pauvre, lui donne enfin quelque secours, l’on dit qu’il achète son repos, et nullement qu’il est libéral. </a:t>
            </a:r>
            <a:r>
              <a:rPr lang="fr-FR" b="1" dirty="0">
                <a:latin typeface="tahoma" panose="020B0604030504040204" pitchFamily="34" charset="0"/>
              </a:rPr>
              <a:t>Le motif seul fait le mérite des actions des hommes, et le désintéressement y met la perfection</a:t>
            </a:r>
            <a:r>
              <a:rPr lang="fr-FR" dirty="0">
                <a:latin typeface="tahoma" panose="020B0604030504040204" pitchFamily="34" charset="0"/>
              </a:rPr>
              <a:t>. » </a:t>
            </a:r>
            <a:r>
              <a:rPr lang="fr-FR" i="1" dirty="0">
                <a:latin typeface="tahoma" panose="020B0604030504040204" pitchFamily="34" charset="0"/>
              </a:rPr>
              <a:t>Du mérite personnel</a:t>
            </a:r>
            <a:r>
              <a:rPr lang="fr-FR" dirty="0">
                <a:latin typeface="tahoma" panose="020B0604030504040204" pitchFamily="34" charset="0"/>
              </a:rPr>
              <a:t>, II, 41</a:t>
            </a:r>
          </a:p>
          <a:p>
            <a:pPr algn="just"/>
            <a:endParaRPr lang="fr-FR" dirty="0">
              <a:latin typeface="tahoma" panose="020B0604030504040204" pitchFamily="34" charset="0"/>
            </a:endParaRPr>
          </a:p>
          <a:p>
            <a:pPr algn="just"/>
            <a:endParaRPr lang="fr-FR" dirty="0">
              <a:latin typeface="tahoma" panose="020B0604030504040204" pitchFamily="34" charset="0"/>
            </a:endParaRPr>
          </a:p>
          <a:p>
            <a:pPr algn="just"/>
            <a:r>
              <a:rPr lang="fr-FR" b="1" dirty="0">
                <a:latin typeface="tahoma" panose="020B0604030504040204" pitchFamily="34" charset="0"/>
              </a:rPr>
              <a:t>Exercice: Quelle construction particulière possède le paragraphe?</a:t>
            </a:r>
            <a:endParaRPr lang="cs-CZ" b="1" dirty="0"/>
          </a:p>
        </p:txBody>
      </p:sp>
    </p:spTree>
    <p:extLst>
      <p:ext uri="{BB962C8B-B14F-4D97-AF65-F5344CB8AC3E}">
        <p14:creationId xmlns:p14="http://schemas.microsoft.com/office/powerpoint/2010/main" val="3954006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Ion Boardroom</Template>
  <TotalTime>257</TotalTime>
  <Words>1272</Words>
  <Application>Microsoft Office PowerPoint</Application>
  <PresentationFormat>Širokoúhlá obrazovka</PresentationFormat>
  <Paragraphs>58</Paragraphs>
  <Slides>13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13</vt:i4>
      </vt:variant>
    </vt:vector>
  </HeadingPairs>
  <TitlesOfParts>
    <vt:vector size="18" baseType="lpstr">
      <vt:lpstr>Arial</vt:lpstr>
      <vt:lpstr>Century Gothic</vt:lpstr>
      <vt:lpstr>tahoma</vt:lpstr>
      <vt:lpstr>Wingdings 3</vt:lpstr>
      <vt:lpstr>Ion Boardroom</vt:lpstr>
      <vt:lpstr>Le paragraphe argumentatif</vt:lpstr>
      <vt:lpstr>EXEMPLES DE PARAGRAPHES ARGUMENTATIFS EXTRAITS DES CARACTERES DE LA BRUYERE </vt:lpstr>
      <vt:lpstr>L’idée directrice</vt:lpstr>
      <vt:lpstr>1-  L'idée directrice est expliquée par l'argument </vt:lpstr>
      <vt:lpstr>2. L'idée directrice conclut l'argumentation </vt:lpstr>
      <vt:lpstr>Argument ou idées arguments (commentaire de l’idée directrice)</vt:lpstr>
      <vt:lpstr>3. Les arguments sont mis en confrontation </vt:lpstr>
      <vt:lpstr> 4. Le paragraphe a une structure concessive </vt:lpstr>
      <vt:lpstr> 5. La construction du paragraphe aboutit à une induction </vt:lpstr>
      <vt:lpstr>Les exemples</vt:lpstr>
      <vt:lpstr>LE LIEN ENTRE L'IDÉE DIRECTRICE ET UNE IDÉE- ARGUMENT </vt:lpstr>
      <vt:lpstr>LE LIEN ENTRE LES IDÉES-ARGUMENTS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paragraphe argumentatif</dc:title>
  <dc:creator>ja</dc:creator>
  <cp:lastModifiedBy>ja</cp:lastModifiedBy>
  <cp:revision>6</cp:revision>
  <dcterms:created xsi:type="dcterms:W3CDTF">2018-12-10T16:28:09Z</dcterms:created>
  <dcterms:modified xsi:type="dcterms:W3CDTF">2021-01-08T10:32:16Z</dcterms:modified>
</cp:coreProperties>
</file>