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80" r:id="rId5"/>
    <p:sldId id="289" r:id="rId6"/>
    <p:sldId id="290" r:id="rId7"/>
    <p:sldId id="266" r:id="rId8"/>
    <p:sldId id="286" r:id="rId9"/>
    <p:sldId id="270" r:id="rId10"/>
    <p:sldId id="271" r:id="rId11"/>
    <p:sldId id="283" r:id="rId12"/>
    <p:sldId id="282" r:id="rId13"/>
    <p:sldId id="288" r:id="rId14"/>
    <p:sldId id="285" r:id="rId15"/>
    <p:sldId id="258" r:id="rId16"/>
    <p:sldId id="287" r:id="rId17"/>
    <p:sldId id="291" r:id="rId18"/>
    <p:sldId id="268" r:id="rId19"/>
    <p:sldId id="269" r:id="rId20"/>
    <p:sldId id="272" r:id="rId21"/>
    <p:sldId id="273" r:id="rId22"/>
    <p:sldId id="274" r:id="rId23"/>
    <p:sldId id="275" r:id="rId24"/>
    <p:sldId id="276" r:id="rId25"/>
    <p:sldId id="277" r:id="rId26"/>
    <p:sldId id="261" r:id="rId27"/>
    <p:sldId id="259" r:id="rId28"/>
    <p:sldId id="262" r:id="rId29"/>
    <p:sldId id="264" r:id="rId30"/>
    <p:sldId id="281" r:id="rId31"/>
    <p:sldId id="265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>
      <p:cViewPr varScale="1">
        <p:scale>
          <a:sx n="86" d="100"/>
          <a:sy n="86" d="100"/>
        </p:scale>
        <p:origin x="137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E065-0524-4323-8B22-070B0231315D}" type="datetimeFigureOut">
              <a:rPr lang="cs-CZ" smtClean="0"/>
              <a:pPr/>
              <a:t>23.10.2020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0649-DC57-43A2-AB73-8514A15D41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E065-0524-4323-8B22-070B0231315D}" type="datetimeFigureOut">
              <a:rPr lang="cs-CZ" smtClean="0"/>
              <a:pPr/>
              <a:t>23.10.2020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0649-DC57-43A2-AB73-8514A15D41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E065-0524-4323-8B22-070B0231315D}" type="datetimeFigureOut">
              <a:rPr lang="cs-CZ" smtClean="0"/>
              <a:pPr/>
              <a:t>23.10.2020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0649-DC57-43A2-AB73-8514A15D41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E065-0524-4323-8B22-070B0231315D}" type="datetimeFigureOut">
              <a:rPr lang="cs-CZ" smtClean="0"/>
              <a:pPr/>
              <a:t>23.10.2020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0649-DC57-43A2-AB73-8514A15D41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E065-0524-4323-8B22-070B0231315D}" type="datetimeFigureOut">
              <a:rPr lang="cs-CZ" smtClean="0"/>
              <a:pPr/>
              <a:t>23.10.2020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0649-DC57-43A2-AB73-8514A15D41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E065-0524-4323-8B22-070B0231315D}" type="datetimeFigureOut">
              <a:rPr lang="cs-CZ" smtClean="0"/>
              <a:pPr/>
              <a:t>23.10.2020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0649-DC57-43A2-AB73-8514A15D41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E065-0524-4323-8B22-070B0231315D}" type="datetimeFigureOut">
              <a:rPr lang="cs-CZ" smtClean="0"/>
              <a:pPr/>
              <a:t>23.10.2020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0649-DC57-43A2-AB73-8514A15D41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E065-0524-4323-8B22-070B0231315D}" type="datetimeFigureOut">
              <a:rPr lang="cs-CZ" smtClean="0"/>
              <a:pPr/>
              <a:t>23.10.2020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0649-DC57-43A2-AB73-8514A15D41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E065-0524-4323-8B22-070B0231315D}" type="datetimeFigureOut">
              <a:rPr lang="cs-CZ" smtClean="0"/>
              <a:pPr/>
              <a:t>23.10.2020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0649-DC57-43A2-AB73-8514A15D4142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E065-0524-4323-8B22-070B0231315D}" type="datetimeFigureOut">
              <a:rPr lang="cs-CZ" smtClean="0"/>
              <a:pPr/>
              <a:t>23.10.2020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0649-DC57-43A2-AB73-8514A15D414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E065-0524-4323-8B22-070B0231315D}" type="datetimeFigureOut">
              <a:rPr lang="cs-CZ" smtClean="0"/>
              <a:pPr/>
              <a:t>23.10.2020</a:t>
            </a:fld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670649-DC57-43A2-AB73-8514A15D414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0670649-DC57-43A2-AB73-8514A15D414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425E065-0524-4323-8B22-070B0231315D}" type="datetimeFigureOut">
              <a:rPr lang="cs-CZ" smtClean="0"/>
              <a:pPr/>
              <a:t>23.10.2020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ages.pedf.cuni.cz/gramotnost/files/2019/01/02_Mazacova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nihovna.phil.muni.cz/katalogy-a-zdroje/prehled-doporucenych-zdroju/informacni-studia-a-knihovnictvi?fbclid=IwAR03QwIetBvOhz0CDYgiP9nVpMAOggB90_J_tlHCd0ub2xoCNCZZKooz3p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riting-speech.dartmouth.edu/" TargetMode="External"/><Relationship Id="rId2" Type="http://schemas.openxmlformats.org/officeDocument/2006/relationships/hyperlink" Target="http://www.criticalreading.com/criticalreadingthinkingtoc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sk.phil.muni.cz/kpi/o-kurz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nihovnarevue.nkp.cz/tira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Čtení odborných textů na cestě         k odbornému psaní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>
                <a:solidFill>
                  <a:schemeClr val="tx1"/>
                </a:solidFill>
              </a:rPr>
              <a:t>Předmět </a:t>
            </a:r>
            <a:r>
              <a:rPr lang="en-US" b="1" dirty="0">
                <a:solidFill>
                  <a:schemeClr val="tx1"/>
                </a:solidFill>
              </a:rPr>
              <a:t>ISKB04 </a:t>
            </a:r>
            <a:r>
              <a:rPr lang="cs-CZ" b="1" dirty="0">
                <a:solidFill>
                  <a:schemeClr val="tx1"/>
                </a:solidFill>
              </a:rPr>
              <a:t>Psaní odborných textů </a:t>
            </a:r>
          </a:p>
        </p:txBody>
      </p:sp>
    </p:spTree>
    <p:extLst>
      <p:ext uri="{BB962C8B-B14F-4D97-AF65-F5344CB8AC3E}">
        <p14:creationId xmlns:p14="http://schemas.microsoft.com/office/powerpoint/2010/main" val="351257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cs-CZ" sz="3200" dirty="0"/>
              <a:t>Důležité části </a:t>
            </a:r>
            <a:r>
              <a:rPr lang="en-US" sz="3200" dirty="0"/>
              <a:t>dokumentu (např. monografie)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546" y="1196752"/>
            <a:ext cx="7620000" cy="5661248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cs-CZ" b="1" dirty="0"/>
              <a:t>Úvod</a:t>
            </a:r>
          </a:p>
          <a:p>
            <a:r>
              <a:rPr lang="cs-CZ" dirty="0"/>
              <a:t>Měl by dát odpovědi na následující otázky: </a:t>
            </a:r>
          </a:p>
          <a:p>
            <a:pPr lvl="1"/>
            <a:r>
              <a:rPr lang="cs-CZ" dirty="0"/>
              <a:t>jaký problém autor řeší,</a:t>
            </a:r>
          </a:p>
          <a:p>
            <a:pPr lvl="1"/>
            <a:r>
              <a:rPr lang="cs-CZ" dirty="0"/>
              <a:t>jak ho pojímá, </a:t>
            </a:r>
          </a:p>
          <a:p>
            <a:pPr lvl="1"/>
            <a:r>
              <a:rPr lang="cs-CZ" dirty="0"/>
              <a:t>jak jde do hloubky, </a:t>
            </a:r>
          </a:p>
          <a:p>
            <a:pPr lvl="1"/>
            <a:r>
              <a:rPr lang="cs-CZ" dirty="0"/>
              <a:t>jaké používá metody </a:t>
            </a:r>
          </a:p>
          <a:p>
            <a:pPr lvl="1"/>
            <a:r>
              <a:rPr lang="cs-CZ" dirty="0"/>
              <a:t>a k jakým závěrům směřuje</a:t>
            </a:r>
          </a:p>
          <a:p>
            <a:r>
              <a:rPr lang="cs-CZ" dirty="0"/>
              <a:t>Jde o první organickou část díla</a:t>
            </a:r>
          </a:p>
          <a:p>
            <a:endParaRPr lang="cs-CZ" dirty="0"/>
          </a:p>
          <a:p>
            <a:pPr marL="114300" indent="0">
              <a:buNone/>
            </a:pPr>
            <a:r>
              <a:rPr lang="cs-CZ" b="1" dirty="0"/>
              <a:t>Závěr </a:t>
            </a:r>
          </a:p>
          <a:p>
            <a:r>
              <a:rPr lang="cs-CZ" dirty="0"/>
              <a:t>Většinou se dozvíte nejen o zjištěních, ke kterým autor dospěl, ale také o úskalích, kterým se vyhnul</a:t>
            </a:r>
          </a:p>
          <a:p>
            <a:r>
              <a:rPr lang="cs-CZ" dirty="0"/>
              <a:t>poukazuje na otázky, které zůstaly otevřeny a proč</a:t>
            </a:r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b="1" dirty="0"/>
              <a:t>Věcné a jmenné rejstříky</a:t>
            </a:r>
          </a:p>
          <a:p>
            <a:r>
              <a:rPr lang="cs-CZ" dirty="0"/>
              <a:t>Seznam důležitých termínů vztahujících se k tématu práce, pomocí kterého rychle zjistíte</a:t>
            </a:r>
            <a:r>
              <a:rPr lang="en-US" dirty="0"/>
              <a:t>,</a:t>
            </a:r>
            <a:r>
              <a:rPr lang="cs-CZ" dirty="0"/>
              <a:t> o čem dokument pojednává</a:t>
            </a:r>
          </a:p>
          <a:p>
            <a:endParaRPr lang="cs-CZ" dirty="0"/>
          </a:p>
          <a:p>
            <a:pPr marL="114300" indent="0">
              <a:buNone/>
            </a:pPr>
            <a:r>
              <a:rPr lang="cs-CZ" b="1" dirty="0"/>
              <a:t>Seznam použitých zdrojů/soupis bibliografických citací </a:t>
            </a:r>
          </a:p>
          <a:p>
            <a:r>
              <a:rPr lang="cs-CZ" dirty="0"/>
              <a:t>Seznam zdrojů, z nichž autor čerpal</a:t>
            </a:r>
          </a:p>
          <a:p>
            <a:r>
              <a:rPr lang="cs-CZ" dirty="0"/>
              <a:t>Informace týkající se širšího kontextu pojednávaného tématu</a:t>
            </a:r>
          </a:p>
          <a:p>
            <a:r>
              <a:rPr lang="cs-CZ" dirty="0"/>
              <a:t>Můžete dokonce objevit vhodnější dokument o studovaném tématu</a:t>
            </a:r>
          </a:p>
          <a:p>
            <a:endParaRPr lang="cs-CZ" dirty="0"/>
          </a:p>
          <a:p>
            <a:pPr marL="114300" indent="0">
              <a:buNone/>
            </a:pPr>
            <a:r>
              <a:rPr lang="cs-CZ" b="1" dirty="0"/>
              <a:t>Poznámky pod čarou </a:t>
            </a:r>
          </a:p>
          <a:p>
            <a:r>
              <a:rPr lang="cs-CZ" dirty="0"/>
              <a:t>Obsahují odkazy na citované a použité zdroje; mnohdy obsahují důležité vysvětlivky a doplňkové informace </a:t>
            </a:r>
          </a:p>
        </p:txBody>
      </p:sp>
    </p:spTree>
    <p:extLst>
      <p:ext uri="{BB962C8B-B14F-4D97-AF65-F5344CB8AC3E}">
        <p14:creationId xmlns:p14="http://schemas.microsoft.com/office/powerpoint/2010/main" val="280138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B5C0E3D-8C3F-4BCC-955B-07055842A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00960"/>
            <a:ext cx="8115250" cy="52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5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9E15F48-9CDC-4105-9CC7-EE6F9F912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758907"/>
            <a:ext cx="4426465" cy="53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3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9F50A-28AB-4688-9467-9E5BE8F8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Odborný článek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11F875-028B-4DD4-A57D-5C2C989E4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altLang="cs-CZ" dirty="0"/>
              <a:t>dokument, který písemnou formou zprostředkovává nemalé množství informací, poznatků a výsledků</a:t>
            </a:r>
            <a:r>
              <a:rPr lang="cs-CZ" altLang="cs-CZ" sz="2800" dirty="0"/>
              <a:t> </a:t>
            </a:r>
          </a:p>
          <a:p>
            <a:pPr>
              <a:buFontTx/>
              <a:buChar char="-"/>
            </a:pPr>
            <a:r>
              <a:rPr lang="cs-CZ" altLang="cs-CZ" dirty="0"/>
              <a:t>jasné,</a:t>
            </a:r>
            <a:r>
              <a:rPr lang="cs-CZ" altLang="cs-CZ" sz="2800" dirty="0"/>
              <a:t> </a:t>
            </a:r>
            <a:r>
              <a:rPr lang="cs-CZ" altLang="cs-CZ" dirty="0"/>
              <a:t>věcné, logické a srozumitelné vyjádření myšlenky nebo popis události</a:t>
            </a:r>
          </a:p>
          <a:p>
            <a:pPr>
              <a:buFontTx/>
              <a:buChar char="-"/>
            </a:pPr>
            <a:r>
              <a:rPr lang="cs-CZ" altLang="cs-CZ" dirty="0"/>
              <a:t>hledá souvislosti, příčiny, následky a analyzuje je, třídí a zobecňuje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33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2DEA475-A7EC-40A3-AF6A-AB2551774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09537"/>
            <a:ext cx="8553450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9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20000" cy="1143000"/>
          </a:xfrm>
        </p:spPr>
        <p:txBody>
          <a:bodyPr/>
          <a:lstStyle/>
          <a:p>
            <a:r>
              <a:rPr lang="cs-CZ" sz="3200" dirty="0"/>
              <a:t>Kritické čtení odborného článku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6916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cs-CZ" b="1" dirty="0"/>
              <a:t>Dvojí přístup:</a:t>
            </a:r>
          </a:p>
          <a:p>
            <a:pPr marL="114300" indent="0">
              <a:buNone/>
            </a:pPr>
            <a:endParaRPr lang="cs-CZ" b="1" dirty="0"/>
          </a:p>
          <a:p>
            <a:pPr marL="114300" indent="0">
              <a:buNone/>
            </a:pPr>
            <a:r>
              <a:rPr lang="cs-CZ" dirty="0"/>
              <a:t>1. </a:t>
            </a:r>
            <a:r>
              <a:rPr lang="cs-CZ" b="1" dirty="0"/>
              <a:t>Číst rychleji = rychločtení / zjistit hlavní myšlenky a objevy </a:t>
            </a:r>
          </a:p>
          <a:p>
            <a:pPr lvl="1"/>
            <a:r>
              <a:rPr lang="cs-CZ" dirty="0"/>
              <a:t>ABSTRAKT – získám přehled  a jasno v posloupnosti informací</a:t>
            </a:r>
          </a:p>
          <a:p>
            <a:pPr lvl="1"/>
            <a:r>
              <a:rPr lang="cs-CZ" dirty="0"/>
              <a:t>RESUMÉ a ZÁVĚR (případně mezinadpisy, náměty k diskusi)</a:t>
            </a:r>
          </a:p>
          <a:p>
            <a:pPr marL="114300" indent="0">
              <a:buNone/>
            </a:pPr>
            <a:endParaRPr lang="cs-CZ" b="1" dirty="0"/>
          </a:p>
          <a:p>
            <a:pPr marL="114300" indent="0">
              <a:buNone/>
            </a:pPr>
            <a:r>
              <a:rPr lang="cs-CZ" b="1" dirty="0"/>
              <a:t>Průběžné otázky:</a:t>
            </a:r>
          </a:p>
          <a:p>
            <a:pPr marL="114300" indent="0">
              <a:buNone/>
            </a:pPr>
            <a:r>
              <a:rPr lang="cs-CZ" dirty="0"/>
              <a:t>	Je pro mě daná informace relevantní?</a:t>
            </a:r>
          </a:p>
          <a:p>
            <a:pPr marL="114300" indent="0">
              <a:buNone/>
            </a:pPr>
            <a:r>
              <a:rPr lang="cs-CZ" dirty="0"/>
              <a:t>	Proč tento článek čtu?</a:t>
            </a:r>
          </a:p>
          <a:p>
            <a:pPr marL="114300" indent="0">
              <a:buNone/>
            </a:pPr>
            <a:r>
              <a:rPr lang="cs-CZ" dirty="0"/>
              <a:t>	Co v článku hledám?</a:t>
            </a:r>
          </a:p>
          <a:p>
            <a:pPr marL="114300" indent="0">
              <a:buNone/>
            </a:pPr>
            <a:r>
              <a:rPr lang="cs-CZ" dirty="0"/>
              <a:t>	Má smysl text číst?</a:t>
            </a:r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dirty="0"/>
              <a:t> </a:t>
            </a:r>
            <a:r>
              <a:rPr lang="cs-CZ" b="1" dirty="0"/>
              <a:t>2. Číst pečlivě – detaily</a:t>
            </a:r>
          </a:p>
          <a:p>
            <a:pPr lvl="1"/>
            <a:r>
              <a:rPr lang="cs-CZ" dirty="0"/>
              <a:t>OTÁZKY + hledání odpovědí</a:t>
            </a:r>
          </a:p>
          <a:p>
            <a:pPr lvl="1"/>
            <a:r>
              <a:rPr lang="cs-CZ" dirty="0"/>
              <a:t>KRITICKÝ přístup k četbě – analýza, hodnocení „objevného“ </a:t>
            </a:r>
          </a:p>
          <a:p>
            <a:pPr lvl="1"/>
            <a:endParaRPr lang="cs-CZ" dirty="0"/>
          </a:p>
          <a:p>
            <a:r>
              <a:rPr lang="cs-CZ" dirty="0"/>
              <a:t>Důležité – rychle si osvojit </a:t>
            </a:r>
            <a:r>
              <a:rPr lang="cs-CZ" b="1" dirty="0"/>
              <a:t>ODBORNOU TERMINOLOGII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42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44C3D-A886-4B2B-AA18-655FAB49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Cvičení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BA39D-A115-45B7-9950-691EAE092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Odborný článek / studie - p</a:t>
            </a:r>
            <a:r>
              <a:rPr lang="cs-CZ" altLang="cs-CZ" sz="2400" dirty="0"/>
              <a:t>říklad: </a:t>
            </a:r>
            <a:r>
              <a:rPr lang="cs-CZ" altLang="cs-CZ" sz="2000" dirty="0">
                <a:hlinkClick r:id="rId2"/>
              </a:rPr>
              <a:t>https://pages.pedf.cuni.cz/gramotnost/files/2019/01/02_Mazacova.pdf</a:t>
            </a:r>
            <a:endParaRPr lang="en-US" altLang="cs-CZ" sz="2000" dirty="0"/>
          </a:p>
          <a:p>
            <a:pPr marL="114300" indent="0">
              <a:buNone/>
            </a:pPr>
            <a:endParaRPr lang="en-US" altLang="cs-CZ" sz="2000" b="1" dirty="0"/>
          </a:p>
          <a:p>
            <a:pPr marL="114300" indent="0">
              <a:buNone/>
            </a:pPr>
            <a:r>
              <a:rPr lang="en-US" altLang="cs-CZ" sz="2000" b="1" dirty="0"/>
              <a:t>Vyberte klíčové informace z částí:</a:t>
            </a:r>
          </a:p>
          <a:p>
            <a:r>
              <a:rPr lang="en-US" altLang="cs-CZ" sz="2000" dirty="0"/>
              <a:t>Abstrakt</a:t>
            </a:r>
          </a:p>
          <a:p>
            <a:r>
              <a:rPr lang="en-US" altLang="cs-CZ" sz="2000" dirty="0"/>
              <a:t>Úvod</a:t>
            </a:r>
            <a:r>
              <a:rPr lang="cs-CZ" altLang="cs-CZ" sz="2000" dirty="0"/>
              <a:t> + současný stav řešené problematiky</a:t>
            </a:r>
            <a:endParaRPr lang="en-US" altLang="cs-CZ" sz="2000" dirty="0"/>
          </a:p>
          <a:p>
            <a:r>
              <a:rPr lang="en-US" altLang="cs-CZ" sz="2000" dirty="0"/>
              <a:t>Metody</a:t>
            </a:r>
          </a:p>
          <a:p>
            <a:r>
              <a:rPr lang="en-US" altLang="cs-CZ" sz="2000" dirty="0"/>
              <a:t>Výsledky</a:t>
            </a:r>
          </a:p>
          <a:p>
            <a:r>
              <a:rPr lang="en-US" altLang="cs-CZ" sz="2000" dirty="0"/>
              <a:t>Závěry/shrnutí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363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4E385-2037-4CD5-8290-31531F28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Oborové zdroje pro ISK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46A2B-A051-41E3-8D74-C32401A50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Oborový rozcestník – ÚK FF MU</a:t>
            </a:r>
            <a:endParaRPr lang="cs-CZ" dirty="0"/>
          </a:p>
          <a:p>
            <a:r>
              <a:rPr lang="cs-CZ" dirty="0"/>
              <a:t>Knihy</a:t>
            </a:r>
          </a:p>
          <a:p>
            <a:r>
              <a:rPr lang="cs-CZ" dirty="0"/>
              <a:t>Časopisy</a:t>
            </a:r>
          </a:p>
          <a:p>
            <a:r>
              <a:rPr lang="cs-CZ" dirty="0"/>
              <a:t>Konference</a:t>
            </a:r>
          </a:p>
          <a:p>
            <a:r>
              <a:rPr lang="cs-CZ" dirty="0"/>
              <a:t>Další zdroje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1092A5-8AD3-428A-AF0B-FC87C1FE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780928"/>
            <a:ext cx="5987008" cy="307348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3943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Efektivní čtení odborného textu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sz="3200" b="1" dirty="0"/>
              <a:t>Metoda SQ3R </a:t>
            </a:r>
          </a:p>
          <a:p>
            <a:r>
              <a:rPr lang="cs-CZ" dirty="0"/>
              <a:t>5 fází procesu = efektivně si osvojit čtené informace </a:t>
            </a:r>
          </a:p>
          <a:p>
            <a:endParaRPr lang="cs-CZ" dirty="0"/>
          </a:p>
          <a:p>
            <a:r>
              <a:rPr lang="cs-CZ" b="1" dirty="0"/>
              <a:t>S</a:t>
            </a:r>
            <a:r>
              <a:rPr lang="cs-CZ" dirty="0"/>
              <a:t>urvey 	- udělej si přehled </a:t>
            </a:r>
          </a:p>
          <a:p>
            <a:r>
              <a:rPr lang="cs-CZ" b="1" dirty="0"/>
              <a:t>Q</a:t>
            </a:r>
            <a:r>
              <a:rPr lang="cs-CZ" dirty="0"/>
              <a:t>uestion 	- ptej se </a:t>
            </a:r>
          </a:p>
          <a:p>
            <a:r>
              <a:rPr lang="cs-CZ" b="1" dirty="0"/>
              <a:t>R</a:t>
            </a:r>
            <a:r>
              <a:rPr lang="cs-CZ" dirty="0"/>
              <a:t>ead 	- čti </a:t>
            </a:r>
          </a:p>
          <a:p>
            <a:r>
              <a:rPr lang="cs-CZ" b="1" dirty="0"/>
              <a:t>R</a:t>
            </a:r>
            <a:r>
              <a:rPr lang="cs-CZ" dirty="0"/>
              <a:t>ecite 	- rekapituluj </a:t>
            </a:r>
          </a:p>
          <a:p>
            <a:r>
              <a:rPr lang="cs-CZ" b="1" dirty="0"/>
              <a:t>R</a:t>
            </a:r>
            <a:r>
              <a:rPr lang="cs-CZ" dirty="0"/>
              <a:t>eview	- zpětně kontroluj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0767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SURVEY – udělej si 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Získat celkový přehled o dokumentu, jeho obsahové náplni a o poznatcích, které přináší</a:t>
            </a:r>
          </a:p>
          <a:p>
            <a:endParaRPr lang="cs-CZ" dirty="0"/>
          </a:p>
          <a:p>
            <a:r>
              <a:rPr lang="cs-CZ" dirty="0"/>
              <a:t>Cílem je:</a:t>
            </a:r>
          </a:p>
          <a:p>
            <a:pPr lvl="1"/>
            <a:r>
              <a:rPr lang="cs-CZ" dirty="0"/>
              <a:t>udělat si názor na účel textu</a:t>
            </a:r>
          </a:p>
          <a:p>
            <a:pPr lvl="1"/>
            <a:r>
              <a:rPr lang="cs-CZ" dirty="0"/>
              <a:t>Zjistit adekvátnost textu pro splnění mého záměru</a:t>
            </a:r>
          </a:p>
          <a:p>
            <a:pPr lvl="1"/>
            <a:r>
              <a:rPr lang="cs-CZ" dirty="0"/>
              <a:t>Nalézt části vhodné k prostudování</a:t>
            </a:r>
          </a:p>
        </p:txBody>
      </p:sp>
    </p:spTree>
    <p:extLst>
      <p:ext uri="{BB962C8B-B14F-4D97-AF65-F5344CB8AC3E}">
        <p14:creationId xmlns:p14="http://schemas.microsoft.com/office/powerpoint/2010/main" val="1099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Čtenářská gramotnost a VŠ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cs-CZ" b="1" dirty="0"/>
              <a:t>Oborný text </a:t>
            </a:r>
            <a:r>
              <a:rPr lang="cs-CZ" dirty="0"/>
              <a:t>– celistvý, uzavřený, spojitý útvar znakové povahy, který je výsledkem </a:t>
            </a:r>
            <a:r>
              <a:rPr lang="cs-CZ" b="1" dirty="0"/>
              <a:t>záměrné</a:t>
            </a:r>
            <a:r>
              <a:rPr lang="cs-CZ" dirty="0"/>
              <a:t> komunikační aktivity člověka a jehož cílem je informovat a komunikovat </a:t>
            </a:r>
            <a:r>
              <a:rPr lang="en-US" dirty="0"/>
              <a:t>o </a:t>
            </a:r>
            <a:r>
              <a:rPr lang="cs-CZ" dirty="0"/>
              <a:t>myšlenk</a:t>
            </a:r>
            <a:r>
              <a:rPr lang="en-US" dirty="0"/>
              <a:t>ách</a:t>
            </a:r>
            <a:r>
              <a:rPr lang="cs-CZ" dirty="0"/>
              <a:t> a teori</a:t>
            </a:r>
            <a:r>
              <a:rPr lang="en-US" dirty="0"/>
              <a:t>ích</a:t>
            </a:r>
            <a:r>
              <a:rPr lang="cs-CZ" dirty="0"/>
              <a:t> různých vědních oborů </a:t>
            </a:r>
          </a:p>
          <a:p>
            <a:endParaRPr lang="cs-CZ" dirty="0"/>
          </a:p>
          <a:p>
            <a:pPr marL="114300" indent="0">
              <a:buNone/>
            </a:pPr>
            <a:r>
              <a:rPr lang="cs-CZ" b="1" dirty="0"/>
              <a:t>Argumentace </a:t>
            </a:r>
            <a:r>
              <a:rPr lang="cs-CZ" dirty="0"/>
              <a:t>– znak odborného textu</a:t>
            </a:r>
          </a:p>
          <a:p>
            <a:r>
              <a:rPr lang="cs-CZ" dirty="0"/>
              <a:t>Jasně poukážeme, jakým způsobem uvažujeme, jakou podporu naše uvažování má (ve výzkumech, ve zdrojích a argumentech autorit, v našem vlastním přístupu</a:t>
            </a:r>
          </a:p>
          <a:p>
            <a:r>
              <a:rPr lang="cs-CZ" dirty="0"/>
              <a:t>Stavíme ji jednak na záznamech svých vlastních postojů a pohledů na problematiku, tak na záznamech rozporujících náš postoj)</a:t>
            </a:r>
          </a:p>
          <a:p>
            <a:r>
              <a:rPr lang="cs-CZ" dirty="0"/>
              <a:t>Volbu preference myšlenky, zdroje a pohledu  musíme zdůvodnit</a:t>
            </a:r>
          </a:p>
          <a:p>
            <a:r>
              <a:rPr lang="cs-CZ" dirty="0"/>
              <a:t>Naše osobní postoje by neměly ovlivňovat selekci (zamlčení) zdrojů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962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QUESTION - ptej 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Utřídění myšlenek o pojednávaných tématech v dokumentu</a:t>
            </a:r>
          </a:p>
          <a:p>
            <a:r>
              <a:rPr lang="cs-CZ" b="1" dirty="0"/>
              <a:t>Pomocí otázek</a:t>
            </a:r>
            <a:r>
              <a:rPr lang="cs-CZ" dirty="0"/>
              <a:t>, které si pokládáte a na něž budete hledat v dokumentu odpověď </a:t>
            </a:r>
          </a:p>
          <a:p>
            <a:r>
              <a:rPr lang="cs-CZ" dirty="0"/>
              <a:t>Pozor: poznamenejte si každou otázku, která vás napadne již při listování knihou. </a:t>
            </a:r>
          </a:p>
          <a:p>
            <a:r>
              <a:rPr lang="cs-CZ" b="1" dirty="0"/>
              <a:t>Četba dostává účel</a:t>
            </a:r>
            <a:r>
              <a:rPr lang="cs-CZ" dirty="0"/>
              <a:t>, vy motivaci k ní </a:t>
            </a:r>
          </a:p>
          <a:p>
            <a:r>
              <a:rPr lang="cs-CZ" dirty="0"/>
              <a:t>Tvorba otázek = přemýšlení v souvislostech o problémech, na které jste již narazili; spojování tématu s látkou probíranou na přednáškách a s tím, co již znáte</a:t>
            </a:r>
          </a:p>
          <a:p>
            <a:r>
              <a:rPr lang="cs-CZ" dirty="0"/>
              <a:t>Ptejte se sami sebe na to, co už o daném tématu víte </a:t>
            </a:r>
          </a:p>
          <a:p>
            <a:r>
              <a:rPr lang="cs-CZ" dirty="0"/>
              <a:t>Tip: Pro začátek zkuste jinak formulovat titul nebo název kapitol do otázek</a:t>
            </a:r>
          </a:p>
          <a:p>
            <a:r>
              <a:rPr lang="cs-CZ" dirty="0"/>
              <a:t>Tipy pro interakci s novým tématem: Využijte a inspirujte se otázkami, které naleznete např. na  záložce, zadní straně přebalu knihy, v úvodu si je klade autor (ale reflexe vlastní četby a znalostí)</a:t>
            </a:r>
          </a:p>
        </p:txBody>
      </p:sp>
    </p:spTree>
    <p:extLst>
      <p:ext uri="{BB962C8B-B14F-4D97-AF65-F5344CB8AC3E}">
        <p14:creationId xmlns:p14="http://schemas.microsoft.com/office/powerpoint/2010/main" val="2950737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READ - čti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Naformulované a poznamenané otázky nikam nevyhazujte</a:t>
            </a:r>
          </a:p>
          <a:p>
            <a:r>
              <a:rPr lang="cs-CZ" dirty="0"/>
              <a:t>Otázky: nasměrují vás na úseky v dokumentu, kterým máte věnovat pozornost</a:t>
            </a:r>
          </a:p>
          <a:p>
            <a:endParaRPr lang="cs-CZ" dirty="0"/>
          </a:p>
          <a:p>
            <a:r>
              <a:rPr lang="cs-CZ" b="1" dirty="0"/>
              <a:t>Jak hledat odpovědi na otázky? </a:t>
            </a:r>
          </a:p>
          <a:p>
            <a:pPr lvl="1"/>
            <a:r>
              <a:rPr lang="cs-CZ" dirty="0"/>
              <a:t>Během čtení si dělejte poznámky</a:t>
            </a:r>
          </a:p>
          <a:p>
            <a:pPr lvl="1"/>
            <a:r>
              <a:rPr lang="cs-CZ" dirty="0"/>
              <a:t>Čtěte text po odstavcích a snažte se zachytit hlavní myšlenku/problém</a:t>
            </a:r>
          </a:p>
          <a:p>
            <a:pPr lvl="1"/>
            <a:r>
              <a:rPr lang="cs-CZ" dirty="0"/>
              <a:t>Slova, která vystihují hlavní myšlenku, si po přečtení odstavce podtrhněte / sami formulujte problém klíčovými slovy a zapište  je vedle odstavce/příslušné části textu (oceníte později při důkladném čtení)</a:t>
            </a:r>
          </a:p>
        </p:txBody>
      </p:sp>
    </p:spTree>
    <p:extLst>
      <p:ext uri="{BB962C8B-B14F-4D97-AF65-F5344CB8AC3E}">
        <p14:creationId xmlns:p14="http://schemas.microsoft.com/office/powerpoint/2010/main" val="275740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READ - čti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b="1" dirty="0"/>
              <a:t>Obrázky, tabulky a grafy v textu </a:t>
            </a:r>
          </a:p>
          <a:p>
            <a:r>
              <a:rPr lang="cs-CZ" dirty="0"/>
              <a:t>Věnujte jim náležitou pozornost</a:t>
            </a:r>
          </a:p>
          <a:p>
            <a:endParaRPr lang="cs-CZ" dirty="0"/>
          </a:p>
          <a:p>
            <a:r>
              <a:rPr lang="cs-CZ" dirty="0"/>
              <a:t>Obrázky = ozřejmují složité souvislosti</a:t>
            </a:r>
          </a:p>
          <a:p>
            <a:r>
              <a:rPr lang="cs-CZ" dirty="0"/>
              <a:t>Tabulky a grafy = umožňují rychlý přístup ke kondenzovaným informacím</a:t>
            </a:r>
          </a:p>
          <a:p>
            <a:r>
              <a:rPr lang="cs-CZ" dirty="0"/>
              <a:t>Důležité jsou části: názvy tabulky či grafu a legendu řádků a sloupců (řádky = prezentují kategorie a jevy, mezi kterými hledáme shody a rozdíly; sloupce = charakteristiky; vzájemné vztahy vyjadřují trendy, tendence …)</a:t>
            </a:r>
          </a:p>
        </p:txBody>
      </p:sp>
    </p:spTree>
    <p:extLst>
      <p:ext uri="{BB962C8B-B14F-4D97-AF65-F5344CB8AC3E}">
        <p14:creationId xmlns:p14="http://schemas.microsoft.com/office/powerpoint/2010/main" val="3334813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RECITE - rekapituluj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Cílem ověřit přínos přečteného textu</a:t>
            </a:r>
          </a:p>
          <a:p>
            <a:r>
              <a:rPr lang="cs-CZ" dirty="0"/>
              <a:t>Rekapitulace po různě dlouhých úsecích</a:t>
            </a:r>
          </a:p>
          <a:p>
            <a:r>
              <a:rPr lang="cs-CZ" dirty="0"/>
              <a:t>Využijte </a:t>
            </a:r>
            <a:r>
              <a:rPr lang="cs-CZ" b="1" dirty="0"/>
              <a:t>otázky z druhé fáze</a:t>
            </a:r>
          </a:p>
          <a:p>
            <a:pPr lvl="1"/>
            <a:r>
              <a:rPr lang="cs-CZ" dirty="0"/>
              <a:t>utřiďte si na ně odpovědi</a:t>
            </a:r>
          </a:p>
          <a:p>
            <a:pPr lvl="1"/>
            <a:r>
              <a:rPr lang="cs-CZ" dirty="0"/>
              <a:t>zpaměti odpovězte = zjistíte, nakolik jste si informace z textu osvojili</a:t>
            </a:r>
          </a:p>
          <a:p>
            <a:r>
              <a:rPr lang="cs-CZ" dirty="0"/>
              <a:t>K jednotlivým otázkám odpovědi formou klíčových slov  vyjadřujících podstatu obsahu odpovědi</a:t>
            </a:r>
          </a:p>
          <a:p>
            <a:r>
              <a:rPr lang="cs-CZ" b="1" dirty="0"/>
              <a:t>Zaznamenejte</a:t>
            </a:r>
            <a:r>
              <a:rPr lang="cs-CZ" dirty="0"/>
              <a:t> písemně stěžejní fakta a konfrontujte je s doplňujícími informacemi</a:t>
            </a:r>
          </a:p>
        </p:txBody>
      </p:sp>
    </p:spTree>
    <p:extLst>
      <p:ext uri="{BB962C8B-B14F-4D97-AF65-F5344CB8AC3E}">
        <p14:creationId xmlns:p14="http://schemas.microsoft.com/office/powerpoint/2010/main" val="394504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REVIEW - zpětně kontroluj</a:t>
            </a:r>
            <a:r>
              <a:rPr lang="cs-CZ" dirty="0"/>
              <a:t>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Zaměřit se na celý text</a:t>
            </a:r>
          </a:p>
          <a:p>
            <a:r>
              <a:rPr lang="cs-CZ" dirty="0"/>
              <a:t>Pospojovat si jednotlivé získané poznatky z textu do jednolitého celku (dovednost důležitá pro vlastní psaní rozsáhlejších textů)</a:t>
            </a:r>
          </a:p>
          <a:p>
            <a:r>
              <a:rPr lang="cs-CZ" dirty="0"/>
              <a:t>Využít vlastního poznámkového aparátu z předchozích fází (otázky, klíčová slova, podtržené slova, poznámky v textu)</a:t>
            </a:r>
          </a:p>
        </p:txBody>
      </p:sp>
    </p:spTree>
    <p:extLst>
      <p:ext uri="{BB962C8B-B14F-4D97-AF65-F5344CB8AC3E}">
        <p14:creationId xmlns:p14="http://schemas.microsoft.com/office/powerpoint/2010/main" val="1298660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6962775" cy="4848225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Rozečti se </a:t>
            </a:r>
            <a:r>
              <a:rPr lang="cs-CZ" sz="4000" dirty="0">
                <a:sym typeface="Wingdings" panose="05000000000000000000" pitchFamily="2" charset="2"/>
              </a:rPr>
              <a:t> </a:t>
            </a:r>
            <a:r>
              <a:rPr lang="cs-CZ" sz="2800" dirty="0">
                <a:sym typeface="Wingdings" panose="05000000000000000000" pitchFamily="2" charset="2"/>
              </a:rPr>
              <a:t>https://www.rozectise.cz/cze/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80815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Kritické čtení – v kostce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Předpokladem je základní znalost tématu a porozumění tématu </a:t>
            </a:r>
          </a:p>
          <a:p>
            <a:r>
              <a:rPr lang="cs-CZ" b="1" dirty="0"/>
              <a:t>Cíl</a:t>
            </a:r>
            <a:r>
              <a:rPr lang="cs-CZ" dirty="0"/>
              <a:t>: porozumět tomu, jak jsou argumenty v textu formulovány</a:t>
            </a:r>
          </a:p>
          <a:p>
            <a:endParaRPr lang="cs-CZ" dirty="0"/>
          </a:p>
          <a:p>
            <a:r>
              <a:rPr lang="cs-CZ" dirty="0"/>
              <a:t>Co znamená kriticky číst?</a:t>
            </a:r>
          </a:p>
          <a:p>
            <a:pPr lvl="1"/>
            <a:r>
              <a:rPr lang="cs-CZ" dirty="0"/>
              <a:t>Porozumět obsahu různých textů</a:t>
            </a:r>
          </a:p>
          <a:p>
            <a:pPr lvl="1"/>
            <a:r>
              <a:rPr lang="cs-CZ" dirty="0"/>
              <a:t>Reflektovat to, co chtěl autor sdělit svým textem</a:t>
            </a:r>
          </a:p>
          <a:p>
            <a:pPr lvl="1"/>
            <a:r>
              <a:rPr lang="cs-CZ" dirty="0"/>
              <a:t>Zhodnotit, co jste o tématu četli v různých textech</a:t>
            </a:r>
          </a:p>
          <a:p>
            <a:pPr lvl="1"/>
            <a:r>
              <a:rPr lang="cs-CZ" dirty="0"/>
              <a:t>Rozvíjet své vlastní myšlenky a názory</a:t>
            </a:r>
          </a:p>
          <a:p>
            <a:pPr lvl="1"/>
            <a:r>
              <a:rPr lang="cs-CZ" dirty="0"/>
              <a:t>Chápat čtení jako rozvoj vlastního myšlení</a:t>
            </a:r>
          </a:p>
          <a:p>
            <a:pPr lvl="1"/>
            <a:endParaRPr lang="cs-CZ" dirty="0"/>
          </a:p>
          <a:p>
            <a:r>
              <a:rPr lang="cs-CZ" dirty="0"/>
              <a:t>Když čtu kriticky, </a:t>
            </a:r>
            <a:r>
              <a:rPr lang="cs-CZ" b="1" dirty="0"/>
              <a:t>nehledám</a:t>
            </a:r>
            <a:r>
              <a:rPr lang="cs-CZ" dirty="0"/>
              <a:t> primárně </a:t>
            </a:r>
            <a:r>
              <a:rPr lang="cs-CZ" b="1" dirty="0"/>
              <a:t>informace</a:t>
            </a:r>
            <a:r>
              <a:rPr lang="cs-CZ" dirty="0"/>
              <a:t>,  ale h</a:t>
            </a:r>
            <a:r>
              <a:rPr lang="cs-CZ" b="1" dirty="0"/>
              <a:t>ledám způsoby myšlení </a:t>
            </a:r>
            <a:r>
              <a:rPr lang="cs-CZ" b="1" dirty="0">
                <a:sym typeface="Wingdings" panose="05000000000000000000" pitchFamily="2" charset="2"/>
              </a:rPr>
              <a:t></a:t>
            </a:r>
          </a:p>
          <a:p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589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Čtete hloubkově – interaktivně?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Kontrolní otázky: </a:t>
            </a:r>
          </a:p>
          <a:p>
            <a:r>
              <a:rPr lang="cs-CZ" dirty="0"/>
              <a:t>Víte přesně, co v textu hledáte?</a:t>
            </a:r>
          </a:p>
          <a:p>
            <a:r>
              <a:rPr lang="cs-CZ" dirty="0"/>
              <a:t>Dokážete </a:t>
            </a:r>
            <a:r>
              <a:rPr lang="cs-CZ" b="1" dirty="0"/>
              <a:t>odlišovat</a:t>
            </a:r>
            <a:r>
              <a:rPr lang="cs-CZ" dirty="0"/>
              <a:t> </a:t>
            </a:r>
            <a:r>
              <a:rPr lang="cs-CZ" b="1" dirty="0"/>
              <a:t>důležité a relevantní informace</a:t>
            </a:r>
            <a:r>
              <a:rPr lang="cs-CZ" dirty="0"/>
              <a:t> pro daný účel?</a:t>
            </a:r>
          </a:p>
          <a:p>
            <a:r>
              <a:rPr lang="cs-CZ" dirty="0"/>
              <a:t>Dokážete v textu identifikovat </a:t>
            </a:r>
            <a:r>
              <a:rPr lang="cs-CZ" b="1" dirty="0"/>
              <a:t>klíčová slova a informace</a:t>
            </a:r>
            <a:r>
              <a:rPr lang="cs-CZ" dirty="0"/>
              <a:t>?</a:t>
            </a:r>
          </a:p>
          <a:p>
            <a:r>
              <a:rPr lang="cs-CZ" dirty="0"/>
              <a:t>Používáte stále stejný </a:t>
            </a:r>
            <a:r>
              <a:rPr lang="cs-CZ" b="1" dirty="0"/>
              <a:t>způsob čtení</a:t>
            </a:r>
            <a:r>
              <a:rPr lang="cs-CZ" dirty="0"/>
              <a:t>, i když čtete různé typy textů?</a:t>
            </a:r>
          </a:p>
          <a:p>
            <a:r>
              <a:rPr lang="cs-CZ" dirty="0"/>
              <a:t>Kontrolujete při čtení pravidelně to, jestli čtenému textu rozumíte?</a:t>
            </a:r>
          </a:p>
          <a:p>
            <a:r>
              <a:rPr lang="cs-CZ" dirty="0"/>
              <a:t>Víte, jak se snažit textu </a:t>
            </a:r>
            <a:r>
              <a:rPr lang="cs-CZ" b="1" dirty="0"/>
              <a:t>lépe porozumět</a:t>
            </a:r>
            <a:r>
              <a:rPr lang="cs-CZ" dirty="0"/>
              <a:t>?</a:t>
            </a:r>
          </a:p>
          <a:p>
            <a:r>
              <a:rPr lang="cs-CZ" dirty="0"/>
              <a:t>Víte, jak předvídat, co bude v textu následovat?</a:t>
            </a:r>
          </a:p>
        </p:txBody>
      </p:sp>
    </p:spTree>
    <p:extLst>
      <p:ext uri="{BB962C8B-B14F-4D97-AF65-F5344CB8AC3E}">
        <p14:creationId xmlns:p14="http://schemas.microsoft.com/office/powerpoint/2010/main" val="4211531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Do jaké míry jste kritickým čtenářem odborného textu?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Kontrolní otázky:</a:t>
            </a:r>
          </a:p>
          <a:p>
            <a:r>
              <a:rPr lang="cs-CZ" dirty="0"/>
              <a:t>Pokládáte si při čtení </a:t>
            </a:r>
            <a:r>
              <a:rPr lang="cs-CZ" b="1" dirty="0"/>
              <a:t>otázky</a:t>
            </a:r>
            <a:r>
              <a:rPr lang="cs-CZ" dirty="0"/>
              <a:t>  týkající se toho, co autor textem zamýšlel sdělit?</a:t>
            </a:r>
          </a:p>
          <a:p>
            <a:r>
              <a:rPr lang="cs-CZ" dirty="0"/>
              <a:t>Považujete to, co napsal autor, za nedotknutelné?</a:t>
            </a:r>
          </a:p>
          <a:p>
            <a:r>
              <a:rPr lang="cs-CZ" dirty="0"/>
              <a:t>Za </a:t>
            </a:r>
            <a:r>
              <a:rPr lang="cs-CZ" b="1" dirty="0"/>
              <a:t>jak důvěryhodný </a:t>
            </a:r>
            <a:r>
              <a:rPr lang="cs-CZ" dirty="0"/>
              <a:t>lze text pokládat?</a:t>
            </a:r>
          </a:p>
          <a:p>
            <a:r>
              <a:rPr lang="cs-CZ" dirty="0"/>
              <a:t>Zamýšlíte se nad tím, jestli je </a:t>
            </a:r>
            <a:r>
              <a:rPr lang="cs-CZ" b="1" dirty="0"/>
              <a:t>pravdivé</a:t>
            </a:r>
            <a:r>
              <a:rPr lang="cs-CZ" dirty="0"/>
              <a:t> to, co autor píše?</a:t>
            </a:r>
          </a:p>
          <a:p>
            <a:r>
              <a:rPr lang="cs-CZ" dirty="0"/>
              <a:t>Jste schopen/schopna rozlišit různé </a:t>
            </a:r>
            <a:r>
              <a:rPr lang="cs-CZ" b="1" dirty="0"/>
              <a:t>způsoby autorovy argumentace?</a:t>
            </a:r>
          </a:p>
          <a:p>
            <a:r>
              <a:rPr lang="cs-CZ" dirty="0"/>
              <a:t>Identifikujete v textu </a:t>
            </a:r>
            <a:r>
              <a:rPr lang="cs-CZ" b="1" dirty="0"/>
              <a:t>klíčové informace </a:t>
            </a:r>
            <a:r>
              <a:rPr lang="cs-CZ" dirty="0"/>
              <a:t>a vnímáte je v kontextu toho, co o daném tématu napsali jiní autoři?</a:t>
            </a:r>
          </a:p>
          <a:p>
            <a:r>
              <a:rPr lang="cs-CZ" dirty="0"/>
              <a:t>Jste schopen /schopna vyhodnotit, jak lze dané informace lépe </a:t>
            </a:r>
            <a:r>
              <a:rPr lang="cs-CZ" b="1" dirty="0"/>
              <a:t>vysvětlit či doložit příklady</a:t>
            </a:r>
            <a:r>
              <a:rPr lang="cs-CZ" dirty="0"/>
              <a:t>?</a:t>
            </a:r>
          </a:p>
          <a:p>
            <a:r>
              <a:rPr lang="cs-CZ" dirty="0"/>
              <a:t>Dokážete určit tvrzení, která autor formuloval nesrozumitelně?  </a:t>
            </a:r>
          </a:p>
        </p:txBody>
      </p:sp>
    </p:spTree>
    <p:extLst>
      <p:ext uri="{BB962C8B-B14F-4D97-AF65-F5344CB8AC3E}">
        <p14:creationId xmlns:p14="http://schemas.microsoft.com/office/powerpoint/2010/main" val="3435200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Číst mezi řádky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Porozumět tomu, co autor zamýšlel textem  sdělit</a:t>
            </a:r>
          </a:p>
          <a:p>
            <a:r>
              <a:rPr lang="cs-CZ" dirty="0"/>
              <a:t>Předvídat vývoj textu </a:t>
            </a:r>
          </a:p>
          <a:p>
            <a:endParaRPr lang="cs-CZ" dirty="0"/>
          </a:p>
          <a:p>
            <a:r>
              <a:rPr lang="cs-CZ" b="1" dirty="0"/>
              <a:t>„V sedmdesátých letech se studenti na univerzitách bouřili.“  </a:t>
            </a:r>
          </a:p>
        </p:txBody>
      </p:sp>
    </p:spTree>
    <p:extLst>
      <p:ext uri="{BB962C8B-B14F-4D97-AF65-F5344CB8AC3E}">
        <p14:creationId xmlns:p14="http://schemas.microsoft.com/office/powerpoint/2010/main" val="241914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Čtenářská gramotnost a VŠ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Čtení odborných textů</a:t>
            </a:r>
          </a:p>
          <a:p>
            <a:r>
              <a:rPr lang="cs-CZ" dirty="0"/>
              <a:t>Umím to?</a:t>
            </a:r>
          </a:p>
          <a:p>
            <a:endParaRPr lang="cs-CZ" dirty="0"/>
          </a:p>
          <a:p>
            <a:r>
              <a:rPr lang="cs-CZ" b="1" dirty="0"/>
              <a:t>Čtení pro zapamatování</a:t>
            </a:r>
            <a:r>
              <a:rPr lang="cs-CZ" dirty="0"/>
              <a:t> </a:t>
            </a:r>
          </a:p>
          <a:p>
            <a:pPr lvl="1"/>
            <a:r>
              <a:rPr lang="cs-CZ" dirty="0"/>
              <a:t>soustředit se na to, co je třeba vědět (pro zapamatování určitých faktů)</a:t>
            </a:r>
          </a:p>
          <a:p>
            <a:r>
              <a:rPr lang="cs-CZ" dirty="0"/>
              <a:t> </a:t>
            </a:r>
            <a:r>
              <a:rPr lang="cs-CZ" b="1" dirty="0"/>
              <a:t>Čtení pro psaní textu</a:t>
            </a:r>
            <a:r>
              <a:rPr lang="cs-CZ" dirty="0"/>
              <a:t> na vybrané téma</a:t>
            </a:r>
          </a:p>
          <a:p>
            <a:pPr lvl="1"/>
            <a:r>
              <a:rPr lang="cs-CZ" dirty="0"/>
              <a:t>pochopit, jak jsou </a:t>
            </a:r>
            <a:r>
              <a:rPr lang="cs-CZ" b="1" dirty="0"/>
              <a:t>argumenty</a:t>
            </a:r>
            <a:r>
              <a:rPr lang="cs-CZ" dirty="0"/>
              <a:t> postaveny a k čemu směřují</a:t>
            </a:r>
          </a:p>
          <a:p>
            <a:pPr lvl="1"/>
            <a:r>
              <a:rPr lang="cs-CZ" dirty="0"/>
              <a:t>pochopení </a:t>
            </a:r>
            <a:r>
              <a:rPr lang="cs-CZ" b="1" dirty="0"/>
              <a:t>interdisciplinárních souvislostí </a:t>
            </a:r>
            <a:r>
              <a:rPr lang="cs-CZ" dirty="0"/>
              <a:t>různých vědních oborů</a:t>
            </a:r>
          </a:p>
          <a:p>
            <a:pPr lvl="1"/>
            <a:r>
              <a:rPr lang="cs-CZ" b="1" dirty="0"/>
              <a:t>ujasnit si</a:t>
            </a:r>
            <a:r>
              <a:rPr lang="cs-CZ" dirty="0"/>
              <a:t>, zda teoretické analýzy nebo jejich praktické využití jsou v souladu s vaším osobním přesvědčením a pohledem na svět</a:t>
            </a:r>
          </a:p>
        </p:txBody>
      </p:sp>
    </p:spTree>
    <p:extLst>
      <p:ext uri="{BB962C8B-B14F-4D97-AF65-F5344CB8AC3E}">
        <p14:creationId xmlns:p14="http://schemas.microsoft.com/office/powerpoint/2010/main" val="2222109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Práce s chybou v odborném textu – zadání úkolu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0" y="2114550"/>
            <a:ext cx="7892400" cy="39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074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 IS (např. Šanderová)</a:t>
            </a:r>
          </a:p>
          <a:p>
            <a:r>
              <a:rPr lang="cs-CZ" dirty="0">
                <a:hlinkClick r:id="rId2"/>
              </a:rPr>
              <a:t>http://www.criticalreading.com/criticalreadingthinkingtoc.htm</a:t>
            </a:r>
            <a:endParaRPr lang="cs-CZ" dirty="0"/>
          </a:p>
          <a:p>
            <a:r>
              <a:rPr lang="cs-CZ" dirty="0">
                <a:hlinkClick r:id="rId3"/>
              </a:rPr>
              <a:t>http://www.criticalreading.com/learn_read_write.htm</a:t>
            </a:r>
          </a:p>
          <a:p>
            <a:r>
              <a:rPr lang="cs-CZ" dirty="0">
                <a:hlinkClick r:id="rId3"/>
              </a:rPr>
              <a:t>http://writing-speech.dartmouth.edu/</a:t>
            </a:r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 Webová verze KPI 11</a:t>
            </a:r>
          </a:p>
          <a:p>
            <a:r>
              <a:rPr lang="cs-CZ" dirty="0">
                <a:hlinkClick r:id="rId4"/>
              </a:rPr>
              <a:t>https://kisk.phil.muni.cz/kpi/o-kurzu</a:t>
            </a:r>
            <a:endParaRPr lang="en-US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188640"/>
            <a:ext cx="499963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38AF7-CE65-40CC-B20B-CA6EBB01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Odborné texty na VŠ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2DFF82-6ACC-4A99-9BF2-BF216091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b="1" dirty="0"/>
              <a:t>Školní práce</a:t>
            </a:r>
          </a:p>
          <a:p>
            <a:pPr lvl="1" eaLnBrk="1" hangingPunct="1"/>
            <a:r>
              <a:rPr lang="cs-CZ" altLang="cs-CZ" sz="2000" b="1" dirty="0"/>
              <a:t>Seminární práce (nácvik základních odborných dovedností), eseje apod. </a:t>
            </a:r>
          </a:p>
          <a:p>
            <a:pPr lvl="1" eaLnBrk="1" hangingPunct="1"/>
            <a:endParaRPr lang="cs-CZ" altLang="cs-CZ" sz="2000" b="1" dirty="0"/>
          </a:p>
          <a:p>
            <a:pPr eaLnBrk="1" hangingPunct="1"/>
            <a:r>
              <a:rPr lang="cs-CZ" altLang="cs-CZ" b="1" dirty="0"/>
              <a:t>Kvalifikační práce</a:t>
            </a:r>
          </a:p>
          <a:p>
            <a:pPr lvl="2" eaLnBrk="1" hangingPunct="1"/>
            <a:r>
              <a:rPr lang="cs-CZ" altLang="cs-CZ" sz="1800" b="1" dirty="0"/>
              <a:t>Bakalářská </a:t>
            </a:r>
            <a:r>
              <a:rPr lang="cs-CZ" altLang="cs-CZ" sz="1800" b="1" dirty="0">
                <a:cs typeface="Arial" panose="020B0604020202020204" pitchFamily="34" charset="0"/>
              </a:rPr>
              <a:t>–</a:t>
            </a:r>
            <a:r>
              <a:rPr lang="cs-CZ" altLang="cs-CZ" sz="1800" b="1" dirty="0"/>
              <a:t> vede k získání titulu Bc.</a:t>
            </a:r>
          </a:p>
          <a:p>
            <a:pPr lvl="2" eaLnBrk="1" hangingPunct="1"/>
            <a:r>
              <a:rPr lang="cs-CZ" altLang="cs-CZ" sz="1800" b="1" dirty="0"/>
              <a:t>Magisterská diplomová </a:t>
            </a:r>
            <a:r>
              <a:rPr lang="cs-CZ" altLang="cs-CZ" sz="1800" b="1" dirty="0">
                <a:cs typeface="Arial" panose="020B0604020202020204" pitchFamily="34" charset="0"/>
              </a:rPr>
              <a:t>–</a:t>
            </a:r>
            <a:r>
              <a:rPr lang="cs-CZ" altLang="cs-CZ" sz="1800" b="1" dirty="0"/>
              <a:t> vede k získání titulu Mgr., Ing.</a:t>
            </a:r>
          </a:p>
          <a:p>
            <a:pPr lvl="2" eaLnBrk="1" hangingPunct="1"/>
            <a:r>
              <a:rPr lang="cs-CZ" altLang="cs-CZ" sz="1800" b="1" dirty="0"/>
              <a:t>Rigorózní </a:t>
            </a:r>
            <a:r>
              <a:rPr lang="cs-CZ" altLang="cs-CZ" sz="1800" b="1" dirty="0">
                <a:cs typeface="Arial" panose="020B0604020202020204" pitchFamily="34" charset="0"/>
              </a:rPr>
              <a:t>–</a:t>
            </a:r>
            <a:r>
              <a:rPr lang="cs-CZ" altLang="cs-CZ" sz="1800" b="1" dirty="0"/>
              <a:t> vede k získání titulu PhDr., JUDr. nebo RNDr.</a:t>
            </a:r>
          </a:p>
          <a:p>
            <a:pPr lvl="2" eaLnBrk="1" hangingPunct="1"/>
            <a:r>
              <a:rPr lang="cs-CZ" altLang="cs-CZ" sz="1800" b="1" dirty="0"/>
              <a:t>Disertační </a:t>
            </a:r>
            <a:r>
              <a:rPr lang="cs-CZ" altLang="cs-CZ" sz="1800" b="1" dirty="0">
                <a:cs typeface="Arial" panose="020B0604020202020204" pitchFamily="34" charset="0"/>
              </a:rPr>
              <a:t>–</a:t>
            </a:r>
            <a:r>
              <a:rPr lang="cs-CZ" altLang="cs-CZ" sz="1800" b="1" dirty="0"/>
              <a:t> vede k získání titulu Ph.D. </a:t>
            </a:r>
          </a:p>
          <a:p>
            <a:pPr lvl="2" eaLnBrk="1" hangingPunct="1"/>
            <a:r>
              <a:rPr lang="cs-CZ" altLang="cs-CZ" sz="1800" b="1" dirty="0"/>
              <a:t>Habilitační </a:t>
            </a:r>
            <a:r>
              <a:rPr lang="cs-CZ" altLang="cs-CZ" sz="1800" b="1" dirty="0">
                <a:cs typeface="Arial" panose="020B0604020202020204" pitchFamily="34" charset="0"/>
              </a:rPr>
              <a:t>–</a:t>
            </a:r>
            <a:r>
              <a:rPr lang="cs-CZ" altLang="cs-CZ" sz="1800" b="1" dirty="0"/>
              <a:t> vede k získání titulu docent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356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67BDE-E7A0-430F-A81F-7B7F02D2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Odborné texty na VŠ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89CA56-5089-4C12-B83A-71FE26A36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116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cs-CZ" altLang="cs-CZ" b="1" dirty="0"/>
              <a:t>Odborná kniha</a:t>
            </a:r>
            <a:r>
              <a:rPr lang="en-US" altLang="cs-CZ" b="1" dirty="0"/>
              <a:t> (typicky monografie)</a:t>
            </a:r>
          </a:p>
          <a:p>
            <a:pPr lvl="1"/>
            <a:r>
              <a:rPr lang="en-US" altLang="cs-CZ" dirty="0"/>
              <a:t>neperiodická publikace</a:t>
            </a:r>
          </a:p>
          <a:p>
            <a:pPr lvl="1"/>
            <a:r>
              <a:rPr lang="en-US" altLang="cs-CZ" dirty="0"/>
              <a:t>ISBN</a:t>
            </a:r>
          </a:p>
          <a:p>
            <a:pPr lvl="1"/>
            <a:r>
              <a:rPr lang="en-US" altLang="cs-CZ" b="1" dirty="0"/>
              <a:t>Sborníky</a:t>
            </a:r>
            <a:r>
              <a:rPr lang="en-US" altLang="cs-CZ" dirty="0"/>
              <a:t>, slovníky, antologie, svazková díla</a:t>
            </a:r>
          </a:p>
          <a:p>
            <a:pPr marL="400050" indent="-342900">
              <a:defRPr/>
            </a:pPr>
            <a:r>
              <a:rPr lang="cs-CZ" sz="2000" dirty="0"/>
              <a:t>K identifikaci slouží mezinárodní standardní kód knihy – </a:t>
            </a:r>
            <a:r>
              <a:rPr lang="cs-CZ" sz="2000" b="1" dirty="0"/>
              <a:t>ISBN  </a:t>
            </a:r>
            <a:r>
              <a:rPr lang="en-US" sz="2000" b="1" dirty="0"/>
              <a:t>(</a:t>
            </a:r>
            <a:r>
              <a:rPr lang="cs-CZ" sz="2000" dirty="0"/>
              <a:t>I</a:t>
            </a:r>
            <a:r>
              <a:rPr lang="cs-CZ" altLang="cs-CZ" sz="2000" dirty="0">
                <a:solidFill>
                  <a:srgbClr val="003366"/>
                </a:solidFill>
              </a:rPr>
              <a:t>nternational Standard Book Number) </a:t>
            </a:r>
          </a:p>
          <a:p>
            <a:pPr marL="400050" indent="-342900">
              <a:defRPr/>
            </a:pPr>
            <a:r>
              <a:rPr lang="cs-CZ" altLang="cs-CZ" sz="2000" dirty="0">
                <a:solidFill>
                  <a:srgbClr val="003366"/>
                </a:solidFill>
              </a:rPr>
              <a:t>Celosvětovým orgánem systému je Mezinárodní agentura ISBN v Londýně; vrcholným českým orgánem je Národní agentura ISBN pracující v </a:t>
            </a:r>
            <a:r>
              <a:rPr lang="cs-CZ" altLang="cs-CZ" sz="2000" b="1" dirty="0">
                <a:solidFill>
                  <a:srgbClr val="003366"/>
                </a:solidFill>
              </a:rPr>
              <a:t>Národní knihovně ČR </a:t>
            </a:r>
          </a:p>
          <a:p>
            <a:pPr marL="411480" lvl="1" indent="0">
              <a:buNone/>
            </a:pPr>
            <a:r>
              <a:rPr lang="en-US" altLang="cs-CZ" dirty="0"/>
              <a:t> </a:t>
            </a:r>
            <a:endParaRPr lang="cs-CZ" altLang="cs-CZ" dirty="0"/>
          </a:p>
          <a:p>
            <a:pPr marL="114300" indent="0">
              <a:buNone/>
            </a:pPr>
            <a:r>
              <a:rPr lang="cs-CZ" altLang="cs-CZ" b="1" dirty="0"/>
              <a:t>Odborný </a:t>
            </a:r>
            <a:r>
              <a:rPr lang="en-US" altLang="cs-CZ" b="1" dirty="0"/>
              <a:t>časopis</a:t>
            </a:r>
          </a:p>
          <a:p>
            <a:pPr lvl="1"/>
            <a:r>
              <a:rPr lang="en-US" altLang="cs-CZ" sz="1800" dirty="0"/>
              <a:t>periodická publikace</a:t>
            </a:r>
          </a:p>
          <a:p>
            <a:pPr lvl="1"/>
            <a:r>
              <a:rPr lang="cs-CZ" altLang="cs-CZ" sz="1800" dirty="0"/>
              <a:t>Identifikace časopisu je zajištěna osmimístným číselným kódem </a:t>
            </a:r>
            <a:r>
              <a:rPr lang="cs-CZ" altLang="cs-CZ" sz="1800" b="1" dirty="0"/>
              <a:t>ISSN</a:t>
            </a:r>
            <a:r>
              <a:rPr lang="cs-CZ" altLang="cs-CZ" sz="1800" dirty="0"/>
              <a:t> (International Standard Serial Number), kterým se jednoznačně označují názvy periodik vydávaných kdekoliv na světě </a:t>
            </a:r>
          </a:p>
          <a:p>
            <a:pPr lvl="1"/>
            <a:r>
              <a:rPr lang="cs-CZ" altLang="cs-CZ" sz="1800" dirty="0"/>
              <a:t>Záznamy ISSN jsou uloženy v Mezinárodním Registru ISSN</a:t>
            </a:r>
            <a:endParaRPr lang="en-US" altLang="cs-CZ" sz="1800" dirty="0"/>
          </a:p>
          <a:p>
            <a:r>
              <a:rPr lang="en-US" altLang="cs-CZ" sz="1800" dirty="0"/>
              <a:t>Příklad: č</a:t>
            </a:r>
            <a:r>
              <a:rPr lang="cs-CZ" altLang="cs-CZ" sz="1800" dirty="0"/>
              <a:t>asopis </a:t>
            </a:r>
            <a:r>
              <a:rPr lang="cs-CZ" altLang="cs-CZ" sz="1800" b="1" dirty="0"/>
              <a:t>Knihovna.Knihovnická revue</a:t>
            </a:r>
          </a:p>
          <a:p>
            <a:r>
              <a:rPr lang="cs-CZ" altLang="cs-CZ" sz="1800" dirty="0">
                <a:hlinkClick r:id="rId2"/>
              </a:rPr>
              <a:t>https://knihovnarevue.nkp.cz/tiraz</a:t>
            </a:r>
            <a:endParaRPr lang="en-US" altLang="cs-CZ" sz="1800" dirty="0"/>
          </a:p>
          <a:p>
            <a:pPr lvl="1"/>
            <a:r>
              <a:rPr lang="en-US" altLang="cs-CZ" sz="1600" b="1" dirty="0"/>
              <a:t>Článek/studie</a:t>
            </a:r>
            <a:endParaRPr lang="cs-CZ" altLang="cs-CZ" sz="1600" b="1" dirty="0"/>
          </a:p>
          <a:p>
            <a:pPr lvl="1"/>
            <a:endParaRPr lang="cs-CZ" altLang="cs-CZ" sz="1800" dirty="0"/>
          </a:p>
          <a:p>
            <a:r>
              <a:rPr lang="cs-CZ" altLang="cs-CZ" dirty="0"/>
              <a:t>vše v tištěné a e-formě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60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Učebnice, nebo odborné studie?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0" y="2276871"/>
            <a:ext cx="7885540" cy="24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1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469585C-AE0E-41E9-89E7-3D1F3F9A9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052736"/>
            <a:ext cx="7396881" cy="543912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BDF0613-31FF-443A-8D1E-4CEB99320EDB}"/>
              </a:ext>
            </a:extLst>
          </p:cNvPr>
          <p:cNvSpPr txBox="1"/>
          <p:nvPr/>
        </p:nvSpPr>
        <p:spPr>
          <a:xfrm>
            <a:off x="1835696" y="3326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Typy textů v akademickém prostředí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14073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92888" cy="1143000"/>
          </a:xfrm>
        </p:spPr>
        <p:txBody>
          <a:bodyPr/>
          <a:lstStyle/>
          <a:p>
            <a:r>
              <a:rPr lang="cs-CZ" sz="3200" dirty="0"/>
              <a:t>Důležité části </a:t>
            </a:r>
            <a:r>
              <a:rPr lang="en-US" sz="3200" dirty="0"/>
              <a:t>dokumentu (např. monografie)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cs-CZ" b="1" dirty="0"/>
              <a:t>Titul </a:t>
            </a:r>
          </a:p>
          <a:p>
            <a:r>
              <a:rPr lang="cs-CZ" dirty="0"/>
              <a:t>Vymezuje téma dokumentu několika málo slovy</a:t>
            </a:r>
          </a:p>
          <a:p>
            <a:r>
              <a:rPr lang="cs-CZ" dirty="0"/>
              <a:t> Někdy však může být zavádějící (název Drahokamy odkazuje na minerály, ale může jít i o knihu s duchovní tematikou)</a:t>
            </a:r>
          </a:p>
          <a:p>
            <a:endParaRPr lang="cs-CZ" dirty="0"/>
          </a:p>
          <a:p>
            <a:pPr marL="114300" indent="0">
              <a:buNone/>
            </a:pPr>
            <a:r>
              <a:rPr lang="cs-CZ" b="1" dirty="0"/>
              <a:t>Záložka na obálce, zadní strana obálky</a:t>
            </a:r>
          </a:p>
          <a:p>
            <a:r>
              <a:rPr lang="cs-CZ" dirty="0"/>
              <a:t>Naleznete zde velmi často údaje o knize od nakladatelství. Můžete se dozvědět o záměru a obsahu knihy. POZOR... mějte na paměti, že tyto informace mohou být zavádějící, protože nakladatelství se jimi snaží na knihu upozornit a prodat ji.</a:t>
            </a:r>
          </a:p>
          <a:p>
            <a:endParaRPr lang="cs-CZ" dirty="0"/>
          </a:p>
          <a:p>
            <a:pPr marL="114300" indent="0">
              <a:buNone/>
            </a:pPr>
            <a:r>
              <a:rPr lang="cs-CZ" b="1" dirty="0"/>
              <a:t>Obsah</a:t>
            </a:r>
          </a:p>
          <a:p>
            <a:r>
              <a:rPr lang="cs-CZ" dirty="0"/>
              <a:t>Z názvů kapitol a podkapitol získáte přehled o členění látky a heslovitě se dozvíte, o čem dokument pojednává</a:t>
            </a:r>
          </a:p>
          <a:p>
            <a:endParaRPr lang="cs-CZ" dirty="0"/>
          </a:p>
          <a:p>
            <a:pPr marL="114300" indent="0">
              <a:buNone/>
            </a:pPr>
            <a:r>
              <a:rPr lang="cs-CZ" b="1" dirty="0"/>
              <a:t>Předmluva </a:t>
            </a:r>
          </a:p>
          <a:p>
            <a:r>
              <a:rPr lang="cs-CZ" dirty="0"/>
              <a:t>Informuje o základním přístupu autora k tématice a o cílech, které si autor vymezil splnit</a:t>
            </a:r>
          </a:p>
          <a:p>
            <a:endParaRPr lang="cs-CZ" dirty="0"/>
          </a:p>
          <a:p>
            <a:pPr marL="114300" indent="0">
              <a:buNone/>
            </a:pPr>
            <a:r>
              <a:rPr lang="cs-CZ" b="1" dirty="0"/>
              <a:t>Úvody a závěry kapitol </a:t>
            </a:r>
          </a:p>
          <a:p>
            <a:r>
              <a:rPr lang="cs-CZ" dirty="0"/>
              <a:t>Úvod - přehled problematiky řešené v dané kapitole</a:t>
            </a:r>
          </a:p>
          <a:p>
            <a:r>
              <a:rPr lang="cs-CZ" dirty="0"/>
              <a:t>Závěry - shrnují podstatu obsahu a stručně informují, co byste si měli z předchozího textu odnést </a:t>
            </a:r>
          </a:p>
          <a:p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02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Sousedstv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1740</Words>
  <Application>Microsoft Office PowerPoint</Application>
  <PresentationFormat>Předvádění na obrazovce (4:3)</PresentationFormat>
  <Paragraphs>227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</vt:lpstr>
      <vt:lpstr>Sousedství</vt:lpstr>
      <vt:lpstr>Čtení odborných textů na cestě         k odbornému psaní</vt:lpstr>
      <vt:lpstr>Čtenářská gramotnost a VŠ</vt:lpstr>
      <vt:lpstr>Čtenářská gramotnost a VŠ</vt:lpstr>
      <vt:lpstr>Prezentace aplikace PowerPoint</vt:lpstr>
      <vt:lpstr>Odborné texty na VŠ</vt:lpstr>
      <vt:lpstr>Odborné texty na VŠ</vt:lpstr>
      <vt:lpstr>Učebnice, nebo odborné studie?</vt:lpstr>
      <vt:lpstr>Prezentace aplikace PowerPoint</vt:lpstr>
      <vt:lpstr>Důležité části dokumentu (např. monografie)</vt:lpstr>
      <vt:lpstr>Důležité části dokumentu (např. monografie)</vt:lpstr>
      <vt:lpstr>Prezentace aplikace PowerPoint</vt:lpstr>
      <vt:lpstr>Prezentace aplikace PowerPoint</vt:lpstr>
      <vt:lpstr>Odborný článek</vt:lpstr>
      <vt:lpstr>Prezentace aplikace PowerPoint</vt:lpstr>
      <vt:lpstr>Kritické čtení odborného článku</vt:lpstr>
      <vt:lpstr>Cvičení</vt:lpstr>
      <vt:lpstr>Oborové zdroje pro ISK</vt:lpstr>
      <vt:lpstr>Efektivní čtení odborného textu</vt:lpstr>
      <vt:lpstr>SURVEY – udělej si přehled</vt:lpstr>
      <vt:lpstr>QUESTION - ptej se</vt:lpstr>
      <vt:lpstr>READ - čti</vt:lpstr>
      <vt:lpstr>READ - čti</vt:lpstr>
      <vt:lpstr>RECITE - rekapituluj</vt:lpstr>
      <vt:lpstr>REVIEW - zpětně kontroluj </vt:lpstr>
      <vt:lpstr>Rozečti se  https://www.rozectise.cz/cze/</vt:lpstr>
      <vt:lpstr>Kritické čtení – v kostce</vt:lpstr>
      <vt:lpstr>Čtete hloubkově – interaktivně? </vt:lpstr>
      <vt:lpstr>Do jaké míry jste kritickým čtenářem odborného textu? </vt:lpstr>
      <vt:lpstr>Číst mezi řádky</vt:lpstr>
      <vt:lpstr>Práce s chybou v odborném textu – zadání úkolu</vt:lpstr>
      <vt:lpstr>Zdroje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odborného textu</dc:title>
  <dc:creator>user</dc:creator>
  <cp:lastModifiedBy>Pavlína Mazáčová</cp:lastModifiedBy>
  <cp:revision>40</cp:revision>
  <dcterms:created xsi:type="dcterms:W3CDTF">2016-03-11T03:48:18Z</dcterms:created>
  <dcterms:modified xsi:type="dcterms:W3CDTF">2020-10-23T11:59:58Z</dcterms:modified>
</cp:coreProperties>
</file>