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0" r:id="rId4"/>
    <p:sldId id="291" r:id="rId5"/>
    <p:sldId id="292" r:id="rId6"/>
    <p:sldId id="293" r:id="rId7"/>
    <p:sldId id="294" r:id="rId8"/>
    <p:sldId id="295" r:id="rId9"/>
    <p:sldId id="296" r:id="rId10"/>
    <p:sldId id="278" r:id="rId11"/>
    <p:sldId id="281" r:id="rId12"/>
    <p:sldId id="263" r:id="rId13"/>
    <p:sldId id="282" r:id="rId14"/>
    <p:sldId id="283" r:id="rId15"/>
    <p:sldId id="288" r:id="rId16"/>
    <p:sldId id="267" r:id="rId17"/>
    <p:sldId id="266" r:id="rId18"/>
    <p:sldId id="285" r:id="rId19"/>
    <p:sldId id="290" r:id="rId20"/>
    <p:sldId id="27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8F709-9CCE-4C6D-8BC4-8B28EAF135BB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69EBB-2638-4DA9-A0C4-705775DA82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EE4FE-ADA3-4BF5-8A43-F2207B86CB93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793D-9363-44F4-B087-047E935A5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BC1D-3520-4BA3-8A68-7AD586F6BB3F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2F36-7F27-43F7-B225-2BB880E22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D533-59FA-4416-8B2E-811AA0181BC5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87647-65F8-478D-9C04-A1DE56924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CE885-A0D1-4A31-9EDF-6787187C380D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28F6-291B-4FA4-8A3D-D7B74F7FCC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C9828-DCE6-4457-AD24-5CEBA4D6910B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42A8E-223B-42C9-8110-607F3A01CF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68F79-650D-477B-A237-BAE84A3ECCEF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B4F81-E69B-4B53-BC6D-2C4555303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29CD-330E-4037-84D5-5F310479B0ED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C271-1052-452B-A62B-8BBCFCD959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151F-E045-414F-A380-33E18C91E594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6973B-6B9F-4196-9A72-FD4B26090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6BF48-A1C7-4C08-959C-39DA43614147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060D-5E01-4DEB-BBFB-808B3ACA2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7D9BA-78BA-49C9-8F9C-D1C6C876BB89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0AB39-2141-4338-A2FC-FE14956E7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5CBBCE-4FA1-4375-B039-92FEFC5B498F}" type="datetimeFigureOut">
              <a:rPr lang="cs-CZ"/>
              <a:pPr>
                <a:defRPr/>
              </a:pPr>
              <a:t>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481C7D-411F-48E9-943D-0F8D10173A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25" r:id="rId7"/>
    <p:sldLayoutId id="2147483730" r:id="rId8"/>
    <p:sldLayoutId id="2147483731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photos.google.com/photo/AF1QipNI6Kk35vZxf8QKryYd4W4Vlp5vykZSZzTLMub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Akce v knihovnách a čtenářství</a:t>
            </a:r>
            <a:endParaRPr lang="cs-CZ" dirty="0"/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Mgr. Helena Hubatková Selucká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 – dovednosti -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3 SMS, IM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071538" y="2214554"/>
            <a:ext cx="85725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785786" y="3357562"/>
            <a:ext cx="1571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louk 7"/>
          <p:cNvSpPr/>
          <p:nvPr/>
        </p:nvSpPr>
        <p:spPr>
          <a:xfrm>
            <a:off x="1000100" y="3500438"/>
            <a:ext cx="928694" cy="1428760"/>
          </a:xfrm>
          <a:prstGeom prst="arc">
            <a:avLst>
              <a:gd name="adj1" fmla="val 8444359"/>
              <a:gd name="adj2" fmla="val 19994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Rybí kost</a:t>
            </a:r>
            <a:endParaRPr lang="cs-CZ" dirty="0"/>
          </a:p>
        </p:txBody>
      </p:sp>
      <p:sp>
        <p:nvSpPr>
          <p:cNvPr id="4" name="Oblouk 3"/>
          <p:cNvSpPr/>
          <p:nvPr/>
        </p:nvSpPr>
        <p:spPr>
          <a:xfrm>
            <a:off x="2428860" y="2928934"/>
            <a:ext cx="3000396" cy="1428760"/>
          </a:xfrm>
          <a:prstGeom prst="arc">
            <a:avLst>
              <a:gd name="adj1" fmla="val 10939712"/>
              <a:gd name="adj2" fmla="val 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571604" y="1571612"/>
            <a:ext cx="4800576" cy="4554551"/>
          </a:xfrm>
          <a:prstGeom prst="arc">
            <a:avLst>
              <a:gd name="adj1" fmla="val 12577469"/>
              <a:gd name="adj2" fmla="val 20320921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8" name="Oblouk 7"/>
          <p:cNvSpPr/>
          <p:nvPr/>
        </p:nvSpPr>
        <p:spPr>
          <a:xfrm>
            <a:off x="2928926" y="4000504"/>
            <a:ext cx="2143140" cy="857256"/>
          </a:xfrm>
          <a:prstGeom prst="arc">
            <a:avLst>
              <a:gd name="adj1" fmla="val 10693696"/>
              <a:gd name="adj2" fmla="val 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4000496" y="1571612"/>
            <a:ext cx="0" cy="35719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57158" y="1857364"/>
            <a:ext cx="157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KDO?</a:t>
            </a:r>
          </a:p>
          <a:p>
            <a:r>
              <a:rPr lang="cs-CZ" sz="1400" dirty="0" smtClean="0"/>
              <a:t>Učitelé, žáci, rodiče, knihovníci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7158" y="3286124"/>
            <a:ext cx="1928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KDE?</a:t>
            </a:r>
          </a:p>
          <a:p>
            <a:r>
              <a:rPr lang="cs-CZ" sz="1400" dirty="0" smtClean="0"/>
              <a:t>Prostor a jeho vybavení a organizace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357950" y="1928802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CO?</a:t>
            </a:r>
          </a:p>
          <a:p>
            <a:r>
              <a:rPr lang="cs-CZ" sz="1400" dirty="0" smtClean="0"/>
              <a:t>Terminologie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00100" y="4357694"/>
            <a:ext cx="1785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KDY?</a:t>
            </a:r>
          </a:p>
          <a:p>
            <a:r>
              <a:rPr lang="cs-CZ" sz="1400" dirty="0" smtClean="0"/>
              <a:t>Dopolední, odpolední programy</a:t>
            </a:r>
            <a:endParaRPr lang="cs-CZ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215074" y="3357562"/>
            <a:ext cx="1714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PROČ?</a:t>
            </a:r>
          </a:p>
          <a:p>
            <a:r>
              <a:rPr lang="cs-CZ" sz="1400" dirty="0" smtClean="0"/>
              <a:t>Cíle, kompetence, RVP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14942" y="442913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JAK?</a:t>
            </a:r>
          </a:p>
          <a:p>
            <a:r>
              <a:rPr lang="cs-CZ" sz="1400" dirty="0" smtClean="0"/>
              <a:t>Příprava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Cíle programů</a:t>
            </a: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 učitele... RVP, KK, VO</a:t>
            </a:r>
          </a:p>
          <a:p>
            <a:pPr eaLnBrk="1" hangingPunct="1"/>
            <a:r>
              <a:rPr lang="cs-CZ" dirty="0" smtClean="0"/>
              <a:t>Pro dítě... žáka/studenta...</a:t>
            </a:r>
          </a:p>
          <a:p>
            <a:pPr eaLnBrk="1" hangingPunct="1"/>
            <a:r>
              <a:rPr lang="cs-CZ" dirty="0" smtClean="0"/>
              <a:t>Pro knihovníka...</a:t>
            </a:r>
          </a:p>
          <a:p>
            <a:pPr eaLnBrk="1" hangingPunct="1"/>
            <a:r>
              <a:rPr lang="cs-CZ" dirty="0" smtClean="0"/>
              <a:t>Pro knihovnu...</a:t>
            </a:r>
          </a:p>
          <a:p>
            <a:pPr eaLnBrk="1" hangingPunct="1"/>
            <a:r>
              <a:rPr lang="cs-CZ" dirty="0" smtClean="0"/>
              <a:t>Pro rodiče...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Rozložení a mezníky věkových skupin</a:t>
            </a: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Ve věku do 3 let s doprovodem (ne pedagogové)</a:t>
            </a:r>
          </a:p>
          <a:p>
            <a:pPr eaLnBrk="1" hangingPunct="1"/>
            <a:r>
              <a:rPr lang="cs-CZ" dirty="0" smtClean="0"/>
              <a:t>3-5 s doprovodem</a:t>
            </a:r>
          </a:p>
          <a:p>
            <a:pPr eaLnBrk="1" hangingPunct="1"/>
            <a:r>
              <a:rPr lang="cs-CZ" dirty="0" smtClean="0"/>
              <a:t>3-5 letí (MŠ) + 5-7letí (MŠ/ZŠ)</a:t>
            </a:r>
          </a:p>
          <a:p>
            <a:pPr eaLnBrk="1" hangingPunct="1"/>
            <a:r>
              <a:rPr lang="cs-CZ" dirty="0" smtClean="0"/>
              <a:t>1. ročník</a:t>
            </a:r>
          </a:p>
          <a:p>
            <a:pPr eaLnBrk="1" hangingPunct="1"/>
            <a:r>
              <a:rPr lang="cs-CZ" dirty="0" smtClean="0"/>
              <a:t>2.-3. ročník</a:t>
            </a:r>
          </a:p>
          <a:p>
            <a:pPr eaLnBrk="1" hangingPunct="1"/>
            <a:r>
              <a:rPr lang="cs-CZ" dirty="0" smtClean="0"/>
              <a:t>4.-5. ročník (osmiletá gymnázia)</a:t>
            </a:r>
          </a:p>
          <a:p>
            <a:pPr eaLnBrk="1" hangingPunct="1"/>
            <a:r>
              <a:rPr lang="cs-CZ" dirty="0" smtClean="0"/>
              <a:t>6.-7. ročník (šestiletá gymnázia)</a:t>
            </a:r>
          </a:p>
          <a:p>
            <a:pPr eaLnBrk="1" hangingPunct="1"/>
            <a:r>
              <a:rPr lang="cs-CZ" dirty="0" smtClean="0"/>
              <a:t>8.-9. ročník (středoškolské vzdělávání)</a:t>
            </a:r>
          </a:p>
          <a:p>
            <a:pPr eaLnBrk="1" hangingPunct="1"/>
            <a:r>
              <a:rPr lang="cs-CZ" dirty="0" smtClean="0"/>
              <a:t>1.ročník SŠ</a:t>
            </a:r>
          </a:p>
          <a:p>
            <a:pPr eaLnBrk="1" hangingPunct="1"/>
            <a:r>
              <a:rPr lang="cs-CZ" dirty="0" smtClean="0"/>
              <a:t>2.-3.ročník SŠ</a:t>
            </a:r>
          </a:p>
          <a:p>
            <a:pPr eaLnBrk="1" hangingPunct="1"/>
            <a:r>
              <a:rPr lang="cs-CZ" dirty="0" smtClean="0"/>
              <a:t>4. ročník SŠ (vysokoškolské vzdělávání)</a:t>
            </a:r>
          </a:p>
          <a:p>
            <a:pPr eaLnBrk="1" hangingPunct="1"/>
            <a:r>
              <a:rPr lang="cs-CZ" dirty="0" smtClean="0"/>
              <a:t>Studenti VŠ (pedagogické, sociální, knihovnické směry)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beseda?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</a:t>
            </a:r>
          </a:p>
          <a:p>
            <a:r>
              <a:rPr lang="cs-CZ" dirty="0" smtClean="0"/>
              <a:t>Informační lekce</a:t>
            </a:r>
          </a:p>
          <a:p>
            <a:r>
              <a:rPr lang="cs-CZ" dirty="0" smtClean="0"/>
              <a:t>Kulturní program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Kde? Kdy?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 – členitost, pomůcky, vybavení…</a:t>
            </a:r>
          </a:p>
          <a:p>
            <a:r>
              <a:rPr lang="cs-CZ" dirty="0" smtClean="0"/>
              <a:t>Jak to vypadá ve vaší knihovně?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Proč děláte programy v knihovnách?</a:t>
            </a: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 jak?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Formální </a:t>
            </a:r>
            <a:r>
              <a:rPr lang="cs-CZ" dirty="0" smtClean="0"/>
              <a:t>plánování</a:t>
            </a:r>
            <a:endParaRPr lang="cs-CZ" dirty="0" smtClean="0"/>
          </a:p>
          <a:p>
            <a:pPr eaLnBrk="1" hangingPunct="1"/>
            <a:r>
              <a:rPr lang="cs-CZ" dirty="0" smtClean="0"/>
              <a:t>Obsahové </a:t>
            </a:r>
            <a:r>
              <a:rPr lang="cs-CZ" dirty="0" smtClean="0"/>
              <a:t>plánování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Co ve vašem programu nesmí chybět:</a:t>
            </a:r>
          </a:p>
          <a:p>
            <a:pPr lvl="1" eaLnBrk="1" hangingPunct="1"/>
            <a:r>
              <a:rPr lang="cs-CZ" dirty="0" smtClean="0"/>
              <a:t>Při přípravě</a:t>
            </a:r>
          </a:p>
          <a:p>
            <a:pPr lvl="1" eaLnBrk="1" hangingPunct="1"/>
            <a:r>
              <a:rPr lang="cs-CZ" dirty="0" smtClean="0"/>
              <a:t>Při realizaci</a:t>
            </a:r>
          </a:p>
          <a:p>
            <a:pPr lvl="1" eaLnBrk="1" hangingPunct="1"/>
            <a:r>
              <a:rPr lang="cs-CZ" dirty="0" smtClean="0"/>
              <a:t>Po realizaci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Nejčastější problémy </a:t>
            </a: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Příprava – před, při realizaci, po realizaci</a:t>
            </a:r>
          </a:p>
          <a:p>
            <a:pPr eaLnBrk="1" hangingPunct="1"/>
            <a:r>
              <a:rPr lang="cs-CZ" dirty="0" smtClean="0"/>
              <a:t>Nelogičnost</a:t>
            </a:r>
          </a:p>
          <a:p>
            <a:pPr eaLnBrk="1" hangingPunct="1"/>
            <a:r>
              <a:rPr lang="cs-CZ" dirty="0" smtClean="0"/>
              <a:t>Faktografické chyby – omezené množství zdrojů</a:t>
            </a:r>
          </a:p>
          <a:p>
            <a:pPr eaLnBrk="1" hangingPunct="1"/>
            <a:r>
              <a:rPr lang="cs-CZ" dirty="0" smtClean="0"/>
              <a:t>Pracovní listy a jejich náležitosti</a:t>
            </a:r>
          </a:p>
          <a:p>
            <a:pPr eaLnBrk="1" hangingPunct="1"/>
            <a:r>
              <a:rPr lang="cs-CZ" dirty="0" smtClean="0"/>
              <a:t>Zdroje – chybí, neúplné, největší peklo jsou okopírované stránky</a:t>
            </a:r>
          </a:p>
          <a:p>
            <a:pPr eaLnBrk="1" hangingPunct="1"/>
            <a:r>
              <a:rPr lang="cs-CZ" dirty="0" smtClean="0"/>
              <a:t>Ceny, upomínkové předměty....</a:t>
            </a:r>
          </a:p>
          <a:p>
            <a:pPr eaLnBrk="1" hangingPunct="1"/>
            <a:r>
              <a:rPr lang="cs-CZ" dirty="0" smtClean="0"/>
              <a:t>Široký záběr tématu (</a:t>
            </a:r>
            <a:r>
              <a:rPr lang="cs-CZ" dirty="0" err="1" smtClean="0"/>
              <a:t>výčtovost</a:t>
            </a:r>
            <a:r>
              <a:rPr lang="cs-CZ" dirty="0" smtClean="0"/>
              <a:t>)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Jdeme na to - hádanka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gyp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Rybí kost</a:t>
            </a:r>
            <a:endParaRPr lang="cs-CZ" dirty="0"/>
          </a:p>
        </p:txBody>
      </p:sp>
      <p:sp>
        <p:nvSpPr>
          <p:cNvPr id="4" name="Oblouk 3"/>
          <p:cNvSpPr/>
          <p:nvPr/>
        </p:nvSpPr>
        <p:spPr>
          <a:xfrm>
            <a:off x="2428860" y="2928934"/>
            <a:ext cx="3000396" cy="1428760"/>
          </a:xfrm>
          <a:prstGeom prst="arc">
            <a:avLst>
              <a:gd name="adj1" fmla="val 10939712"/>
              <a:gd name="adj2" fmla="val 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571604" y="1571612"/>
            <a:ext cx="4800576" cy="4554551"/>
          </a:xfrm>
          <a:prstGeom prst="arc">
            <a:avLst>
              <a:gd name="adj1" fmla="val 12577469"/>
              <a:gd name="adj2" fmla="val 20320921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8" name="Oblouk 7"/>
          <p:cNvSpPr/>
          <p:nvPr/>
        </p:nvSpPr>
        <p:spPr>
          <a:xfrm>
            <a:off x="2928926" y="4000504"/>
            <a:ext cx="2143140" cy="857256"/>
          </a:xfrm>
          <a:prstGeom prst="arc">
            <a:avLst>
              <a:gd name="adj1" fmla="val 10693696"/>
              <a:gd name="adj2" fmla="val 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4000496" y="1571612"/>
            <a:ext cx="0" cy="35719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857224" y="185736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KDO?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214414" y="328612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KDE?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357950" y="19288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CO?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14480" y="435769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KDY?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786446" y="335756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14942" y="442913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>
                <a:solidFill>
                  <a:schemeClr val="tx1"/>
                </a:solidFill>
              </a:rPr>
              <a:t>Mgr. Helena </a:t>
            </a:r>
            <a:r>
              <a:rPr lang="cs-CZ" dirty="0" err="1" smtClean="0">
                <a:solidFill>
                  <a:schemeClr val="tx1"/>
                </a:solidFill>
              </a:rPr>
              <a:t>Hubatková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Selucká</a:t>
            </a:r>
            <a:endParaRPr lang="cs-CZ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err="1" smtClean="0">
                <a:solidFill>
                  <a:schemeClr val="tx1"/>
                </a:solidFill>
              </a:rPr>
              <a:t>hubatkovaselucka</a:t>
            </a:r>
            <a:r>
              <a:rPr lang="cs-CZ" dirty="0" smtClean="0">
                <a:solidFill>
                  <a:schemeClr val="tx1"/>
                </a:solidFill>
              </a:rPr>
              <a:t>@</a:t>
            </a:r>
            <a:r>
              <a:rPr lang="cs-CZ" dirty="0" err="1" smtClean="0">
                <a:solidFill>
                  <a:schemeClr val="tx1"/>
                </a:solidFill>
              </a:rPr>
              <a:t>gmail.com</a:t>
            </a:r>
            <a:endParaRPr lang="cs-CZ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>
                <a:solidFill>
                  <a:schemeClr val="tx1"/>
                </a:solidFill>
              </a:rPr>
              <a:t>https://ctenarivdetech.wordpress.com/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Co je  nejvíce blízké x vzdálené?</a:t>
            </a: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Data</a:t>
            </a:r>
          </a:p>
          <a:p>
            <a:pPr eaLnBrk="1" hangingPunct="1"/>
            <a:r>
              <a:rPr lang="cs-CZ" dirty="0" smtClean="0"/>
              <a:t>Informace</a:t>
            </a:r>
          </a:p>
          <a:p>
            <a:pPr eaLnBrk="1" hangingPunct="1"/>
            <a:r>
              <a:rPr lang="cs-CZ" dirty="0" smtClean="0"/>
              <a:t>Čtenář</a:t>
            </a:r>
          </a:p>
          <a:p>
            <a:pPr eaLnBrk="1" hangingPunct="1"/>
            <a:r>
              <a:rPr lang="cs-CZ" dirty="0" err="1" smtClean="0"/>
              <a:t>Nečtenář</a:t>
            </a:r>
            <a:endParaRPr lang="cs-CZ" dirty="0" smtClean="0"/>
          </a:p>
          <a:p>
            <a:pPr eaLnBrk="1" hangingPunct="1"/>
            <a:r>
              <a:rPr lang="cs-CZ" dirty="0" smtClean="0"/>
              <a:t>Čtenářství</a:t>
            </a:r>
          </a:p>
          <a:p>
            <a:pPr eaLnBrk="1" hangingPunct="1"/>
            <a:r>
              <a:rPr lang="cs-CZ" dirty="0" smtClean="0"/>
              <a:t>Čtenářská gramotnost</a:t>
            </a:r>
          </a:p>
          <a:p>
            <a:pPr eaLnBrk="1" hangingPunct="1"/>
            <a:r>
              <a:rPr lang="cs-CZ" dirty="0" smtClean="0"/>
              <a:t>Beseda</a:t>
            </a:r>
          </a:p>
          <a:p>
            <a:pPr eaLnBrk="1" hangingPunct="1"/>
            <a:r>
              <a:rPr lang="cs-CZ" dirty="0" smtClean="0"/>
              <a:t>Informační lekce</a:t>
            </a:r>
          </a:p>
          <a:p>
            <a:pPr eaLnBrk="1" hangingPunct="1"/>
            <a:r>
              <a:rPr lang="cs-CZ" dirty="0" smtClean="0"/>
              <a:t>Učit se </a:t>
            </a:r>
          </a:p>
          <a:p>
            <a:pPr eaLnBrk="1" hangingPunct="1"/>
            <a:r>
              <a:rPr lang="cs-CZ" dirty="0" smtClean="0"/>
              <a:t>Vzdělávat 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</a:t>
            </a:r>
          </a:p>
          <a:p>
            <a:pPr eaLnBrk="1" hangingPunct="1"/>
            <a:r>
              <a:rPr lang="cs-CZ" smtClean="0"/>
              <a:t>Informace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pitchFamily="34" charset="0"/>
              <a:buNone/>
            </a:pPr>
            <a:r>
              <a:rPr lang="cs-CZ" smtClean="0"/>
              <a:t>DATA         INFORMACE        ZNALOST       MOUDROST</a:t>
            </a:r>
          </a:p>
          <a:p>
            <a:pPr eaLnBrk="1" hangingPunct="1">
              <a:buFont typeface="Arial" pitchFamily="34" charset="0"/>
              <a:buNone/>
            </a:pPr>
            <a:endParaRPr lang="cs-CZ" smtClean="0"/>
          </a:p>
          <a:p>
            <a:pPr eaLnBrk="1" hangingPunct="1">
              <a:buFont typeface="Arial" pitchFamily="34" charset="0"/>
              <a:buNone/>
            </a:pPr>
            <a:endParaRPr lang="cs-CZ" smtClean="0"/>
          </a:p>
          <a:p>
            <a:pPr eaLnBrk="1" hangingPunct="1">
              <a:buFont typeface="Arial" pitchFamily="34" charset="0"/>
              <a:buNone/>
            </a:pPr>
            <a:endParaRPr lang="cs-CZ" smtClean="0"/>
          </a:p>
          <a:p>
            <a:pPr eaLnBrk="1" hangingPunct="1">
              <a:buFont typeface="Arial" pitchFamily="34" charset="0"/>
              <a:buNone/>
            </a:pPr>
            <a:r>
              <a:rPr lang="cs-CZ" smtClean="0"/>
              <a:t>Viz. modul Informační služby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1428750" y="314325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3929063" y="314325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6000750" y="314325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Vénnovy</a:t>
            </a:r>
            <a:r>
              <a:rPr lang="cs-CZ" dirty="0" smtClean="0"/>
              <a:t> diagramy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000364" y="4214818"/>
            <a:ext cx="1714512" cy="1214446"/>
          </a:xfrm>
          <a:prstGeom prst="ellips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4286248" y="4214818"/>
            <a:ext cx="1714512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500166" y="2214554"/>
            <a:ext cx="178595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786314" y="2214554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/>
              <a:t>Čtenář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err="1" smtClean="0"/>
              <a:t>Nečtenář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/>
              <a:t>Je čtenářem ten, kdo umí číst nebo opravdu pravidelně čte?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/>
              <a:t>Je </a:t>
            </a:r>
            <a:r>
              <a:rPr lang="cs-CZ" dirty="0" err="1" smtClean="0"/>
              <a:t>nečtenář</a:t>
            </a:r>
            <a:r>
              <a:rPr lang="cs-CZ" dirty="0" smtClean="0"/>
              <a:t> ten, kdo nečte pro zábavu, ale protože musí?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 smtClean="0"/>
              <a:t>Viz. modul Informační vzdělávání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86238"/>
          </a:xfrm>
        </p:spPr>
        <p:txBody>
          <a:bodyPr/>
          <a:lstStyle/>
          <a:p>
            <a:pPr eaLnBrk="1" hangingPunct="1"/>
            <a:r>
              <a:rPr lang="cs-CZ" smtClean="0"/>
              <a:t>Čtenářství</a:t>
            </a:r>
          </a:p>
          <a:p>
            <a:pPr eaLnBrk="1" hangingPunct="1"/>
            <a:r>
              <a:rPr lang="cs-CZ" smtClean="0"/>
              <a:t>Čtenářská gramotnost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- bibliofilie</a:t>
            </a:r>
          </a:p>
          <a:p>
            <a:pPr eaLnBrk="1" hangingPunct="1"/>
            <a:r>
              <a:rPr lang="cs-CZ" smtClean="0"/>
              <a:t>- touha číst</a:t>
            </a:r>
          </a:p>
          <a:p>
            <a:pPr eaLnBrk="1" hangingPunct="1"/>
            <a:r>
              <a:rPr lang="cs-CZ" smtClean="0"/>
              <a:t>- emoce</a:t>
            </a:r>
          </a:p>
          <a:p>
            <a:pPr eaLnBrk="1" hangingPunct="1"/>
            <a:r>
              <a:rPr lang="cs-CZ" smtClean="0"/>
              <a:t>- zábava</a:t>
            </a:r>
          </a:p>
          <a:p>
            <a:pPr eaLnBrk="1" hangingPunct="1"/>
            <a:r>
              <a:rPr lang="cs-CZ" smtClean="0"/>
              <a:t>- únik</a:t>
            </a:r>
          </a:p>
          <a:p>
            <a:pPr eaLnBrk="1" hangingPunct="1">
              <a:buFont typeface="Arial" pitchFamily="34" charset="0"/>
              <a:buNone/>
            </a:pPr>
            <a:endParaRPr lang="cs-CZ" sz="2400" smtClean="0"/>
          </a:p>
          <a:p>
            <a:pPr eaLnBrk="1" hangingPunct="1">
              <a:buFont typeface="Arial" pitchFamily="34" charset="0"/>
              <a:buNone/>
            </a:pPr>
            <a:r>
              <a:rPr lang="cs-CZ" sz="2000" smtClean="0"/>
              <a:t>Viz. modul Informační vzdělávání</a:t>
            </a:r>
          </a:p>
          <a:p>
            <a:pPr eaLnBrk="1" hangingPunct="1"/>
            <a:endParaRPr lang="cs-CZ" smtClean="0"/>
          </a:p>
        </p:txBody>
      </p:sp>
      <p:sp>
        <p:nvSpPr>
          <p:cNvPr id="12292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2905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- </a:t>
            </a:r>
            <a:r>
              <a:rPr lang="cs-CZ" sz="2000" smtClean="0"/>
              <a:t>vyvozování</a:t>
            </a:r>
          </a:p>
          <a:p>
            <a:pPr eaLnBrk="1" hangingPunct="1"/>
            <a:r>
              <a:rPr lang="cs-CZ" sz="2000" smtClean="0"/>
              <a:t>- předvídání</a:t>
            </a:r>
          </a:p>
          <a:p>
            <a:pPr eaLnBrk="1" hangingPunct="1"/>
            <a:r>
              <a:rPr lang="cs-CZ" sz="2000" smtClean="0"/>
              <a:t>- třídění</a:t>
            </a:r>
          </a:p>
          <a:p>
            <a:pPr eaLnBrk="1" hangingPunct="1"/>
            <a:r>
              <a:rPr lang="cs-CZ" sz="2000" smtClean="0"/>
              <a:t>- hledání souvislostí</a:t>
            </a:r>
          </a:p>
          <a:p>
            <a:pPr eaLnBrk="1" hangingPunct="1"/>
            <a:r>
              <a:rPr lang="cs-CZ" sz="2000" smtClean="0"/>
              <a:t>- samostatnost</a:t>
            </a:r>
          </a:p>
          <a:p>
            <a:pPr eaLnBrk="1" hangingPunct="1"/>
            <a:r>
              <a:rPr lang="cs-CZ" sz="2000" smtClean="0"/>
              <a:t>- technika</a:t>
            </a:r>
          </a:p>
          <a:p>
            <a:pPr eaLnBrk="1" hangingPunct="1"/>
            <a:r>
              <a:rPr lang="cs-CZ" sz="2000" smtClean="0"/>
              <a:t>- základ ve škole (vznik, utvrzování)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Beseda</a:t>
            </a:r>
          </a:p>
          <a:p>
            <a:pPr eaLnBrk="1" hangingPunct="1"/>
            <a:r>
              <a:rPr lang="cs-CZ" smtClean="0"/>
              <a:t>Informační lekce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Beseda se spisovatelem</a:t>
            </a:r>
          </a:p>
          <a:p>
            <a:pPr eaLnBrk="1" hangingPunct="1"/>
            <a:r>
              <a:rPr lang="cs-CZ" smtClean="0"/>
              <a:t>Jakýkoliv program, který realizuje knihovna a její zaměstnanci má potenciál nabídnout vzdělávací a informační hodnotu.</a:t>
            </a:r>
          </a:p>
          <a:p>
            <a:pPr eaLnBrk="1" hangingPunct="1"/>
            <a:r>
              <a:rPr lang="cs-CZ" smtClean="0"/>
              <a:t>Vzdělávací program s prvky informačního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Učit (se)</a:t>
            </a:r>
          </a:p>
          <a:p>
            <a:pPr eaLnBrk="1" hangingPunct="1"/>
            <a:r>
              <a:rPr lang="cs-CZ" dirty="0" smtClean="0"/>
              <a:t>Vzdělávat (se)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Viz. modul Informační vzdělávání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šky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628</TotalTime>
  <Words>456</Words>
  <Application>Microsoft Office PowerPoint</Application>
  <PresentationFormat>Předvádění na obrazovce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Došky</vt:lpstr>
      <vt:lpstr>Akce v knihovnách a čtenářství</vt:lpstr>
      <vt:lpstr>Metoda Rybí kost</vt:lpstr>
      <vt:lpstr>Co je  nejvíce blízké x vzdálené?</vt:lpstr>
      <vt:lpstr>Snímek 4</vt:lpstr>
      <vt:lpstr>Vénnovy diagramy</vt:lpstr>
      <vt:lpstr>Snímek 6</vt:lpstr>
      <vt:lpstr>Snímek 7</vt:lpstr>
      <vt:lpstr>Snímek 8</vt:lpstr>
      <vt:lpstr>Snímek 9</vt:lpstr>
      <vt:lpstr>Znalosti – dovednosti - postoje</vt:lpstr>
      <vt:lpstr>Metoda Rybí kost</vt:lpstr>
      <vt:lpstr>Cíle programů</vt:lpstr>
      <vt:lpstr>Rozložení a mezníky věkových skupin</vt:lpstr>
      <vt:lpstr>Co je to beseda?</vt:lpstr>
      <vt:lpstr>Kde? Kdy?</vt:lpstr>
      <vt:lpstr>Proč děláte programy v knihovnách?</vt:lpstr>
      <vt:lpstr>Nejčastější problémy </vt:lpstr>
      <vt:lpstr>Jdeme na to - hádanka</vt:lpstr>
      <vt:lpstr>Snímek 19</vt:lpstr>
      <vt:lpstr>Děkuji za pozornost.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Akce v knihovnách a čtenářství</dc:title>
  <dc:creator>ObsluhaAV</dc:creator>
  <cp:lastModifiedBy>Hubati</cp:lastModifiedBy>
  <cp:revision>26</cp:revision>
  <dcterms:created xsi:type="dcterms:W3CDTF">2017-10-02T06:09:32Z</dcterms:created>
  <dcterms:modified xsi:type="dcterms:W3CDTF">2020-11-01T18:47:03Z</dcterms:modified>
</cp:coreProperties>
</file>