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8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IV.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26. 10. 2020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dělení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Identické</a:t>
            </a:r>
            <a:r>
              <a:rPr lang="cs-CZ" dirty="0"/>
              <a:t> – když mají stejné virtuální znaky, když jsou vystiženi pomocí jiných aktuálních znaků, jsou informativní (Walter </a:t>
            </a:r>
            <a:r>
              <a:rPr lang="cs-CZ" dirty="0" err="1"/>
              <a:t>Scott</a:t>
            </a:r>
            <a:r>
              <a:rPr lang="cs-CZ" dirty="0"/>
              <a:t> = autor </a:t>
            </a:r>
            <a:r>
              <a:rPr lang="cs-CZ" dirty="0" err="1"/>
              <a:t>Vawerley</a:t>
            </a:r>
            <a:r>
              <a:rPr lang="cs-CZ" dirty="0"/>
              <a:t>)</a:t>
            </a:r>
          </a:p>
          <a:p>
            <a:r>
              <a:rPr lang="cs-CZ" b="1" dirty="0"/>
              <a:t>Různé</a:t>
            </a:r>
            <a:r>
              <a:rPr lang="cs-CZ" dirty="0"/>
              <a:t>  - jiný obsah</a:t>
            </a:r>
          </a:p>
          <a:p>
            <a:endParaRPr lang="cs-CZ" dirty="0"/>
          </a:p>
          <a:p>
            <a:r>
              <a:rPr lang="cs-CZ" b="1" dirty="0"/>
              <a:t>Slučitelné </a:t>
            </a:r>
            <a:r>
              <a:rPr lang="cs-CZ" dirty="0"/>
              <a:t>– spojením nevzniká spor</a:t>
            </a:r>
          </a:p>
          <a:p>
            <a:r>
              <a:rPr lang="cs-CZ" b="1" dirty="0"/>
              <a:t>Neslučitelné</a:t>
            </a:r>
            <a:r>
              <a:rPr lang="cs-CZ" dirty="0"/>
              <a:t> – spojením vzniká spor</a:t>
            </a:r>
          </a:p>
          <a:p>
            <a:endParaRPr lang="cs-CZ" dirty="0"/>
          </a:p>
          <a:p>
            <a:r>
              <a:rPr lang="cs-CZ" b="1" dirty="0"/>
              <a:t>Nadřazené</a:t>
            </a:r>
            <a:r>
              <a:rPr lang="cs-CZ" dirty="0"/>
              <a:t> – zahrnuje podřazené pojmy</a:t>
            </a:r>
          </a:p>
          <a:p>
            <a:r>
              <a:rPr lang="cs-CZ" b="1" dirty="0"/>
              <a:t>Podřazené </a:t>
            </a:r>
            <a:r>
              <a:rPr lang="cs-CZ" dirty="0"/>
              <a:t>– jsou obsaženy v nadřazených pojmech</a:t>
            </a:r>
          </a:p>
        </p:txBody>
      </p:sp>
    </p:spTree>
    <p:extLst>
      <p:ext uri="{BB962C8B-B14F-4D97-AF65-F5344CB8AC3E}">
        <p14:creationId xmlns:p14="http://schemas.microsoft.com/office/powerpoint/2010/main" val="4104877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Konvenční a instrumentální znak objektu, tj. dán dohodou a je třeba vždy rozpoznat jeho označující funkci</a:t>
            </a:r>
          </a:p>
          <a:p>
            <a:r>
              <a:rPr lang="cs-CZ" dirty="0"/>
              <a:t>Označuje objekty prostřednictvím pojmů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84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Diferenciovaný trojúhelník reference</a:t>
            </a:r>
          </a:p>
        </p:txBody>
      </p:sp>
      <p:pic>
        <p:nvPicPr>
          <p:cNvPr id="5122" name="Picture 2" descr="http://1.bp.blogspot.com/-7sZY1q1r-VM/To21IyysOWI/AAAAAAAAADc/vXPXGJjUknk/s1600/pojmyt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698" y="2286000"/>
            <a:ext cx="5689004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94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Ontologie – filosofie a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Individua-substance</a:t>
            </a:r>
          </a:p>
          <a:p>
            <a:r>
              <a:rPr lang="cs-CZ" dirty="0"/>
              <a:t>Individua-akcidenty</a:t>
            </a:r>
          </a:p>
          <a:p>
            <a:r>
              <a:rPr lang="cs-CZ" dirty="0"/>
              <a:t>Individua-vztahy</a:t>
            </a:r>
          </a:p>
          <a:p>
            <a:r>
              <a:rPr lang="cs-CZ" dirty="0"/>
              <a:t>Agregáty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775" y="1951037"/>
            <a:ext cx="641985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9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Empirická individua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Substance + akcidenty (to, k čemu odkazuje entita osoba, objekt)</a:t>
            </a:r>
          </a:p>
        </p:txBody>
      </p:sp>
      <p:sp>
        <p:nvSpPr>
          <p:cNvPr id="8" name="AutoShape 2" descr="Výsledek obrázku pro miloš zeman"/>
          <p:cNvSpPr>
            <a:spLocks noChangeAspect="1" noChangeArrowheads="1"/>
          </p:cNvSpPr>
          <p:nvPr/>
        </p:nvSpPr>
        <p:spPr bwMode="auto">
          <a:xfrm>
            <a:off x="434975" y="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4" descr="Výsledek obrázku pro miloš ze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850" y="933361"/>
            <a:ext cx="2419350" cy="1895475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i="1" dirty="0">
                <a:solidFill>
                  <a:srgbClr val="450D3E"/>
                </a:solidFill>
                <a:latin typeface="Verdana" panose="020B0604030504040204" pitchFamily="34" charset="0"/>
              </a:rPr>
              <a:t>x je empirické individuum, jestliže 1) x je těleso, 2) každá část tohoto x je jeho část vlastní, a 3) neexistuje y takové, že x je pravou a vlastní částí 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496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individua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obsah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Individuum-substance (osoby)</a:t>
            </a:r>
          </a:p>
          <a:p>
            <a:r>
              <a:rPr lang="cs-CZ" dirty="0"/>
              <a:t>Individuum-akcident (entita místo, akce, atributy)</a:t>
            </a:r>
          </a:p>
        </p:txBody>
      </p:sp>
      <p:pic>
        <p:nvPicPr>
          <p:cNvPr id="9" name="Picture 2" descr="Individua-substance a individua-akcide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33" y="1852611"/>
            <a:ext cx="57150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3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existence individuí</a:t>
            </a:r>
          </a:p>
        </p:txBody>
      </p:sp>
      <p:pic>
        <p:nvPicPr>
          <p:cNvPr id="4100" name="Picture 4" descr="Vodník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2" b="13002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Aktuálně reálná – skutečně jsou (Miloš Zeman, entita osoba)</a:t>
            </a:r>
          </a:p>
          <a:p>
            <a:r>
              <a:rPr lang="cs-CZ" dirty="0"/>
              <a:t>Potenciálně reálná – mohou skutečně být (syn Michala Lorenze, entita pojem)</a:t>
            </a:r>
          </a:p>
          <a:p>
            <a:r>
              <a:rPr lang="cs-CZ" dirty="0"/>
              <a:t>Intencionální – jsou nebo mohou být pouze v myšlení (vodník, entita pojem)</a:t>
            </a:r>
          </a:p>
        </p:txBody>
      </p:sp>
    </p:spTree>
    <p:extLst>
      <p:ext uri="{BB962C8B-B14F-4D97-AF65-F5344CB8AC3E}">
        <p14:creationId xmlns:p14="http://schemas.microsoft.com/office/powerpoint/2010/main" val="2532946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Relativní individuum-akcident (vztahy)</a:t>
            </a:r>
          </a:p>
          <a:p>
            <a:pPr lvl="1"/>
            <a:r>
              <a:rPr lang="cs-CZ" dirty="0"/>
              <a:t>Subjekt vztahu</a:t>
            </a:r>
          </a:p>
          <a:p>
            <a:pPr lvl="1"/>
            <a:r>
              <a:rPr lang="cs-CZ" dirty="0"/>
              <a:t>Termín vztahu</a:t>
            </a:r>
          </a:p>
          <a:p>
            <a:pPr lvl="1"/>
            <a:r>
              <a:rPr lang="cs-CZ" dirty="0"/>
              <a:t>Základ vztahu</a:t>
            </a:r>
          </a:p>
          <a:p>
            <a:pPr lvl="1"/>
            <a:endParaRPr lang="cs-CZ" dirty="0"/>
          </a:p>
          <a:p>
            <a:r>
              <a:rPr lang="cs-CZ" dirty="0" err="1"/>
              <a:t>Realný</a:t>
            </a:r>
            <a:r>
              <a:rPr lang="cs-CZ" dirty="0"/>
              <a:t> (všechny složky jsou reálné)</a:t>
            </a:r>
          </a:p>
          <a:p>
            <a:r>
              <a:rPr lang="cs-CZ" dirty="0"/>
              <a:t>Intencionální (jedna ze složek je intencionální)</a:t>
            </a:r>
          </a:p>
        </p:txBody>
      </p:sp>
      <p:pic>
        <p:nvPicPr>
          <p:cNvPr id="5122" name="Picture 2" descr="https://is.muni.cz/do/rect/el/estud/ff/js14/katalogizace/web/media/obr03-0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" r="2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30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Agregáty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Soubory individuí (dílo, vyjádření, provedení, jednotka, korporace, objekt, akce)</a:t>
            </a:r>
          </a:p>
          <a:p>
            <a:r>
              <a:rPr lang="cs-CZ" dirty="0"/>
              <a:t>Poutem je společný cíl</a:t>
            </a:r>
          </a:p>
          <a:p>
            <a:r>
              <a:rPr lang="cs-CZ" dirty="0"/>
              <a:t>Reálný – všechny složky se vztahují k cíli</a:t>
            </a:r>
          </a:p>
          <a:p>
            <a:r>
              <a:rPr lang="cs-CZ" dirty="0"/>
              <a:t>Intencionální – agregát se vztahuje k cíli jako celek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pic>
        <p:nvPicPr>
          <p:cNvPr id="6148" name="Picture 4" descr="Reálné a intencionální agregá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975" y="1843086"/>
            <a:ext cx="57150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7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FRBR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Entity – individua-substance (osoba, objekt), individua-akcidenty (místo) agregáty (jednota, korporace, objekt)</a:t>
            </a:r>
          </a:p>
          <a:p>
            <a:pPr lvl="1"/>
            <a:r>
              <a:rPr lang="cs-CZ" dirty="0"/>
              <a:t>Reálné (jednotka, osoba, korporace, objekt, místo, akce)</a:t>
            </a:r>
          </a:p>
          <a:p>
            <a:pPr lvl="1"/>
            <a:r>
              <a:rPr lang="cs-CZ" dirty="0"/>
              <a:t>Intencionální (dílo, vyjádření, provedení, pojem)</a:t>
            </a:r>
          </a:p>
          <a:p>
            <a:r>
              <a:rPr lang="cs-CZ" dirty="0" err="1"/>
              <a:t>Atrituty</a:t>
            </a:r>
            <a:r>
              <a:rPr lang="cs-CZ" dirty="0"/>
              <a:t> – individua-akcidenty</a:t>
            </a:r>
          </a:p>
          <a:p>
            <a:r>
              <a:rPr lang="cs-CZ" dirty="0"/>
              <a:t>Vztahy – vztahy (subjekt – entita, termín – entita, základ – vlastnost subjektu)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idx="1"/>
          </p:nvPr>
        </p:nvSpPr>
        <p:spPr/>
      </p:sp>
      <p:pic>
        <p:nvPicPr>
          <p:cNvPr id="7174" name="Picture 6" descr="Schéma Věcí ve FR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60" y="2428108"/>
            <a:ext cx="5715000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6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Věci, které se k jiným věcem vztahují vztahem reprezentace.</a:t>
            </a:r>
          </a:p>
          <a:p>
            <a:r>
              <a:rPr lang="cs-CZ" dirty="0"/>
              <a:t>Zastupují jiné věci.</a:t>
            </a:r>
          </a:p>
          <a:p>
            <a:r>
              <a:rPr lang="cs-CZ" dirty="0"/>
              <a:t>Znaky </a:t>
            </a:r>
          </a:p>
          <a:p>
            <a:pPr lvl="1"/>
            <a:r>
              <a:rPr lang="cs-CZ" dirty="0"/>
              <a:t>Přirozené (kouř je znak ohně)</a:t>
            </a:r>
          </a:p>
          <a:p>
            <a:pPr lvl="1"/>
            <a:r>
              <a:rPr lang="cs-CZ" dirty="0"/>
              <a:t>Konvenční (slova) – vznikly dohodou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Formální</a:t>
            </a:r>
          </a:p>
          <a:p>
            <a:pPr lvl="1"/>
            <a:r>
              <a:rPr lang="cs-CZ" dirty="0"/>
              <a:t>instrumentální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28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znaků a věcí</a:t>
            </a:r>
          </a:p>
        </p:txBody>
      </p:sp>
      <p:pic>
        <p:nvPicPr>
          <p:cNvPr id="6146" name="Picture 2" descr="http://4.bp.blogspot.com/-rz8hi4HWu9o/TpA-OqcNrwI/AAAAAAAAADg/RAG8ueE1ALc/s1600/tabu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503487"/>
            <a:ext cx="60769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606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Bibliografický záznam a FRBR</a:t>
            </a:r>
          </a:p>
        </p:txBody>
      </p:sp>
      <p:pic>
        <p:nvPicPr>
          <p:cNvPr id="7170" name="Picture 2" descr="http://1.bp.blogspot.com/-2lCKz9-Fj2s/To2UbbJQP1I/AAAAAAAAADY/yoDkzvmE9A8/s1600/ens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2" y="2171700"/>
            <a:ext cx="578167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3.bp.blogspot.com/-IgRzpNiLDf0/Tom0AitfK7I/AAAAAAAAAC4/_-YYoXvQRnk/s1600/ent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720975"/>
            <a:ext cx="37242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54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znaku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Sv. Augustin: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Znak je totiž věc, která působí, že člověku vytane na mysli kromě představy, kterou vnuká smyslům, ještě něco jiného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/>
              <a:t>1) Slovo</a:t>
            </a:r>
            <a:r>
              <a:rPr lang="cs-CZ" dirty="0"/>
              <a:t> vyvolá </a:t>
            </a:r>
          </a:p>
          <a:p>
            <a:r>
              <a:rPr lang="cs-CZ" b="1" dirty="0"/>
              <a:t>2 )představu</a:t>
            </a:r>
            <a:r>
              <a:rPr lang="cs-CZ" dirty="0"/>
              <a:t> sebe sama a</a:t>
            </a:r>
          </a:p>
          <a:p>
            <a:r>
              <a:rPr lang="cs-CZ" dirty="0"/>
              <a:t>3) </a:t>
            </a:r>
            <a:r>
              <a:rPr lang="cs-CZ" b="1" dirty="0"/>
              <a:t>představu</a:t>
            </a:r>
            <a:r>
              <a:rPr lang="cs-CZ" dirty="0"/>
              <a:t> </a:t>
            </a:r>
          </a:p>
          <a:p>
            <a:r>
              <a:rPr lang="cs-CZ" dirty="0"/>
              <a:t>4) </a:t>
            </a:r>
            <a:r>
              <a:rPr lang="cs-CZ" b="1" dirty="0"/>
              <a:t>označené věci</a:t>
            </a:r>
          </a:p>
        </p:txBody>
      </p:sp>
    </p:spTree>
    <p:extLst>
      <p:ext uri="{BB962C8B-B14F-4D97-AF65-F5344CB8AC3E}">
        <p14:creationId xmlns:p14="http://schemas.microsoft.com/office/powerpoint/2010/main" val="376870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znaku</a:t>
            </a:r>
          </a:p>
        </p:txBody>
      </p:sp>
      <p:pic>
        <p:nvPicPr>
          <p:cNvPr id="1026" name="Picture 2" descr="http://4.bp.blogspot.com/-9KrcpKL60tc/ToqsiJSgiEI/AAAAAAAAADA/C1lB-O6JIMg/s400/pros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2628900"/>
            <a:ext cx="48260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0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2050" name="Picture 2" descr="http://1.bp.blogspot.com/-nXw-DkfzcR8/TomIm-VJR_I/AAAAAAAAACw/J-LQmQSDy6Y/s1600/tro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330325"/>
            <a:ext cx="41814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-1Hhbdm0RFcw/TomkHfvk1_I/AAAAAAAAAC0/mNILBtPG-SE/s1600/Obr_1_Trojuhelnik_reference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2817812"/>
            <a:ext cx="3867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8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Aktuálně nebo potenciálně jsoucí věc, v naší terminologii individuum-substance, individuum-akcident, vztah, agregát</a:t>
            </a:r>
          </a:p>
          <a:p>
            <a:r>
              <a:rPr lang="cs-CZ" dirty="0"/>
              <a:t>Formální objekt – to, co je na objektu vystiženo pojmem (je tu jakési spojení s pojmem)</a:t>
            </a:r>
          </a:p>
          <a:p>
            <a:r>
              <a:rPr lang="cs-CZ" dirty="0"/>
              <a:t>Materiální objekt – objekt se vším, co mu náleží</a:t>
            </a:r>
          </a:p>
        </p:txBody>
      </p:sp>
    </p:spTree>
    <p:extLst>
      <p:ext uri="{BB962C8B-B14F-4D97-AF65-F5344CB8AC3E}">
        <p14:creationId xmlns:p14="http://schemas.microsoft.com/office/powerpoint/2010/main" val="195712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a formální znak objektu – není otázkou konvence, zpřítomňuje objekt bezprostředně</a:t>
            </a:r>
          </a:p>
          <a:p>
            <a:r>
              <a:rPr lang="cs-CZ" b="1" dirty="0"/>
              <a:t>Subjektivní pojem</a:t>
            </a:r>
            <a:r>
              <a:rPr lang="cs-CZ" dirty="0"/>
              <a:t> – součást mysli poznávajícího</a:t>
            </a:r>
          </a:p>
          <a:p>
            <a:r>
              <a:rPr lang="cs-CZ" b="1" dirty="0"/>
              <a:t>Objektivní pojem </a:t>
            </a:r>
            <a:r>
              <a:rPr lang="cs-CZ" dirty="0"/>
              <a:t>– pojem kladený jako objekt, jde de facto o objekt v úpravě pro myšlení (obecnost) – entity ve FRBR</a:t>
            </a:r>
          </a:p>
          <a:p>
            <a:r>
              <a:rPr lang="cs-CZ" b="1" dirty="0"/>
              <a:t>Obsah pojmu </a:t>
            </a:r>
            <a:r>
              <a:rPr lang="cs-CZ" dirty="0"/>
              <a:t>– to, co pojem vystihuje na objektu, obsah vyjádřen pomocí známek, tj. jiných pojmů</a:t>
            </a:r>
          </a:p>
          <a:p>
            <a:r>
              <a:rPr lang="cs-CZ" b="1" dirty="0"/>
              <a:t>Rozsah pojmu </a:t>
            </a:r>
            <a:r>
              <a:rPr lang="cs-CZ" dirty="0"/>
              <a:t>– soubor objektů, kterým se dá pojem přidělit</a:t>
            </a:r>
          </a:p>
          <a:p>
            <a:r>
              <a:rPr lang="cs-CZ" dirty="0"/>
              <a:t>Mezi obsahem a rozsahem je </a:t>
            </a:r>
            <a:r>
              <a:rPr lang="cs-CZ" b="1" dirty="0"/>
              <a:t>nepřímá úměra</a:t>
            </a:r>
          </a:p>
        </p:txBody>
      </p:sp>
    </p:spTree>
    <p:extLst>
      <p:ext uri="{BB962C8B-B14F-4D97-AF65-F5344CB8AC3E}">
        <p14:creationId xmlns:p14="http://schemas.microsoft.com/office/powerpoint/2010/main" val="357328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Kladné</a:t>
            </a:r>
            <a:r>
              <a:rPr lang="cs-CZ" dirty="0"/>
              <a:t> (existence)</a:t>
            </a:r>
          </a:p>
          <a:p>
            <a:r>
              <a:rPr lang="cs-CZ" b="1" dirty="0"/>
              <a:t>Záporné</a:t>
            </a:r>
            <a:r>
              <a:rPr lang="cs-CZ" dirty="0"/>
              <a:t> (nedostatek)</a:t>
            </a:r>
          </a:p>
          <a:p>
            <a:endParaRPr lang="cs-CZ" dirty="0"/>
          </a:p>
          <a:p>
            <a:r>
              <a:rPr lang="cs-CZ" b="1" dirty="0"/>
              <a:t>Jednoduché</a:t>
            </a:r>
            <a:r>
              <a:rPr lang="cs-CZ" dirty="0"/>
              <a:t>  (jedna esence – Sokrates)</a:t>
            </a:r>
          </a:p>
          <a:p>
            <a:r>
              <a:rPr lang="cs-CZ" b="1" dirty="0"/>
              <a:t>Složené</a:t>
            </a:r>
            <a:r>
              <a:rPr lang="cs-CZ" dirty="0"/>
              <a:t> (více esencí, agregáty – les</a:t>
            </a:r>
          </a:p>
          <a:p>
            <a:endParaRPr lang="cs-CZ" dirty="0"/>
          </a:p>
          <a:p>
            <a:r>
              <a:rPr lang="cs-CZ" b="1" dirty="0"/>
              <a:t>Absolutní </a:t>
            </a:r>
            <a:r>
              <a:rPr lang="cs-CZ" dirty="0"/>
              <a:t>(označují pouze předmět pojmu)</a:t>
            </a:r>
          </a:p>
          <a:p>
            <a:r>
              <a:rPr lang="cs-CZ" b="1" dirty="0" err="1"/>
              <a:t>Konotativní</a:t>
            </a:r>
            <a:r>
              <a:rPr lang="cs-CZ" b="1" dirty="0"/>
              <a:t> </a:t>
            </a:r>
            <a:r>
              <a:rPr lang="cs-CZ" dirty="0"/>
              <a:t>(zpřítomňují něco dalšího, např. pojmy akcidentu zpřítomňují substanci)</a:t>
            </a:r>
          </a:p>
          <a:p>
            <a:endParaRPr lang="cs-CZ" dirty="0"/>
          </a:p>
          <a:p>
            <a:r>
              <a:rPr lang="cs-CZ" b="1" dirty="0"/>
              <a:t>Konkrétní </a:t>
            </a:r>
          </a:p>
          <a:p>
            <a:r>
              <a:rPr lang="cs-CZ" b="1" dirty="0"/>
              <a:t>Abstraktní</a:t>
            </a:r>
          </a:p>
        </p:txBody>
      </p:sp>
      <p:pic>
        <p:nvPicPr>
          <p:cNvPr id="4102" name="Picture 6" descr="http://3.bp.blogspot.com/-0N37x9wGV8w/Tp06_Na0AUI/AAAAAAAAAEg/Dw_0E3JqyRA/s1600/abstra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4805362"/>
            <a:ext cx="581025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0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pojmů podle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Singulární </a:t>
            </a:r>
            <a:r>
              <a:rPr lang="cs-CZ" dirty="0"/>
              <a:t>– Sokrates</a:t>
            </a:r>
          </a:p>
          <a:p>
            <a:r>
              <a:rPr lang="cs-CZ" b="1" dirty="0"/>
              <a:t>Obecné</a:t>
            </a:r>
            <a:r>
              <a:rPr lang="cs-CZ" dirty="0"/>
              <a:t> – pes</a:t>
            </a:r>
          </a:p>
          <a:p>
            <a:r>
              <a:rPr lang="cs-CZ" b="1" dirty="0"/>
              <a:t>Kolektivní – </a:t>
            </a:r>
            <a:r>
              <a:rPr lang="cs-CZ" dirty="0"/>
              <a:t>Masarykova univerzita, les</a:t>
            </a:r>
          </a:p>
          <a:p>
            <a:r>
              <a:rPr lang="cs-CZ" b="1" dirty="0"/>
              <a:t>Transcendentální</a:t>
            </a:r>
            <a:r>
              <a:rPr lang="cs-CZ" dirty="0"/>
              <a:t> – jsoucno, informace</a:t>
            </a:r>
          </a:p>
        </p:txBody>
      </p:sp>
    </p:spTree>
    <p:extLst>
      <p:ext uri="{BB962C8B-B14F-4D97-AF65-F5344CB8AC3E}">
        <p14:creationId xmlns:p14="http://schemas.microsoft.com/office/powerpoint/2010/main" val="13009146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641</Words>
  <Application>Microsoft Office PowerPoint</Application>
  <PresentationFormat>Širokoúhlá obrazovka</PresentationFormat>
  <Paragraphs>98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Franklin Gothic Book</vt:lpstr>
      <vt:lpstr>Verdana</vt:lpstr>
      <vt:lpstr>Crop</vt:lpstr>
      <vt:lpstr>Sémantické aspekty katalogizace IV.</vt:lpstr>
      <vt:lpstr>Znaky</vt:lpstr>
      <vt:lpstr>Definice znaku</vt:lpstr>
      <vt:lpstr>Struktura znaku</vt:lpstr>
      <vt:lpstr>Trojúhelník reference</vt:lpstr>
      <vt:lpstr>Objekt</vt:lpstr>
      <vt:lpstr>Pojem</vt:lpstr>
      <vt:lpstr>Dělení pojmů podle obsahu</vt:lpstr>
      <vt:lpstr>Dělení pojmů podle rozsahu</vt:lpstr>
      <vt:lpstr>Další dělení pojmů</vt:lpstr>
      <vt:lpstr>Znak</vt:lpstr>
      <vt:lpstr>Diferenciovaný trojúhelník reference</vt:lpstr>
      <vt:lpstr>Ontologie – filosofie a FRBR</vt:lpstr>
      <vt:lpstr>Empirická individua</vt:lpstr>
      <vt:lpstr>Absolutní individua</vt:lpstr>
      <vt:lpstr>Způsob existence individuí</vt:lpstr>
      <vt:lpstr>Vztahy</vt:lpstr>
      <vt:lpstr>Agregáty</vt:lpstr>
      <vt:lpstr>Entity FRBR</vt:lpstr>
      <vt:lpstr>Rozdělení znaků a věcí</vt:lpstr>
      <vt:lpstr>Bibliografický záznam a FRBR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29</cp:revision>
  <dcterms:created xsi:type="dcterms:W3CDTF">2017-09-18T08:06:43Z</dcterms:created>
  <dcterms:modified xsi:type="dcterms:W3CDTF">2020-10-27T08:52:19Z</dcterms:modified>
</cp:coreProperties>
</file>