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3. 11. </a:t>
            </a:r>
            <a:r>
              <a:rPr lang="cs-CZ"/>
              <a:t>2020</a:t>
            </a:r>
            <a:endParaRPr lang="cs-CZ" dirty="0"/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64899-573A-4D35-9002-F1792FD2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predikátů</a:t>
            </a:r>
          </a:p>
        </p:txBody>
      </p:sp>
      <p:pic>
        <p:nvPicPr>
          <p:cNvPr id="3074" name="Picture 2" descr="http://2.bp.blogspot.com/-1hc1AEvM71o/TpwlviqZWII/AAAAAAAAAD4/uYyncQpowYU/s1600/predik.JPG">
            <a:extLst>
              <a:ext uri="{FF2B5EF4-FFF2-40B4-BE49-F238E27FC236}">
                <a16:creationId xmlns:a16="http://schemas.microsoft.com/office/drawing/2014/main" id="{B12285E7-E567-4F84-A393-93C08B74E4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151" y="2171700"/>
            <a:ext cx="7050139" cy="394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713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E651A-A73F-47AC-8D48-C2DB45896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Porfyriúv</a:t>
            </a:r>
            <a:r>
              <a:rPr lang="cs-CZ" dirty="0"/>
              <a:t> strom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4E2C65-E7CB-448D-B631-E6DE386D49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Tato klasifikace je založena na samotné realitě, kde reálně existují substance a akcidenty sdružené v druhy a rody (viz 3. přednášku). Od kategorie substance můžeme dojít sestupem a postupným určováním rodů a druhů až k empirickému individuu. Vyjadřuje se to obvykle pomocí tzv. </a:t>
            </a:r>
            <a:r>
              <a:rPr lang="cs-CZ" dirty="0" err="1"/>
              <a:t>Porfyriova</a:t>
            </a:r>
            <a:r>
              <a:rPr lang="cs-CZ" dirty="0"/>
              <a:t> stromu. </a:t>
            </a:r>
          </a:p>
        </p:txBody>
      </p:sp>
      <p:pic>
        <p:nvPicPr>
          <p:cNvPr id="5122" name="Picture 2" descr="http://4.bp.blogspot.com/-tlabD8CmlhA/Tpwq9r4oZgI/AAAAAAAAAEQ/V67YcgBMk0k/s400/home_h1.jpg">
            <a:extLst>
              <a:ext uri="{FF2B5EF4-FFF2-40B4-BE49-F238E27FC236}">
                <a16:creationId xmlns:a16="http://schemas.microsoft.com/office/drawing/2014/main" id="{7822BEE4-9CE7-49D9-AA53-45F177E5BE4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868" y="2285998"/>
            <a:ext cx="4676931" cy="358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200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0184-7BC2-448A-A0D4-2D880597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Rody a druhy a diference ve FRBR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C7CACE-009C-4C99-BBAB-9071859785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Dílo a vyjádření můžeme chápat jako určité kvazi-rody. Provedení je kvazi-druhem, jednotka potom konkrétním individuem (v širokém smyslu: může být individuem i agregátem). Realizace, ztělesnění a ilustrování jsou druhové kvazi-diference. Spojením nejbližšího rodu a druhové diference můžeme vytvářet abstraktní definice. Jednotka je ilustrované provedení. Provedení je ztělesněné vyjádření. Vyjádření je realizované dílo.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Platí, že bibliografické záznamy se vytvářejí zejména na </a:t>
            </a:r>
            <a:r>
              <a:rPr lang="cs-CZ" b="1" dirty="0"/>
              <a:t>provedení</a:t>
            </a:r>
            <a:r>
              <a:rPr lang="cs-CZ" dirty="0"/>
              <a:t>, tedy jisté kvazi-druhy. Je to proto, že ty plně vystihují "esenci" dokumentu. "Rody" jako dílo a vyjádření jsou o provedeních predikovány, jednotky jsou rozsahem bibliografického záznamu.</a:t>
            </a:r>
          </a:p>
        </p:txBody>
      </p:sp>
      <p:pic>
        <p:nvPicPr>
          <p:cNvPr id="6146" name="Picture 2" descr="http://1.bp.blogspot.com/-g-fyegtfgWM/Tpwoh3iIbJI/AAAAAAAAAEA/BgHGfb0HnKI/s1600/Obr7.jpg">
            <a:extLst>
              <a:ext uri="{FF2B5EF4-FFF2-40B4-BE49-F238E27FC236}">
                <a16:creationId xmlns:a16="http://schemas.microsoft.com/office/drawing/2014/main" id="{27C48F95-502B-4370-AE63-FBE05C27D87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849" y="2413416"/>
            <a:ext cx="4537413" cy="345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701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D1DEE28-97A2-428E-BC33-E56E1B94C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Pravda bibliografického záznamu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87D3BE9-2C3B-4050-AADF-4CDDF347B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Bibliografický záznam – soubor instrumentálních znaků označujících množinu soudů</a:t>
            </a:r>
          </a:p>
          <a:p>
            <a:r>
              <a:rPr lang="cs-CZ" dirty="0"/>
              <a:t>Subjekty = entity</a:t>
            </a:r>
          </a:p>
          <a:p>
            <a:r>
              <a:rPr lang="cs-CZ" dirty="0"/>
              <a:t>Predikáty = atributy a vztahy</a:t>
            </a:r>
          </a:p>
          <a:p>
            <a:r>
              <a:rPr lang="cs-CZ" dirty="0"/>
              <a:t>Pokud odpovídá soud realitě, je pravdivý</a:t>
            </a:r>
          </a:p>
          <a:p>
            <a:r>
              <a:rPr lang="cs-CZ" dirty="0"/>
              <a:t>Bibliografický záznam je pravdivý tehdy, když všechny obsažené soudy odpovídají realitě</a:t>
            </a:r>
          </a:p>
        </p:txBody>
      </p:sp>
    </p:spTree>
    <p:extLst>
      <p:ext uri="{BB962C8B-B14F-4D97-AF65-F5344CB8AC3E}">
        <p14:creationId xmlns:p14="http://schemas.microsoft.com/office/powerpoint/2010/main" val="218430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65467-86CF-434C-B463-F8534E77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Tarského</a:t>
            </a:r>
            <a:r>
              <a:rPr lang="cs-CZ" dirty="0"/>
              <a:t> korespondenční teorie pravdy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E7E7D-B60F-4CF7-90D9-A0FB29D66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Věta „sníh je bílý“ je pravdivá tehdy a jen tehdy, když sníh je bílý.</a:t>
            </a:r>
          </a:p>
          <a:p>
            <a:endParaRPr lang="cs-CZ" i="1" dirty="0"/>
          </a:p>
          <a:p>
            <a:r>
              <a:rPr lang="cs-CZ" i="1" dirty="0"/>
              <a:t>„Sníh je bílý“ je označení věty v metajazyce</a:t>
            </a:r>
          </a:p>
          <a:p>
            <a:endParaRPr lang="cs-CZ" i="1" dirty="0"/>
          </a:p>
          <a:p>
            <a:r>
              <a:rPr lang="cs-CZ" i="1" dirty="0"/>
              <a:t>Sníh je bílý je věta označující soud</a:t>
            </a:r>
          </a:p>
          <a:p>
            <a:endParaRPr lang="cs-CZ" i="1" dirty="0"/>
          </a:p>
          <a:p>
            <a:r>
              <a:rPr lang="cs-CZ" i="1" dirty="0"/>
              <a:t>Věta je pravdivá, když označuje soud, který je pravdivý. Soud je pravdivý, když identifikace subjektu s predikátem odpovídá realitě.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097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5F5E5-B5E6-4511-AA0F-0E9033386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a soudy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F40BFD3-8ABC-44AF-9533-320E94FE76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IKaM</a:t>
            </a:r>
            <a:r>
              <a:rPr lang="cs-CZ" dirty="0"/>
              <a:t> je napsána Jiřím Cejpkem.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se jmenuje "Informace, komunikace a myšlení : úvod do informační vědy". (je jmenující se).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vyšla ve druhém přepracovaném vydání. (je vyšedší).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vyšla v Praze.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 byla vydána nakladatelstvím Karolinum.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vyšla v roce 2005.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má 233 stran.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obsahuje bibliografické odkazy a rejstřík.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byla vydána Univerzitou Karlovou v Praze.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má ISBN 80246107X.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má za předmět informační vědu a  knihovnictví a sociální komunikaci a informační společnost a informační technologie z hlediska sociálních aspektů.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je učebnicí vysokých škol.</a:t>
            </a:r>
            <a:br>
              <a:rPr lang="cs-CZ" dirty="0"/>
            </a:br>
            <a:r>
              <a:rPr lang="cs-CZ" dirty="0" err="1"/>
              <a:t>IKaM</a:t>
            </a:r>
            <a:r>
              <a:rPr lang="cs-CZ" dirty="0"/>
              <a:t> je dostupná prostřednictvím e-</a:t>
            </a:r>
            <a:r>
              <a:rPr lang="cs-CZ" dirty="0" err="1"/>
              <a:t>prezenčky</a:t>
            </a:r>
            <a:r>
              <a:rPr lang="cs-CZ" dirty="0"/>
              <a:t>. (!Pozor, pravděpodobně jde o nepravdivý soud!)</a:t>
            </a:r>
          </a:p>
        </p:txBody>
      </p:sp>
      <p:pic>
        <p:nvPicPr>
          <p:cNvPr id="8194" name="Picture 2" descr="http://1.bp.blogspot.com/-xMy7z371BEg/Tp0pK-WV9BI/AAAAAAAAAEY/tpL1OB23rkk/s400/ikam.JPG">
            <a:extLst>
              <a:ext uri="{FF2B5EF4-FFF2-40B4-BE49-F238E27FC236}">
                <a16:creationId xmlns:a16="http://schemas.microsoft.com/office/drawing/2014/main" id="{F9A2166C-B8E6-49B0-B5B9-89AFA037BA7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98" y="2285999"/>
            <a:ext cx="5760905" cy="341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092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4FD7884-17A5-47F7-B11C-0889BBF89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Pravdivost a pravděpodobnost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D307E92-F801-4FE5-8024-3D5F9A24C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Bibliografický záznam je pravdivý, když všechny věty, kterými jsou označeny jednotlivé soudy jsou pravdivé. </a:t>
            </a:r>
          </a:p>
          <a:p>
            <a:r>
              <a:rPr lang="cs-CZ" dirty="0"/>
              <a:t>Bibliografický záznam je nepravdivý, když žádná z vět, kterými jsou označeny jednotlivé soudy, není pravdivá. </a:t>
            </a:r>
          </a:p>
          <a:p>
            <a:r>
              <a:rPr lang="cs-CZ" dirty="0"/>
              <a:t>Pokud je nějaký soud nepravdivý a nějaký pravdivý, můžeme považovat bibliografický záznam za více či méně pravděpodobný na základě </a:t>
            </a:r>
            <a:r>
              <a:rPr lang="cs-CZ" dirty="0" err="1"/>
              <a:t>Popperova</a:t>
            </a:r>
            <a:r>
              <a:rPr lang="cs-CZ" dirty="0"/>
              <a:t> pojetí </a:t>
            </a:r>
            <a:r>
              <a:rPr lang="cs-CZ" dirty="0" err="1"/>
              <a:t>verisimilitudo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940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C85E79D-E393-461E-9FF5-D061CF754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Verisimilitudo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A327BCA6-8913-419C-9F0E-7E60723BB1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3967" y="1873770"/>
            <a:ext cx="9638676" cy="475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499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B27D46C-81D1-47CF-90D6-34D7552B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C0EA953-7807-4013-8FBC-5BE7FD8FB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2E28D5F-5F68-40CF-90DC-AC551D916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0"/>
            <a:ext cx="9601200" cy="421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3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DB06B-2F1A-46E1-BD57-B9480DBF2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Informativnost bibliografického záznamu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1AE23-B1B6-4CB1-9AE3-0192C40EC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Bibliografický záznam poskytuje pravdivou nebo nepravdivou informaci</a:t>
            </a:r>
          </a:p>
          <a:p>
            <a:r>
              <a:rPr lang="cs-CZ" dirty="0"/>
              <a:t>Dante je autor Božské komedie – pravda</a:t>
            </a:r>
          </a:p>
          <a:p>
            <a:r>
              <a:rPr lang="cs-CZ" dirty="0"/>
              <a:t>W. Shakespeare je autor Božské komedie – nepravda</a:t>
            </a:r>
          </a:p>
          <a:p>
            <a:r>
              <a:rPr lang="cs-CZ" dirty="0"/>
              <a:t>Jaký elementární útvar má pravdivostní hodnotu?</a:t>
            </a:r>
          </a:p>
          <a:p>
            <a:pPr lvl="1"/>
            <a:r>
              <a:rPr lang="cs-CZ" dirty="0"/>
              <a:t>Znak (Dante) či pojem nikoliv</a:t>
            </a:r>
          </a:p>
          <a:p>
            <a:r>
              <a:rPr lang="cs-CZ" dirty="0"/>
              <a:t>Pravdivostní hodnota – když něco nějaké věci přisuzujeme či upíráme - soud</a:t>
            </a:r>
          </a:p>
          <a:p>
            <a:r>
              <a:rPr lang="cs-CZ" i="1" dirty="0"/>
              <a:t>Dante Alighieri byl italský básník. William Shakespeare není autorem Božské komedie. Člověk je živočich rozumný.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9076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94F8-C869-4CEF-B190-C40D0DBA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E9EC93-848C-48AB-A770-BB995891C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Spojuje či rozlučuje pojmy</a:t>
            </a:r>
          </a:p>
          <a:p>
            <a:r>
              <a:rPr lang="cs-CZ" dirty="0"/>
              <a:t>Jde o myšlenkový útvar (spojení formálních znaků)</a:t>
            </a:r>
          </a:p>
          <a:p>
            <a:r>
              <a:rPr lang="cs-CZ" dirty="0"/>
              <a:t>Je vyjádřen instrumentálními znaky (větou)</a:t>
            </a:r>
          </a:p>
          <a:p>
            <a:r>
              <a:rPr lang="cs-CZ" dirty="0"/>
              <a:t>Nabývá hodnoty pravda či nepravda na základě faktů – reality samotné</a:t>
            </a:r>
          </a:p>
          <a:p>
            <a:endParaRPr lang="cs-CZ" dirty="0"/>
          </a:p>
          <a:p>
            <a:r>
              <a:rPr lang="cs-CZ" dirty="0"/>
              <a:t>Subjekt – spona – predikát</a:t>
            </a:r>
          </a:p>
          <a:p>
            <a:r>
              <a:rPr lang="cs-CZ" dirty="0"/>
              <a:t>Subjekt – zastupuje věci</a:t>
            </a:r>
          </a:p>
          <a:p>
            <a:r>
              <a:rPr lang="cs-CZ" dirty="0"/>
              <a:t>Spona slučuje či rozlučuje S a P</a:t>
            </a:r>
          </a:p>
          <a:p>
            <a:r>
              <a:rPr lang="cs-CZ" dirty="0"/>
              <a:t>Predikát – jde o pojem</a:t>
            </a:r>
          </a:p>
        </p:txBody>
      </p:sp>
    </p:spTree>
    <p:extLst>
      <p:ext uri="{BB962C8B-B14F-4D97-AF65-F5344CB8AC3E}">
        <p14:creationId xmlns:p14="http://schemas.microsoft.com/office/powerpoint/2010/main" val="310179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ACDD3-0851-4FC4-85DE-36936416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58B0F5-84A2-48A7-AA1C-1E8838362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soudu identifikujeme pojem na místě predikátu s rozsahem pojmu na místě subjektu – </a:t>
            </a:r>
            <a:r>
              <a:rPr lang="cs-CZ" dirty="0" err="1"/>
              <a:t>identitní</a:t>
            </a:r>
            <a:r>
              <a:rPr lang="cs-CZ" dirty="0"/>
              <a:t> teorie predikace</a:t>
            </a:r>
          </a:p>
          <a:p>
            <a:endParaRPr lang="cs-CZ" dirty="0"/>
          </a:p>
          <a:p>
            <a:r>
              <a:rPr lang="cs-CZ" dirty="0"/>
              <a:t>Obsah pojmu predikátu           Obsah pojmu subjektu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Rozsah subjektu</a:t>
            </a:r>
          </a:p>
          <a:p>
            <a:pPr lvl="8"/>
            <a:endParaRPr lang="cs-CZ" dirty="0"/>
          </a:p>
        </p:txBody>
      </p:sp>
      <p:cxnSp>
        <p:nvCxnSpPr>
          <p:cNvPr id="6" name="Spojnice: pravoúhlá 5">
            <a:extLst>
              <a:ext uri="{FF2B5EF4-FFF2-40B4-BE49-F238E27FC236}">
                <a16:creationId xmlns:a16="http://schemas.microsoft.com/office/drawing/2014/main" id="{40E87825-18C6-4992-805D-DDAB4A896118}"/>
              </a:ext>
            </a:extLst>
          </p:cNvPr>
          <p:cNvCxnSpPr/>
          <p:nvPr/>
        </p:nvCxnSpPr>
        <p:spPr>
          <a:xfrm>
            <a:off x="4412974" y="3657600"/>
            <a:ext cx="1272209" cy="8746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188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D3266-D758-4F0F-A529-84691BF37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soudů</a:t>
            </a:r>
          </a:p>
        </p:txBody>
      </p:sp>
      <p:pic>
        <p:nvPicPr>
          <p:cNvPr id="1026" name="Picture 2" descr="http://2.bp.blogspot.com/-NjBYoVjci5s/TpvgHysGerI/AAAAAAAAADw/VebOLex42KA/s1600/soudy.JPG">
            <a:extLst>
              <a:ext uri="{FF2B5EF4-FFF2-40B4-BE49-F238E27FC236}">
                <a16:creationId xmlns:a16="http://schemas.microsoft.com/office/drawing/2014/main" id="{313EE3B5-6E36-4B0B-819C-54F3852B06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008" y="2743200"/>
            <a:ext cx="6320384" cy="286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84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60C48-EA9C-4165-A0DA-4CB9AD57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soudy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BB06053-A8F5-43A6-9D2D-F73494C1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http://4.bp.blogspot.com/-6r7Np0wJLX4/Tp09ewORlVI/AAAAAAAAAEo/vjNJc-64ma4/s400/%25C4%258Dtverec.JPG">
            <a:extLst>
              <a:ext uri="{FF2B5EF4-FFF2-40B4-BE49-F238E27FC236}">
                <a16:creationId xmlns:a16="http://schemas.microsoft.com/office/drawing/2014/main" id="{E6EE78CB-3E2A-4A01-A8AE-AF82D038F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960" y="2286001"/>
            <a:ext cx="7337685" cy="358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58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F2A4E-2C8C-4B62-AF55-BACDF0DD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1DC448-4602-4A7F-8DA6-76A750BF9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se vztahuje termín k realitě - supozice</a:t>
            </a:r>
          </a:p>
          <a:p>
            <a:endParaRPr lang="cs-CZ" dirty="0"/>
          </a:p>
          <a:p>
            <a:r>
              <a:rPr lang="cs-CZ" b="1" dirty="0"/>
              <a:t>Supozice prostá </a:t>
            </a:r>
            <a:r>
              <a:rPr lang="cs-CZ" dirty="0"/>
              <a:t>– termín se vztahuje k pojmu (spravedlnost je chvályhodná)</a:t>
            </a:r>
          </a:p>
          <a:p>
            <a:endParaRPr lang="cs-CZ" dirty="0"/>
          </a:p>
          <a:p>
            <a:r>
              <a:rPr lang="cs-CZ" b="1" dirty="0"/>
              <a:t>Supozice personální </a:t>
            </a:r>
            <a:r>
              <a:rPr lang="cs-CZ" dirty="0"/>
              <a:t>– termín se vztahuje k rozsahu pojmu</a:t>
            </a:r>
          </a:p>
          <a:p>
            <a:pPr lvl="1"/>
            <a:r>
              <a:rPr lang="cs-CZ" dirty="0"/>
              <a:t>Singulární (Sokrates je smrtelný)</a:t>
            </a:r>
          </a:p>
          <a:p>
            <a:pPr lvl="1"/>
            <a:r>
              <a:rPr lang="cs-CZ" dirty="0"/>
              <a:t>Obecná (Lidé jsou smrtelní)</a:t>
            </a:r>
          </a:p>
          <a:p>
            <a:pPr lvl="1"/>
            <a:endParaRPr lang="cs-CZ" dirty="0"/>
          </a:p>
          <a:p>
            <a:r>
              <a:rPr lang="cs-CZ" b="1" dirty="0"/>
              <a:t>Supozice materiální </a:t>
            </a:r>
            <a:r>
              <a:rPr lang="cs-CZ" dirty="0"/>
              <a:t>– termín se vztahuje k sobě samému (Člověk je dvojslabičný)</a:t>
            </a:r>
          </a:p>
        </p:txBody>
      </p:sp>
    </p:spTree>
    <p:extLst>
      <p:ext uri="{BB962C8B-B14F-4D97-AF65-F5344CB8AC3E}">
        <p14:creationId xmlns:p14="http://schemas.microsoft.com/office/powerpoint/2010/main" val="242655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DB923-5655-4499-B7A7-715F4174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A16AA-6EB4-4CC2-B6A6-AD34B1A00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Supozice prostá </a:t>
            </a:r>
            <a:r>
              <a:rPr lang="cs-CZ" dirty="0"/>
              <a:t>(u abstraktních entit jako je dílo, provedení, koncept): </a:t>
            </a:r>
            <a:r>
              <a:rPr lang="cs-CZ" i="1" dirty="0"/>
              <a:t>Informační věda je předmětem knihy Informace, komunikace a myšlení.</a:t>
            </a:r>
            <a:r>
              <a:rPr lang="cs-CZ" dirty="0"/>
              <a:t> 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Supozice personální singulární </a:t>
            </a:r>
            <a:r>
              <a:rPr lang="cs-CZ" dirty="0"/>
              <a:t>(u osob či objektů): </a:t>
            </a:r>
            <a:r>
              <a:rPr lang="cs-CZ" i="1" dirty="0"/>
              <a:t>Jiří Cejpek je autorem knihy Informace, komunikace a myšlení.</a:t>
            </a:r>
            <a:r>
              <a:rPr lang="cs-CZ" dirty="0"/>
              <a:t> 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Supozice personální obecná </a:t>
            </a:r>
            <a:r>
              <a:rPr lang="cs-CZ" dirty="0"/>
              <a:t>(u entit jako je korporace, akce, objekt): </a:t>
            </a:r>
            <a:r>
              <a:rPr lang="cs-CZ" i="1" dirty="0"/>
              <a:t>Karlova Univerzita </a:t>
            </a:r>
            <a:r>
              <a:rPr lang="cs-CZ" dirty="0"/>
              <a:t>[jde o agregát označený kolektivním pojmem] </a:t>
            </a:r>
            <a:r>
              <a:rPr lang="cs-CZ" i="1" dirty="0"/>
              <a:t> je vydavatelem knihy Informace, komunikace a myšlení. 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Supozice materiální</a:t>
            </a:r>
            <a:r>
              <a:rPr lang="cs-CZ" dirty="0"/>
              <a:t>: </a:t>
            </a:r>
            <a:r>
              <a:rPr lang="cs-CZ" i="1" dirty="0"/>
              <a:t>"Jiří Cejpek" je jméno autora knihy Informace, komunikace a myšlení.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60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DB688-4907-477E-AA3E-9BC527FD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2F007F-4FDA-433F-A579-7519958F2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To, co se o subjektu dá vypovídat</a:t>
            </a:r>
          </a:p>
          <a:p>
            <a:r>
              <a:rPr lang="cs-CZ" dirty="0"/>
              <a:t>Dá se o něm vypovídat to, co je s ním nějak </a:t>
            </a:r>
            <a:r>
              <a:rPr lang="cs-CZ" dirty="0" err="1"/>
              <a:t>totožené</a:t>
            </a:r>
            <a:endParaRPr lang="cs-CZ" dirty="0"/>
          </a:p>
          <a:p>
            <a:r>
              <a:rPr lang="cs-CZ" dirty="0"/>
              <a:t>Nejde o fyzickou část (Jan je Janova hlava)</a:t>
            </a:r>
          </a:p>
          <a:p>
            <a:r>
              <a:rPr lang="cs-CZ" dirty="0"/>
              <a:t>Celek je neinformativní (Jan je Jan)</a:t>
            </a:r>
          </a:p>
          <a:p>
            <a:r>
              <a:rPr lang="cs-CZ" dirty="0"/>
              <a:t>Jde o tzv. metafyzickou část</a:t>
            </a:r>
          </a:p>
          <a:p>
            <a:r>
              <a:rPr lang="cs-CZ" dirty="0"/>
              <a:t>Predikát je logický objekt je abstraktní, subjekt je konkrétní věc</a:t>
            </a:r>
          </a:p>
          <a:p>
            <a:r>
              <a:rPr lang="cs-CZ" dirty="0"/>
              <a:t>To, co má predikát ve stavu abstraktnost, musí mít subjekt ve stavu konkrétnosti (Jan je člověk)</a:t>
            </a:r>
          </a:p>
        </p:txBody>
      </p:sp>
    </p:spTree>
    <p:extLst>
      <p:ext uri="{BB962C8B-B14F-4D97-AF65-F5344CB8AC3E}">
        <p14:creationId xmlns:p14="http://schemas.microsoft.com/office/powerpoint/2010/main" val="33845785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887</Words>
  <Application>Microsoft Office PowerPoint</Application>
  <PresentationFormat>Širokoúhlá obrazovka</PresentationFormat>
  <Paragraphs>76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Franklin Gothic Book</vt:lpstr>
      <vt:lpstr>Crop</vt:lpstr>
      <vt:lpstr>Sémantické aspekty katalogizace V.</vt:lpstr>
      <vt:lpstr>Informativnost bibliografického záznamu</vt:lpstr>
      <vt:lpstr>Soud</vt:lpstr>
      <vt:lpstr>Struktura soudu</vt:lpstr>
      <vt:lpstr>Dělení soudů</vt:lpstr>
      <vt:lpstr>Vztahy mezi soudy</vt:lpstr>
      <vt:lpstr>Subjekt</vt:lpstr>
      <vt:lpstr>Příklady</vt:lpstr>
      <vt:lpstr>Predikát</vt:lpstr>
      <vt:lpstr>Typy predikátů</vt:lpstr>
      <vt:lpstr>Porfyriúv strom</vt:lpstr>
      <vt:lpstr>Rody a druhy a diference ve FRBR</vt:lpstr>
      <vt:lpstr>Pravda bibliografického záznamu</vt:lpstr>
      <vt:lpstr>Tarského korespondenční teorie pravdy</vt:lpstr>
      <vt:lpstr>Záznam a soudy</vt:lpstr>
      <vt:lpstr>Pravdivost a pravděpodobnost</vt:lpstr>
      <vt:lpstr>Verisimilitudo</vt:lpstr>
      <vt:lpstr>Srovnání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37</cp:revision>
  <dcterms:created xsi:type="dcterms:W3CDTF">2017-09-18T08:06:43Z</dcterms:created>
  <dcterms:modified xsi:type="dcterms:W3CDTF">2020-11-03T09:52:36Z</dcterms:modified>
</cp:coreProperties>
</file>