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0" r:id="rId8"/>
    <p:sldId id="259" r:id="rId9"/>
    <p:sldId id="261" r:id="rId10"/>
    <p:sldId id="262" r:id="rId11"/>
    <p:sldId id="263" r:id="rId12"/>
    <p:sldId id="264" r:id="rId13"/>
    <p:sldId id="265" r:id="rId14"/>
    <p:sldId id="266" r:id="rId15"/>
    <p:sldId id="267" r:id="rId16"/>
    <p:sldId id="270" r:id="rId17"/>
    <p:sldId id="268" r:id="rId18"/>
    <p:sldId id="269"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1" d="100"/>
          <a:sy n="61" d="100"/>
        </p:scale>
        <p:origin x="1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Sémantické aspekty katalogizace IX.</a:t>
            </a:r>
          </a:p>
        </p:txBody>
      </p:sp>
      <p:sp>
        <p:nvSpPr>
          <p:cNvPr id="3" name="Podnadpis 2"/>
          <p:cNvSpPr>
            <a:spLocks noGrp="1"/>
          </p:cNvSpPr>
          <p:nvPr>
            <p:ph type="subTitle" idx="1"/>
          </p:nvPr>
        </p:nvSpPr>
        <p:spPr>
          <a:xfrm>
            <a:off x="2680163" y="3905140"/>
            <a:ext cx="6831673" cy="1086237"/>
          </a:xfrm>
        </p:spPr>
        <p:txBody>
          <a:bodyPr/>
          <a:lstStyle/>
          <a:p>
            <a:r>
              <a:rPr lang="cs-CZ" dirty="0"/>
              <a:t>1. 12. 2020</a:t>
            </a:r>
          </a:p>
          <a:p>
            <a:r>
              <a:rPr lang="cs-CZ" dirty="0"/>
              <a:t>PhDr. Jiří Stodola, PhD.</a:t>
            </a:r>
          </a:p>
        </p:txBody>
      </p:sp>
    </p:spTree>
    <p:extLst>
      <p:ext uri="{BB962C8B-B14F-4D97-AF65-F5344CB8AC3E}">
        <p14:creationId xmlns:p14="http://schemas.microsoft.com/office/powerpoint/2010/main" val="218983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101B72-75E9-470F-AA84-EE8270685BC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2122A5E-AB6A-434A-81A4-D189FDEC6342}"/>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8EAECDC1-D4FB-4A0D-AD0E-6726C0D119F4}"/>
              </a:ext>
            </a:extLst>
          </p:cNvPr>
          <p:cNvPicPr>
            <a:picLocks noChangeAspect="1"/>
          </p:cNvPicPr>
          <p:nvPr/>
        </p:nvPicPr>
        <p:blipFill>
          <a:blip r:embed="rId2"/>
          <a:stretch>
            <a:fillRect/>
          </a:stretch>
        </p:blipFill>
        <p:spPr>
          <a:xfrm>
            <a:off x="1219200" y="1428750"/>
            <a:ext cx="10315575" cy="2930733"/>
          </a:xfrm>
          <a:prstGeom prst="rect">
            <a:avLst/>
          </a:prstGeom>
        </p:spPr>
      </p:pic>
    </p:spTree>
    <p:extLst>
      <p:ext uri="{BB962C8B-B14F-4D97-AF65-F5344CB8AC3E}">
        <p14:creationId xmlns:p14="http://schemas.microsoft.com/office/powerpoint/2010/main" val="378026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26FC1B-13A0-47DE-A2C8-D03FB69317B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A3C1C73-867B-40BC-A74B-8B6CF49CAB5B}"/>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B6EF414C-CEE9-4807-B890-4637D38BE053}"/>
              </a:ext>
            </a:extLst>
          </p:cNvPr>
          <p:cNvPicPr>
            <a:picLocks noChangeAspect="1"/>
          </p:cNvPicPr>
          <p:nvPr/>
        </p:nvPicPr>
        <p:blipFill>
          <a:blip r:embed="rId2"/>
          <a:stretch>
            <a:fillRect/>
          </a:stretch>
        </p:blipFill>
        <p:spPr>
          <a:xfrm>
            <a:off x="1014412" y="990600"/>
            <a:ext cx="10315575" cy="4524375"/>
          </a:xfrm>
          <a:prstGeom prst="rect">
            <a:avLst/>
          </a:prstGeom>
        </p:spPr>
      </p:pic>
    </p:spTree>
    <p:extLst>
      <p:ext uri="{BB962C8B-B14F-4D97-AF65-F5344CB8AC3E}">
        <p14:creationId xmlns:p14="http://schemas.microsoft.com/office/powerpoint/2010/main" val="148891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8D7D0-96FD-4F0A-8B58-CC884A748D5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4CBDA36-4E55-49B8-9E1C-F27777C1BD51}"/>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655DD73D-A1F0-4710-94DA-477EBA33EA33}"/>
              </a:ext>
            </a:extLst>
          </p:cNvPr>
          <p:cNvPicPr>
            <a:picLocks noChangeAspect="1"/>
          </p:cNvPicPr>
          <p:nvPr/>
        </p:nvPicPr>
        <p:blipFill>
          <a:blip r:embed="rId2"/>
          <a:stretch>
            <a:fillRect/>
          </a:stretch>
        </p:blipFill>
        <p:spPr>
          <a:xfrm>
            <a:off x="942975" y="1843790"/>
            <a:ext cx="10306050" cy="3156835"/>
          </a:xfrm>
          <a:prstGeom prst="rect">
            <a:avLst/>
          </a:prstGeom>
        </p:spPr>
      </p:pic>
    </p:spTree>
    <p:extLst>
      <p:ext uri="{BB962C8B-B14F-4D97-AF65-F5344CB8AC3E}">
        <p14:creationId xmlns:p14="http://schemas.microsoft.com/office/powerpoint/2010/main" val="3877604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45586B-280B-4CB1-998F-B64D98D020FE}"/>
              </a:ext>
            </a:extLst>
          </p:cNvPr>
          <p:cNvSpPr>
            <a:spLocks noGrp="1"/>
          </p:cNvSpPr>
          <p:nvPr>
            <p:ph type="title"/>
          </p:nvPr>
        </p:nvSpPr>
        <p:spPr/>
        <p:txBody>
          <a:bodyPr/>
          <a:lstStyle/>
          <a:p>
            <a:r>
              <a:rPr lang="cs-CZ" dirty="0"/>
              <a:t>FRAD – symboly</a:t>
            </a:r>
          </a:p>
        </p:txBody>
      </p:sp>
      <p:pic>
        <p:nvPicPr>
          <p:cNvPr id="4" name="Zástupný obsah 3">
            <a:extLst>
              <a:ext uri="{FF2B5EF4-FFF2-40B4-BE49-F238E27FC236}">
                <a16:creationId xmlns:a16="http://schemas.microsoft.com/office/drawing/2014/main" id="{0AF77606-6D10-426B-A855-252F265914AB}"/>
              </a:ext>
            </a:extLst>
          </p:cNvPr>
          <p:cNvPicPr>
            <a:picLocks noGrp="1" noChangeAspect="1"/>
          </p:cNvPicPr>
          <p:nvPr>
            <p:ph idx="1"/>
          </p:nvPr>
        </p:nvPicPr>
        <p:blipFill>
          <a:blip r:embed="rId2"/>
          <a:stretch>
            <a:fillRect/>
          </a:stretch>
        </p:blipFill>
        <p:spPr>
          <a:xfrm>
            <a:off x="5600700" y="2524125"/>
            <a:ext cx="1143000" cy="3105150"/>
          </a:xfrm>
          <a:prstGeom prst="rect">
            <a:avLst/>
          </a:prstGeom>
        </p:spPr>
      </p:pic>
    </p:spTree>
    <p:extLst>
      <p:ext uri="{BB962C8B-B14F-4D97-AF65-F5344CB8AC3E}">
        <p14:creationId xmlns:p14="http://schemas.microsoft.com/office/powerpoint/2010/main" val="90870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7D5E3E-43D9-4AE1-A417-6B93EA06DA51}"/>
              </a:ext>
            </a:extLst>
          </p:cNvPr>
          <p:cNvSpPr>
            <a:spLocks noGrp="1"/>
          </p:cNvSpPr>
          <p:nvPr>
            <p:ph type="title"/>
          </p:nvPr>
        </p:nvSpPr>
        <p:spPr/>
        <p:txBody>
          <a:bodyPr/>
          <a:lstStyle/>
          <a:p>
            <a:r>
              <a:rPr lang="cs-CZ" dirty="0"/>
              <a:t>FRAD – základní model</a:t>
            </a:r>
          </a:p>
        </p:txBody>
      </p:sp>
      <p:sp>
        <p:nvSpPr>
          <p:cNvPr id="3" name="Zástupný obsah 2">
            <a:extLst>
              <a:ext uri="{FF2B5EF4-FFF2-40B4-BE49-F238E27FC236}">
                <a16:creationId xmlns:a16="http://schemas.microsoft.com/office/drawing/2014/main" id="{A20E62F8-A1AA-4EFC-8896-BAD9C9DEE664}"/>
              </a:ext>
            </a:extLst>
          </p:cNvPr>
          <p:cNvSpPr>
            <a:spLocks noGrp="1"/>
          </p:cNvSpPr>
          <p:nvPr>
            <p:ph idx="1"/>
          </p:nvPr>
        </p:nvSpPr>
        <p:spPr/>
        <p:txBody>
          <a:bodyPr/>
          <a:lstStyle/>
          <a:p>
            <a:endParaRPr lang="cs-CZ" dirty="0"/>
          </a:p>
        </p:txBody>
      </p:sp>
      <p:pic>
        <p:nvPicPr>
          <p:cNvPr id="4" name="Obrázek 3">
            <a:extLst>
              <a:ext uri="{FF2B5EF4-FFF2-40B4-BE49-F238E27FC236}">
                <a16:creationId xmlns:a16="http://schemas.microsoft.com/office/drawing/2014/main" id="{FC1DE5AA-5847-46E8-85BE-94792FB2540E}"/>
              </a:ext>
            </a:extLst>
          </p:cNvPr>
          <p:cNvPicPr>
            <a:picLocks noChangeAspect="1"/>
          </p:cNvPicPr>
          <p:nvPr/>
        </p:nvPicPr>
        <p:blipFill>
          <a:blip r:embed="rId2"/>
          <a:stretch>
            <a:fillRect/>
          </a:stretch>
        </p:blipFill>
        <p:spPr>
          <a:xfrm>
            <a:off x="3676650" y="2286000"/>
            <a:ext cx="4838700" cy="3228975"/>
          </a:xfrm>
          <a:prstGeom prst="rect">
            <a:avLst/>
          </a:prstGeom>
        </p:spPr>
      </p:pic>
    </p:spTree>
    <p:extLst>
      <p:ext uri="{BB962C8B-B14F-4D97-AF65-F5344CB8AC3E}">
        <p14:creationId xmlns:p14="http://schemas.microsoft.com/office/powerpoint/2010/main" val="1621088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7B690-10A8-43E0-8369-C968C3215506}"/>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E2F4B2B5-1E2F-4F1A-A365-BDAE4476350B}"/>
              </a:ext>
            </a:extLst>
          </p:cNvPr>
          <p:cNvPicPr>
            <a:picLocks noGrp="1" noChangeAspect="1"/>
          </p:cNvPicPr>
          <p:nvPr>
            <p:ph idx="1"/>
          </p:nvPr>
        </p:nvPicPr>
        <p:blipFill>
          <a:blip r:embed="rId2"/>
          <a:stretch>
            <a:fillRect/>
          </a:stretch>
        </p:blipFill>
        <p:spPr>
          <a:xfrm>
            <a:off x="3117963" y="-609487"/>
            <a:ext cx="6866573" cy="8872538"/>
          </a:xfrm>
          <a:prstGeom prst="rect">
            <a:avLst/>
          </a:prstGeom>
        </p:spPr>
      </p:pic>
    </p:spTree>
    <p:extLst>
      <p:ext uri="{BB962C8B-B14F-4D97-AF65-F5344CB8AC3E}">
        <p14:creationId xmlns:p14="http://schemas.microsoft.com/office/powerpoint/2010/main" val="34396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958AD-DDF8-47FF-AC7A-06B581986FB2}"/>
              </a:ext>
            </a:extLst>
          </p:cNvPr>
          <p:cNvSpPr>
            <a:spLocks noGrp="1"/>
          </p:cNvSpPr>
          <p:nvPr>
            <p:ph type="title"/>
          </p:nvPr>
        </p:nvSpPr>
        <p:spPr/>
        <p:txBody>
          <a:bodyPr/>
          <a:lstStyle/>
          <a:p>
            <a:r>
              <a:rPr lang="cs-CZ" dirty="0"/>
              <a:t>Name I</a:t>
            </a:r>
          </a:p>
        </p:txBody>
      </p:sp>
      <p:sp>
        <p:nvSpPr>
          <p:cNvPr id="3" name="Zástupný obsah 2">
            <a:extLst>
              <a:ext uri="{FF2B5EF4-FFF2-40B4-BE49-F238E27FC236}">
                <a16:creationId xmlns:a16="http://schemas.microsoft.com/office/drawing/2014/main" id="{063997D9-E8E4-4134-9247-B2CAD96E8DF7}"/>
              </a:ext>
            </a:extLst>
          </p:cNvPr>
          <p:cNvSpPr>
            <a:spLocks noGrp="1"/>
          </p:cNvSpPr>
          <p:nvPr>
            <p:ph idx="1"/>
          </p:nvPr>
        </p:nvSpPr>
        <p:spPr/>
        <p:txBody>
          <a:bodyPr>
            <a:normAutofit fontScale="70000" lnSpcReduction="20000"/>
          </a:bodyPr>
          <a:lstStyle/>
          <a:p>
            <a:r>
              <a:rPr lang="en-US" dirty="0"/>
              <a:t>A character, word, or group of words and/or characters by which an entity is known. [FRBR, modified] </a:t>
            </a:r>
            <a:endParaRPr lang="cs-CZ" dirty="0"/>
          </a:p>
          <a:p>
            <a:r>
              <a:rPr lang="en-US" dirty="0"/>
              <a:t>Includes names by which persons, families, and corporate bodies are known. Includes titles by which works, expressions, and manifestations are known. </a:t>
            </a:r>
            <a:endParaRPr lang="cs-CZ" dirty="0"/>
          </a:p>
          <a:p>
            <a:r>
              <a:rPr lang="en-US" dirty="0"/>
              <a:t>Includes names and terms by which concepts, objects, events, and places are known. </a:t>
            </a:r>
            <a:endParaRPr lang="cs-CZ" dirty="0"/>
          </a:p>
          <a:p>
            <a:r>
              <a:rPr lang="en-US" dirty="0"/>
              <a:t>Includes real names, pseudonyms, religious names, initials, and separate letters, numerals, or symbols. </a:t>
            </a:r>
            <a:endParaRPr lang="cs-CZ" dirty="0"/>
          </a:p>
          <a:p>
            <a:r>
              <a:rPr lang="en-US" dirty="0"/>
              <a:t>Includes forenames (or given names), matronymics, patronymics, family names (or surnames), dynastic names, etc. </a:t>
            </a:r>
            <a:endParaRPr lang="cs-CZ" dirty="0"/>
          </a:p>
          <a:p>
            <a:r>
              <a:rPr lang="en-US" dirty="0"/>
              <a:t>Includes given names of sovereigns, popes, etc., with associated roman numerals. </a:t>
            </a:r>
            <a:endParaRPr lang="cs-CZ" dirty="0"/>
          </a:p>
          <a:p>
            <a:r>
              <a:rPr lang="en-US" dirty="0"/>
              <a:t>Includes names of families, clans, dynasties, houses of nobility, etc. </a:t>
            </a:r>
            <a:endParaRPr lang="cs-CZ" dirty="0"/>
          </a:p>
          <a:p>
            <a:r>
              <a:rPr lang="en-US" dirty="0"/>
              <a:t>Includes names representing the successive holders of a title in houses of nobility, etc., viewed collectively (e.g., Dukes of Norfolk). </a:t>
            </a:r>
            <a:endParaRPr lang="cs-CZ" dirty="0"/>
          </a:p>
          <a:p>
            <a:r>
              <a:rPr lang="en-US" dirty="0"/>
              <a:t>Includes names used by a corporate body at various periods in its history. </a:t>
            </a:r>
            <a:endParaRPr lang="cs-CZ" dirty="0"/>
          </a:p>
          <a:p>
            <a:r>
              <a:rPr lang="en-US" dirty="0"/>
              <a:t>Includes names of </a:t>
            </a:r>
            <a:r>
              <a:rPr lang="en-US" dirty="0" err="1"/>
              <a:t>asso</a:t>
            </a:r>
            <a:r>
              <a:rPr lang="cs-CZ" dirty="0" err="1"/>
              <a:t>ciations</a:t>
            </a:r>
            <a:r>
              <a:rPr lang="cs-CZ" dirty="0"/>
              <a:t>, </a:t>
            </a:r>
            <a:r>
              <a:rPr lang="cs-CZ" dirty="0" err="1"/>
              <a:t>institutions</a:t>
            </a:r>
            <a:r>
              <a:rPr lang="cs-CZ" dirty="0"/>
              <a:t>, business </a:t>
            </a:r>
            <a:r>
              <a:rPr lang="cs-CZ" dirty="0" err="1"/>
              <a:t>firms</a:t>
            </a:r>
            <a:r>
              <a:rPr lang="cs-CZ" dirty="0"/>
              <a:t>, not-</a:t>
            </a:r>
            <a:r>
              <a:rPr lang="cs-CZ" dirty="0" err="1"/>
              <a:t>forprofit</a:t>
            </a:r>
            <a:r>
              <a:rPr lang="cs-CZ" dirty="0"/>
              <a:t> </a:t>
            </a:r>
            <a:r>
              <a:rPr lang="cs-CZ" dirty="0" err="1"/>
              <a:t>enterprises</a:t>
            </a:r>
            <a:r>
              <a:rPr lang="cs-CZ" dirty="0"/>
              <a:t>, </a:t>
            </a:r>
            <a:r>
              <a:rPr lang="cs-CZ" dirty="0" err="1"/>
              <a:t>etc</a:t>
            </a:r>
            <a:r>
              <a:rPr lang="cs-CZ" dirty="0"/>
              <a:t>. </a:t>
            </a:r>
          </a:p>
        </p:txBody>
      </p:sp>
    </p:spTree>
    <p:extLst>
      <p:ext uri="{BB962C8B-B14F-4D97-AF65-F5344CB8AC3E}">
        <p14:creationId xmlns:p14="http://schemas.microsoft.com/office/powerpoint/2010/main" val="51907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7EBAD-EE05-4D1F-A9CD-560ED0EA9598}"/>
              </a:ext>
            </a:extLst>
          </p:cNvPr>
          <p:cNvSpPr>
            <a:spLocks noGrp="1"/>
          </p:cNvSpPr>
          <p:nvPr>
            <p:ph type="title"/>
          </p:nvPr>
        </p:nvSpPr>
        <p:spPr/>
        <p:txBody>
          <a:bodyPr/>
          <a:lstStyle/>
          <a:p>
            <a:r>
              <a:rPr lang="cs-CZ" dirty="0"/>
              <a:t>Name II</a:t>
            </a:r>
          </a:p>
        </p:txBody>
      </p:sp>
      <p:sp>
        <p:nvSpPr>
          <p:cNvPr id="3" name="Zástupný obsah 2">
            <a:extLst>
              <a:ext uri="{FF2B5EF4-FFF2-40B4-BE49-F238E27FC236}">
                <a16:creationId xmlns:a16="http://schemas.microsoft.com/office/drawing/2014/main" id="{300F44A3-E813-4B92-9A4F-AF2B1AFCFA0B}"/>
              </a:ext>
            </a:extLst>
          </p:cNvPr>
          <p:cNvSpPr>
            <a:spLocks noGrp="1"/>
          </p:cNvSpPr>
          <p:nvPr>
            <p:ph idx="1"/>
          </p:nvPr>
        </p:nvSpPr>
        <p:spPr/>
        <p:txBody>
          <a:bodyPr>
            <a:normAutofit fontScale="92500" lnSpcReduction="20000"/>
          </a:bodyPr>
          <a:lstStyle/>
          <a:p>
            <a:r>
              <a:rPr lang="en-US" dirty="0"/>
              <a:t>Includes names of governments, government agencies, projects, </a:t>
            </a:r>
            <a:r>
              <a:rPr lang="en-US" dirty="0" err="1"/>
              <a:t>programmes</a:t>
            </a:r>
            <a:r>
              <a:rPr lang="en-US" dirty="0"/>
              <a:t>, government officials, delegations, legislative bodies, armed forces, etc. </a:t>
            </a:r>
            <a:endParaRPr lang="cs-CZ" dirty="0"/>
          </a:p>
          <a:p>
            <a:r>
              <a:rPr lang="en-US" dirty="0"/>
              <a:t>Includes names of religious bodies, local churches, etc., religious councils, religious officials, provinces, dioceses, synods, etc., papal diplomatic missions, etc. </a:t>
            </a:r>
            <a:endParaRPr lang="cs-CZ" dirty="0"/>
          </a:p>
          <a:p>
            <a:r>
              <a:rPr lang="en-US" dirty="0"/>
              <a:t>Includes names of conferences, congresses, meetings, etc. </a:t>
            </a:r>
            <a:endParaRPr lang="cs-CZ" dirty="0"/>
          </a:p>
          <a:p>
            <a:r>
              <a:rPr lang="en-US" dirty="0"/>
              <a:t>Includes names of exhibitions, athletic contests, expeditions, fairs, festivals, etc. Includes names of subordinate and related bodies. </a:t>
            </a:r>
            <a:endParaRPr lang="cs-CZ" dirty="0"/>
          </a:p>
          <a:p>
            <a:r>
              <a:rPr lang="en-US" dirty="0"/>
              <a:t>Includes numbers that form an integral part of the name of a corporate body or event. </a:t>
            </a:r>
            <a:endParaRPr lang="cs-CZ" dirty="0"/>
          </a:p>
          <a:p>
            <a:r>
              <a:rPr lang="en-US" dirty="0"/>
              <a:t>Includes trade names. Includes titles of content, parts of content, compilations of content, etc. </a:t>
            </a:r>
            <a:endParaRPr lang="cs-CZ" dirty="0"/>
          </a:p>
          <a:p>
            <a:r>
              <a:rPr lang="en-US" dirty="0"/>
              <a:t>Includes titles by which a work has become known. </a:t>
            </a:r>
            <a:endParaRPr lang="cs-CZ" dirty="0"/>
          </a:p>
        </p:txBody>
      </p:sp>
    </p:spTree>
    <p:extLst>
      <p:ext uri="{BB962C8B-B14F-4D97-AF65-F5344CB8AC3E}">
        <p14:creationId xmlns:p14="http://schemas.microsoft.com/office/powerpoint/2010/main" val="1537057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F62EB-C7CB-4DAD-8153-F7BCF63E9CB8}"/>
              </a:ext>
            </a:extLst>
          </p:cNvPr>
          <p:cNvSpPr>
            <a:spLocks noGrp="1"/>
          </p:cNvSpPr>
          <p:nvPr>
            <p:ph type="title"/>
          </p:nvPr>
        </p:nvSpPr>
        <p:spPr/>
        <p:txBody>
          <a:bodyPr/>
          <a:lstStyle/>
          <a:p>
            <a:r>
              <a:rPr lang="cs-CZ" dirty="0"/>
              <a:t>Name III</a:t>
            </a:r>
          </a:p>
        </p:txBody>
      </p:sp>
      <p:sp>
        <p:nvSpPr>
          <p:cNvPr id="3" name="Zástupný obsah 2">
            <a:extLst>
              <a:ext uri="{FF2B5EF4-FFF2-40B4-BE49-F238E27FC236}">
                <a16:creationId xmlns:a16="http://schemas.microsoft.com/office/drawing/2014/main" id="{553644A0-5429-4714-A79F-42C46E0EB0BC}"/>
              </a:ext>
            </a:extLst>
          </p:cNvPr>
          <p:cNvSpPr>
            <a:spLocks noGrp="1"/>
          </p:cNvSpPr>
          <p:nvPr>
            <p:ph idx="1"/>
          </p:nvPr>
        </p:nvSpPr>
        <p:spPr/>
        <p:txBody>
          <a:bodyPr>
            <a:normAutofit fontScale="77500" lnSpcReduction="20000"/>
          </a:bodyPr>
          <a:lstStyle/>
          <a:p>
            <a:r>
              <a:rPr lang="en-US" dirty="0"/>
              <a:t>Includes the title proper of the original manifestation of a work. </a:t>
            </a:r>
            <a:endParaRPr lang="cs-CZ" dirty="0"/>
          </a:p>
          <a:p>
            <a:r>
              <a:rPr lang="en-US" dirty="0"/>
              <a:t>Includes titles by which a work is identified in reference sources. Includes titles under which a work has been published. </a:t>
            </a:r>
            <a:endParaRPr lang="cs-CZ" dirty="0"/>
          </a:p>
          <a:p>
            <a:r>
              <a:rPr lang="en-US" dirty="0"/>
              <a:t>Includes titles by which manifestations of an expression have become known. </a:t>
            </a:r>
            <a:endParaRPr lang="cs-CZ" dirty="0"/>
          </a:p>
          <a:p>
            <a:r>
              <a:rPr lang="en-US" dirty="0"/>
              <a:t>Includes the title proper of the original manifestation of an expression.</a:t>
            </a:r>
            <a:endParaRPr lang="cs-CZ" dirty="0"/>
          </a:p>
          <a:p>
            <a:r>
              <a:rPr lang="en-US" dirty="0"/>
              <a:t> Includes titles by which manifestations of an expression are identified in reference sources. </a:t>
            </a:r>
            <a:endParaRPr lang="cs-CZ" dirty="0"/>
          </a:p>
          <a:p>
            <a:r>
              <a:rPr lang="en-US" dirty="0"/>
              <a:t>Includes titles under which manifestations of an expression have been published.</a:t>
            </a:r>
            <a:endParaRPr lang="cs-CZ" dirty="0"/>
          </a:p>
          <a:p>
            <a:r>
              <a:rPr lang="en-US" dirty="0"/>
              <a:t> Includes the title proper of the original edition of a manifestation. </a:t>
            </a:r>
            <a:endParaRPr lang="cs-CZ" dirty="0"/>
          </a:p>
          <a:p>
            <a:r>
              <a:rPr lang="en-US" dirty="0"/>
              <a:t>Includes titles by which a manifestation is identified in reference sources. </a:t>
            </a:r>
            <a:endParaRPr lang="cs-CZ" dirty="0"/>
          </a:p>
          <a:p>
            <a:r>
              <a:rPr lang="en-US" dirty="0"/>
              <a:t>Includes variant titles appearing on or in a manifestation. </a:t>
            </a:r>
            <a:endParaRPr lang="cs-CZ" dirty="0"/>
          </a:p>
          <a:p>
            <a:r>
              <a:rPr lang="en-US" dirty="0"/>
              <a:t>Includes names and terms for events, objects, concepts, and places. </a:t>
            </a:r>
            <a:endParaRPr lang="cs-CZ" dirty="0"/>
          </a:p>
          <a:p>
            <a:endParaRPr lang="cs-CZ" dirty="0"/>
          </a:p>
        </p:txBody>
      </p:sp>
    </p:spTree>
    <p:extLst>
      <p:ext uri="{BB962C8B-B14F-4D97-AF65-F5344CB8AC3E}">
        <p14:creationId xmlns:p14="http://schemas.microsoft.com/office/powerpoint/2010/main" val="3218745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608EF3-6FCA-4AD4-99F2-10FA2D82C1EC}"/>
              </a:ext>
            </a:extLst>
          </p:cNvPr>
          <p:cNvSpPr>
            <a:spLocks noGrp="1"/>
          </p:cNvSpPr>
          <p:nvPr>
            <p:ph type="title"/>
          </p:nvPr>
        </p:nvSpPr>
        <p:spPr/>
        <p:txBody>
          <a:bodyPr/>
          <a:lstStyle/>
          <a:p>
            <a:r>
              <a:rPr lang="cs-CZ" dirty="0" err="1"/>
              <a:t>Identifier</a:t>
            </a:r>
            <a:r>
              <a:rPr lang="cs-CZ" dirty="0"/>
              <a:t> I</a:t>
            </a:r>
          </a:p>
        </p:txBody>
      </p:sp>
      <p:sp>
        <p:nvSpPr>
          <p:cNvPr id="3" name="Zástupný obsah 2">
            <a:extLst>
              <a:ext uri="{FF2B5EF4-FFF2-40B4-BE49-F238E27FC236}">
                <a16:creationId xmlns:a16="http://schemas.microsoft.com/office/drawing/2014/main" id="{7D556842-CF63-4115-9A52-ACC682CF56D7}"/>
              </a:ext>
            </a:extLst>
          </p:cNvPr>
          <p:cNvSpPr>
            <a:spLocks noGrp="1"/>
          </p:cNvSpPr>
          <p:nvPr>
            <p:ph idx="1"/>
          </p:nvPr>
        </p:nvSpPr>
        <p:spPr/>
        <p:txBody>
          <a:bodyPr>
            <a:normAutofit/>
          </a:bodyPr>
          <a:lstStyle/>
          <a:p>
            <a:r>
              <a:rPr lang="en-US" dirty="0"/>
              <a:t>A number, code, word, phrase, logo, device, etc., that is associated with an entity, and serves to differentiate that entity from other entities within the domain in which the identifier is assigned. An identifier can consist of an identifier string (i.e., a sequence of numeric and/or alphabetic characters assigned to an entity to serve as a unique identifier within the domain to which the identifier is assigned) and a prefix and/or suffix (a character or set of characters (numeric and/or alphabetic) appearing before or after an identifier string). </a:t>
            </a:r>
            <a:endParaRPr lang="cs-CZ" dirty="0"/>
          </a:p>
        </p:txBody>
      </p:sp>
    </p:spTree>
    <p:extLst>
      <p:ext uri="{BB962C8B-B14F-4D97-AF65-F5344CB8AC3E}">
        <p14:creationId xmlns:p14="http://schemas.microsoft.com/office/powerpoint/2010/main" val="1201264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6ACEB8-5056-4C87-B872-5A089EE58750}"/>
              </a:ext>
            </a:extLst>
          </p:cNvPr>
          <p:cNvSpPr>
            <a:spLocks noGrp="1"/>
          </p:cNvSpPr>
          <p:nvPr>
            <p:ph type="title"/>
          </p:nvPr>
        </p:nvSpPr>
        <p:spPr/>
        <p:txBody>
          <a:bodyPr/>
          <a:lstStyle/>
          <a:p>
            <a:r>
              <a:rPr lang="cs-CZ" dirty="0"/>
              <a:t>Cesta k </a:t>
            </a:r>
            <a:r>
              <a:rPr lang="cs-CZ" dirty="0" err="1"/>
              <a:t>FRBRoo</a:t>
            </a:r>
            <a:endParaRPr lang="cs-CZ" dirty="0"/>
          </a:p>
        </p:txBody>
      </p:sp>
      <p:sp>
        <p:nvSpPr>
          <p:cNvPr id="3" name="Zástupný obsah 2">
            <a:extLst>
              <a:ext uri="{FF2B5EF4-FFF2-40B4-BE49-F238E27FC236}">
                <a16:creationId xmlns:a16="http://schemas.microsoft.com/office/drawing/2014/main" id="{D1B578D9-3DC2-4881-B7D7-A9C13A931EA0}"/>
              </a:ext>
            </a:extLst>
          </p:cNvPr>
          <p:cNvSpPr>
            <a:spLocks noGrp="1"/>
          </p:cNvSpPr>
          <p:nvPr>
            <p:ph idx="1"/>
          </p:nvPr>
        </p:nvSpPr>
        <p:spPr/>
        <p:txBody>
          <a:bodyPr/>
          <a:lstStyle/>
          <a:p>
            <a:r>
              <a:rPr lang="cs-CZ" dirty="0"/>
              <a:t>FRBR – ne pro všechny paměťové instituce</a:t>
            </a:r>
          </a:p>
          <a:p>
            <a:r>
              <a:rPr lang="cs-CZ" dirty="0"/>
              <a:t>Archivy – popisují sbírky, nepublikované dokumenty (první vyjádření díla) organizací, osob, rodin</a:t>
            </a:r>
          </a:p>
          <a:p>
            <a:r>
              <a:rPr lang="cs-CZ" dirty="0"/>
              <a:t>FRAD – implementuje archivní standard ISAAR(CPF) (</a:t>
            </a:r>
            <a:r>
              <a:rPr lang="en-US" dirty="0"/>
              <a:t>International Standard Archival Authority Record for Corporate Bodies, Persons and Families</a:t>
            </a:r>
            <a:r>
              <a:rPr lang="cs-CZ" dirty="0"/>
              <a:t>), popisuje vztahy mezi korporacemi, osobami a rodinami</a:t>
            </a:r>
          </a:p>
          <a:p>
            <a:r>
              <a:rPr lang="cs-CZ" dirty="0"/>
              <a:t>Archivy neznají více bibliografických identit, neznají dílo jako entitu podléhající autorským právům</a:t>
            </a:r>
          </a:p>
        </p:txBody>
      </p:sp>
    </p:spTree>
    <p:extLst>
      <p:ext uri="{BB962C8B-B14F-4D97-AF65-F5344CB8AC3E}">
        <p14:creationId xmlns:p14="http://schemas.microsoft.com/office/powerpoint/2010/main" val="1046907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1441EE-1995-4782-A701-FB8DA06C297F}"/>
              </a:ext>
            </a:extLst>
          </p:cNvPr>
          <p:cNvSpPr>
            <a:spLocks noGrp="1"/>
          </p:cNvSpPr>
          <p:nvPr>
            <p:ph type="title"/>
          </p:nvPr>
        </p:nvSpPr>
        <p:spPr>
          <a:xfrm>
            <a:off x="1295400" y="646044"/>
            <a:ext cx="9601200" cy="1485900"/>
          </a:xfrm>
        </p:spPr>
        <p:txBody>
          <a:bodyPr/>
          <a:lstStyle/>
          <a:p>
            <a:r>
              <a:rPr lang="cs-CZ" dirty="0" err="1"/>
              <a:t>Identifier</a:t>
            </a:r>
            <a:r>
              <a:rPr lang="cs-CZ" dirty="0"/>
              <a:t> II</a:t>
            </a:r>
          </a:p>
        </p:txBody>
      </p:sp>
      <p:sp>
        <p:nvSpPr>
          <p:cNvPr id="3" name="Zástupný obsah 2">
            <a:extLst>
              <a:ext uri="{FF2B5EF4-FFF2-40B4-BE49-F238E27FC236}">
                <a16:creationId xmlns:a16="http://schemas.microsoft.com/office/drawing/2014/main" id="{0235EC5A-CCFA-4A4A-884C-588804B3B582}"/>
              </a:ext>
            </a:extLst>
          </p:cNvPr>
          <p:cNvSpPr>
            <a:spLocks noGrp="1"/>
          </p:cNvSpPr>
          <p:nvPr>
            <p:ph idx="1"/>
          </p:nvPr>
        </p:nvSpPr>
        <p:spPr/>
        <p:txBody>
          <a:bodyPr>
            <a:normAutofit fontScale="70000" lnSpcReduction="20000"/>
          </a:bodyPr>
          <a:lstStyle/>
          <a:p>
            <a:r>
              <a:rPr lang="en-US" dirty="0"/>
              <a:t>Includes identifiers such as social insurance numbers assigned by a government authority. Includes personal identifiers assigned by other registration authorities. </a:t>
            </a:r>
            <a:endParaRPr lang="cs-CZ" dirty="0"/>
          </a:p>
          <a:p>
            <a:r>
              <a:rPr lang="en-US" dirty="0"/>
              <a:t>Includes business registration numbers, registration numbers for charitable organizations, etc., assigned by a government authority.</a:t>
            </a:r>
            <a:endParaRPr lang="cs-CZ" dirty="0"/>
          </a:p>
          <a:p>
            <a:r>
              <a:rPr lang="en-US" dirty="0"/>
              <a:t> Includes corporate body identifiers assigned by other registration authorities (e.g., ISBN publisher’s prefix). Includes standard identifiers assigned by registration authorities identifying content (e.g., ISRC, ISWC, ISAN).</a:t>
            </a:r>
            <a:endParaRPr lang="cs-CZ" dirty="0"/>
          </a:p>
          <a:p>
            <a:r>
              <a:rPr lang="en-US" dirty="0"/>
              <a:t> Includes standard identifiers assigned by registration authorities identifying manifestations (e.g., ISBN, ISSN). </a:t>
            </a:r>
            <a:endParaRPr lang="cs-CZ" dirty="0"/>
          </a:p>
          <a:p>
            <a:r>
              <a:rPr lang="en-US" dirty="0"/>
              <a:t>Includes thematic index numbers assigned to a musical work by the publisher, or a musicologist.</a:t>
            </a:r>
            <a:endParaRPr lang="cs-CZ" dirty="0"/>
          </a:p>
          <a:p>
            <a:r>
              <a:rPr lang="en-US" dirty="0"/>
              <a:t> Includes catalogue raisonné numbers. Includes identifiers for items assigned by repositories (e.g., shelf number). </a:t>
            </a:r>
            <a:endParaRPr lang="cs-CZ" dirty="0"/>
          </a:p>
          <a:p>
            <a:r>
              <a:rPr lang="en-US" dirty="0"/>
              <a:t>Includes classification numbers referencing specific entities (e.g., a classification number assigned to a particular painting). </a:t>
            </a:r>
            <a:endParaRPr lang="cs-CZ" dirty="0"/>
          </a:p>
          <a:p>
            <a:r>
              <a:rPr lang="en-US" dirty="0"/>
              <a:t>Includes registered trademarks. </a:t>
            </a:r>
            <a:endParaRPr lang="cs-CZ" dirty="0"/>
          </a:p>
        </p:txBody>
      </p:sp>
    </p:spTree>
    <p:extLst>
      <p:ext uri="{BB962C8B-B14F-4D97-AF65-F5344CB8AC3E}">
        <p14:creationId xmlns:p14="http://schemas.microsoft.com/office/powerpoint/2010/main" val="650549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D22D9B-912E-4003-A532-AA604889F93E}"/>
              </a:ext>
            </a:extLst>
          </p:cNvPr>
          <p:cNvSpPr>
            <a:spLocks noGrp="1"/>
          </p:cNvSpPr>
          <p:nvPr>
            <p:ph type="title"/>
          </p:nvPr>
        </p:nvSpPr>
        <p:spPr/>
        <p:txBody>
          <a:bodyPr/>
          <a:lstStyle/>
          <a:p>
            <a:r>
              <a:rPr lang="cs-CZ" dirty="0" err="1"/>
              <a:t>Controlled</a:t>
            </a:r>
            <a:r>
              <a:rPr lang="cs-CZ" dirty="0"/>
              <a:t> Access Point</a:t>
            </a:r>
          </a:p>
        </p:txBody>
      </p:sp>
      <p:sp>
        <p:nvSpPr>
          <p:cNvPr id="3" name="Zástupný obsah 2">
            <a:extLst>
              <a:ext uri="{FF2B5EF4-FFF2-40B4-BE49-F238E27FC236}">
                <a16:creationId xmlns:a16="http://schemas.microsoft.com/office/drawing/2014/main" id="{2647E5AF-E191-4A6B-8D28-5813F8D9EE5A}"/>
              </a:ext>
            </a:extLst>
          </p:cNvPr>
          <p:cNvSpPr>
            <a:spLocks noGrp="1"/>
          </p:cNvSpPr>
          <p:nvPr>
            <p:ph idx="1"/>
          </p:nvPr>
        </p:nvSpPr>
        <p:spPr/>
        <p:txBody>
          <a:bodyPr>
            <a:normAutofit fontScale="85000" lnSpcReduction="20000"/>
          </a:bodyPr>
          <a:lstStyle/>
          <a:p>
            <a:r>
              <a:rPr lang="en-US" dirty="0"/>
              <a:t>A name, term, code, etc., under which a bibliographic or authority record or reference will be found. [GARR, modified] </a:t>
            </a:r>
            <a:endParaRPr lang="cs-CZ" dirty="0"/>
          </a:p>
          <a:p>
            <a:r>
              <a:rPr lang="en-US" dirty="0"/>
              <a:t>Includes access points designated as authorized (or preferred) forms 15 of names (i.e., authorized access points) as well as those designated as variant forms of name (i.e., variant access points). </a:t>
            </a:r>
            <a:endParaRPr lang="cs-CZ" dirty="0"/>
          </a:p>
          <a:p>
            <a:r>
              <a:rPr lang="en-US" dirty="0"/>
              <a:t>Includes access points based on personal, family, and corporate names. </a:t>
            </a:r>
            <a:endParaRPr lang="cs-CZ" dirty="0"/>
          </a:p>
          <a:p>
            <a:r>
              <a:rPr lang="en-US" dirty="0"/>
              <a:t>Includes access points based on titles (i.e., names) for works, expressions, manifestations, and items. </a:t>
            </a:r>
            <a:endParaRPr lang="cs-CZ" dirty="0"/>
          </a:p>
          <a:p>
            <a:r>
              <a:rPr lang="en-US" dirty="0"/>
              <a:t>Includes access points consisting of a combination of two access points, as in the case of a creator/title access point for a work which consists of an authorized access point for the name of the creator combined with an authorized access point for the name (i.e., the title) of the work. </a:t>
            </a:r>
            <a:endParaRPr lang="cs-CZ" dirty="0"/>
          </a:p>
          <a:p>
            <a:r>
              <a:rPr lang="en-US" dirty="0"/>
              <a:t>Includes access points based on names and terms for events, objects, concepts, and places. </a:t>
            </a:r>
            <a:endParaRPr lang="cs-CZ" dirty="0"/>
          </a:p>
          <a:p>
            <a:r>
              <a:rPr lang="en-US" dirty="0"/>
              <a:t>Includes access points based on identifiers, such as standard numbers, classification indicia. </a:t>
            </a:r>
            <a:endParaRPr lang="cs-CZ" dirty="0"/>
          </a:p>
        </p:txBody>
      </p:sp>
    </p:spTree>
    <p:extLst>
      <p:ext uri="{BB962C8B-B14F-4D97-AF65-F5344CB8AC3E}">
        <p14:creationId xmlns:p14="http://schemas.microsoft.com/office/powerpoint/2010/main" val="4246710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3C380-E490-4183-92E4-934E0DC8D5B6}"/>
              </a:ext>
            </a:extLst>
          </p:cNvPr>
          <p:cNvSpPr>
            <a:spLocks noGrp="1"/>
          </p:cNvSpPr>
          <p:nvPr>
            <p:ph type="title"/>
          </p:nvPr>
        </p:nvSpPr>
        <p:spPr/>
        <p:txBody>
          <a:bodyPr/>
          <a:lstStyle/>
          <a:p>
            <a:r>
              <a:rPr lang="cs-CZ" dirty="0" err="1"/>
              <a:t>Rules</a:t>
            </a:r>
            <a:endParaRPr lang="cs-CZ" dirty="0"/>
          </a:p>
        </p:txBody>
      </p:sp>
      <p:sp>
        <p:nvSpPr>
          <p:cNvPr id="3" name="Zástupný obsah 2">
            <a:extLst>
              <a:ext uri="{FF2B5EF4-FFF2-40B4-BE49-F238E27FC236}">
                <a16:creationId xmlns:a16="http://schemas.microsoft.com/office/drawing/2014/main" id="{C02075C1-394F-4E2D-B80B-3695CAB07050}"/>
              </a:ext>
            </a:extLst>
          </p:cNvPr>
          <p:cNvSpPr>
            <a:spLocks noGrp="1"/>
          </p:cNvSpPr>
          <p:nvPr>
            <p:ph idx="1"/>
          </p:nvPr>
        </p:nvSpPr>
        <p:spPr/>
        <p:txBody>
          <a:bodyPr/>
          <a:lstStyle/>
          <a:p>
            <a:r>
              <a:rPr lang="en-US" dirty="0"/>
              <a:t>A set of instructions relating to the formulation and/or recording of controlled access points (authorized forms, variant forms or references, etc.). </a:t>
            </a:r>
            <a:endParaRPr lang="cs-CZ" dirty="0"/>
          </a:p>
          <a:p>
            <a:r>
              <a:rPr lang="en-US" dirty="0"/>
              <a:t>Includes cataloguing rules and interpretations of those rules. </a:t>
            </a:r>
            <a:endParaRPr lang="cs-CZ" dirty="0"/>
          </a:p>
          <a:p>
            <a:r>
              <a:rPr lang="en-US" dirty="0"/>
              <a:t>Includes coding conventions. </a:t>
            </a:r>
            <a:endParaRPr lang="cs-CZ" dirty="0"/>
          </a:p>
        </p:txBody>
      </p:sp>
    </p:spTree>
    <p:extLst>
      <p:ext uri="{BB962C8B-B14F-4D97-AF65-F5344CB8AC3E}">
        <p14:creationId xmlns:p14="http://schemas.microsoft.com/office/powerpoint/2010/main" val="2162365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29A03B-91CC-49F5-962C-494327F2DBC4}"/>
              </a:ext>
            </a:extLst>
          </p:cNvPr>
          <p:cNvSpPr>
            <a:spLocks noGrp="1"/>
          </p:cNvSpPr>
          <p:nvPr>
            <p:ph type="title"/>
          </p:nvPr>
        </p:nvSpPr>
        <p:spPr/>
        <p:txBody>
          <a:bodyPr/>
          <a:lstStyle/>
          <a:p>
            <a:r>
              <a:rPr lang="cs-CZ" dirty="0" err="1"/>
              <a:t>Agency</a:t>
            </a:r>
            <a:endParaRPr lang="cs-CZ" dirty="0"/>
          </a:p>
        </p:txBody>
      </p:sp>
      <p:sp>
        <p:nvSpPr>
          <p:cNvPr id="3" name="Zástupný obsah 2">
            <a:extLst>
              <a:ext uri="{FF2B5EF4-FFF2-40B4-BE49-F238E27FC236}">
                <a16:creationId xmlns:a16="http://schemas.microsoft.com/office/drawing/2014/main" id="{16644E2E-3D60-4021-8096-6D846B701660}"/>
              </a:ext>
            </a:extLst>
          </p:cNvPr>
          <p:cNvSpPr>
            <a:spLocks noGrp="1"/>
          </p:cNvSpPr>
          <p:nvPr>
            <p:ph idx="1"/>
          </p:nvPr>
        </p:nvSpPr>
        <p:spPr/>
        <p:txBody>
          <a:bodyPr/>
          <a:lstStyle/>
          <a:p>
            <a:r>
              <a:rPr lang="en-US" dirty="0"/>
              <a:t>An organization responsible for creating or modifying a controlled access point. The agency is responsible for application and interpretation of the rules it creates and/or uses. The agency may also be responsible for the creation and maintenance of identifiers within its domain. </a:t>
            </a:r>
            <a:endParaRPr lang="cs-CZ" dirty="0"/>
          </a:p>
          <a:p>
            <a:r>
              <a:rPr lang="en-US" dirty="0"/>
              <a:t>Includes libraries, national bibliographic agencies, bibliographic utilities, consortia, museums, archives, rights management organizations, etc. </a:t>
            </a:r>
            <a:endParaRPr lang="cs-CZ" dirty="0"/>
          </a:p>
        </p:txBody>
      </p:sp>
    </p:spTree>
    <p:extLst>
      <p:ext uri="{BB962C8B-B14F-4D97-AF65-F5344CB8AC3E}">
        <p14:creationId xmlns:p14="http://schemas.microsoft.com/office/powerpoint/2010/main" val="1824669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D86C85-CDB4-4A56-9BF1-56FF27D829C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D24C8E6-115D-4029-8AAA-DE0B748C61C9}"/>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BFD270F6-4CFC-459A-94B3-3C722DC3D8FE}"/>
              </a:ext>
            </a:extLst>
          </p:cNvPr>
          <p:cNvPicPr>
            <a:picLocks noChangeAspect="1"/>
          </p:cNvPicPr>
          <p:nvPr/>
        </p:nvPicPr>
        <p:blipFill>
          <a:blip r:embed="rId2"/>
          <a:stretch>
            <a:fillRect/>
          </a:stretch>
        </p:blipFill>
        <p:spPr>
          <a:xfrm>
            <a:off x="7906" y="-564261"/>
            <a:ext cx="6088094" cy="7422261"/>
          </a:xfrm>
          <a:prstGeom prst="rect">
            <a:avLst/>
          </a:prstGeom>
        </p:spPr>
      </p:pic>
      <p:pic>
        <p:nvPicPr>
          <p:cNvPr id="5" name="Obrázek 4">
            <a:extLst>
              <a:ext uri="{FF2B5EF4-FFF2-40B4-BE49-F238E27FC236}">
                <a16:creationId xmlns:a16="http://schemas.microsoft.com/office/drawing/2014/main" id="{820DA4F2-089F-43DC-B511-131AA800F3BD}"/>
              </a:ext>
            </a:extLst>
          </p:cNvPr>
          <p:cNvPicPr>
            <a:picLocks noChangeAspect="1"/>
          </p:cNvPicPr>
          <p:nvPr/>
        </p:nvPicPr>
        <p:blipFill>
          <a:blip r:embed="rId3"/>
          <a:stretch>
            <a:fillRect/>
          </a:stretch>
        </p:blipFill>
        <p:spPr>
          <a:xfrm>
            <a:off x="5978080" y="-564261"/>
            <a:ext cx="6358414" cy="6970109"/>
          </a:xfrm>
          <a:prstGeom prst="rect">
            <a:avLst/>
          </a:prstGeom>
        </p:spPr>
      </p:pic>
    </p:spTree>
    <p:extLst>
      <p:ext uri="{BB962C8B-B14F-4D97-AF65-F5344CB8AC3E}">
        <p14:creationId xmlns:p14="http://schemas.microsoft.com/office/powerpoint/2010/main" val="25458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46A92-F53A-4AD0-A4C2-B4AE8FFEA05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A166DFB-E15F-4B8F-B33D-12CFF1F60545}"/>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2D5A801F-BD17-4F93-8B02-BE0DAA972A15}"/>
              </a:ext>
            </a:extLst>
          </p:cNvPr>
          <p:cNvPicPr>
            <a:picLocks noChangeAspect="1"/>
          </p:cNvPicPr>
          <p:nvPr/>
        </p:nvPicPr>
        <p:blipFill>
          <a:blip r:embed="rId2"/>
          <a:stretch>
            <a:fillRect/>
          </a:stretch>
        </p:blipFill>
        <p:spPr>
          <a:xfrm>
            <a:off x="0" y="0"/>
            <a:ext cx="5984748" cy="4239197"/>
          </a:xfrm>
          <a:prstGeom prst="rect">
            <a:avLst/>
          </a:prstGeom>
        </p:spPr>
      </p:pic>
      <p:pic>
        <p:nvPicPr>
          <p:cNvPr id="5" name="Obrázek 4">
            <a:extLst>
              <a:ext uri="{FF2B5EF4-FFF2-40B4-BE49-F238E27FC236}">
                <a16:creationId xmlns:a16="http://schemas.microsoft.com/office/drawing/2014/main" id="{7D1B5181-66E2-4D2E-A6B4-14C3C5D6D4FC}"/>
              </a:ext>
            </a:extLst>
          </p:cNvPr>
          <p:cNvPicPr>
            <a:picLocks noChangeAspect="1"/>
          </p:cNvPicPr>
          <p:nvPr/>
        </p:nvPicPr>
        <p:blipFill>
          <a:blip r:embed="rId3"/>
          <a:stretch>
            <a:fillRect/>
          </a:stretch>
        </p:blipFill>
        <p:spPr>
          <a:xfrm>
            <a:off x="6172200" y="-118567"/>
            <a:ext cx="5540121" cy="6132195"/>
          </a:xfrm>
          <a:prstGeom prst="rect">
            <a:avLst/>
          </a:prstGeom>
        </p:spPr>
      </p:pic>
    </p:spTree>
    <p:extLst>
      <p:ext uri="{BB962C8B-B14F-4D97-AF65-F5344CB8AC3E}">
        <p14:creationId xmlns:p14="http://schemas.microsoft.com/office/powerpoint/2010/main" val="1348587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4221D-8AB4-4897-858A-CFC1CB317C0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F93C5C4-CF7A-405C-8570-5999DFF2D2A4}"/>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F061A98C-2760-4DB4-A285-07E325641EF5}"/>
              </a:ext>
            </a:extLst>
          </p:cNvPr>
          <p:cNvPicPr>
            <a:picLocks noChangeAspect="1"/>
          </p:cNvPicPr>
          <p:nvPr/>
        </p:nvPicPr>
        <p:blipFill>
          <a:blip r:embed="rId2"/>
          <a:stretch>
            <a:fillRect/>
          </a:stretch>
        </p:blipFill>
        <p:spPr>
          <a:xfrm>
            <a:off x="2505456" y="478917"/>
            <a:ext cx="7181088" cy="1807083"/>
          </a:xfrm>
          <a:prstGeom prst="rect">
            <a:avLst/>
          </a:prstGeom>
        </p:spPr>
      </p:pic>
      <p:pic>
        <p:nvPicPr>
          <p:cNvPr id="5" name="Obrázek 4">
            <a:extLst>
              <a:ext uri="{FF2B5EF4-FFF2-40B4-BE49-F238E27FC236}">
                <a16:creationId xmlns:a16="http://schemas.microsoft.com/office/drawing/2014/main" id="{4A79D743-A3AD-49BD-B99C-45A39D3BA258}"/>
              </a:ext>
            </a:extLst>
          </p:cNvPr>
          <p:cNvPicPr>
            <a:picLocks noChangeAspect="1"/>
          </p:cNvPicPr>
          <p:nvPr/>
        </p:nvPicPr>
        <p:blipFill>
          <a:blip r:embed="rId3"/>
          <a:stretch>
            <a:fillRect/>
          </a:stretch>
        </p:blipFill>
        <p:spPr>
          <a:xfrm>
            <a:off x="2551985" y="2269958"/>
            <a:ext cx="7088029" cy="4402646"/>
          </a:xfrm>
          <a:prstGeom prst="rect">
            <a:avLst/>
          </a:prstGeom>
        </p:spPr>
      </p:pic>
    </p:spTree>
    <p:extLst>
      <p:ext uri="{BB962C8B-B14F-4D97-AF65-F5344CB8AC3E}">
        <p14:creationId xmlns:p14="http://schemas.microsoft.com/office/powerpoint/2010/main" val="3310893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9A96C3-3EED-4CC7-9C61-C11F51EE5FA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47B9B04-6A4B-4951-8342-9C18B6C2B762}"/>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3EE38D5C-87DE-451A-B973-9C02BB0EF82D}"/>
              </a:ext>
            </a:extLst>
          </p:cNvPr>
          <p:cNvPicPr>
            <a:picLocks noChangeAspect="1"/>
          </p:cNvPicPr>
          <p:nvPr/>
        </p:nvPicPr>
        <p:blipFill>
          <a:blip r:embed="rId2"/>
          <a:stretch>
            <a:fillRect/>
          </a:stretch>
        </p:blipFill>
        <p:spPr>
          <a:xfrm>
            <a:off x="1908238" y="373285"/>
            <a:ext cx="9064562" cy="5494115"/>
          </a:xfrm>
          <a:prstGeom prst="rect">
            <a:avLst/>
          </a:prstGeom>
        </p:spPr>
      </p:pic>
    </p:spTree>
    <p:extLst>
      <p:ext uri="{BB962C8B-B14F-4D97-AF65-F5344CB8AC3E}">
        <p14:creationId xmlns:p14="http://schemas.microsoft.com/office/powerpoint/2010/main" val="339544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3F5A16-50D6-4319-8708-39D450B458C0}"/>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484E73BC-D2CD-455D-8C2B-636034B6E649}"/>
              </a:ext>
            </a:extLst>
          </p:cNvPr>
          <p:cNvPicPr>
            <a:picLocks noGrp="1" noChangeAspect="1"/>
          </p:cNvPicPr>
          <p:nvPr>
            <p:ph idx="1"/>
          </p:nvPr>
        </p:nvPicPr>
        <p:blipFill>
          <a:blip r:embed="rId2"/>
          <a:stretch>
            <a:fillRect/>
          </a:stretch>
        </p:blipFill>
        <p:spPr>
          <a:xfrm>
            <a:off x="2298520" y="2315051"/>
            <a:ext cx="9006269" cy="2739771"/>
          </a:xfrm>
          <a:prstGeom prst="rect">
            <a:avLst/>
          </a:prstGeom>
        </p:spPr>
      </p:pic>
    </p:spTree>
    <p:extLst>
      <p:ext uri="{BB962C8B-B14F-4D97-AF65-F5344CB8AC3E}">
        <p14:creationId xmlns:p14="http://schemas.microsoft.com/office/powerpoint/2010/main" val="394329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9A78B-D000-4271-8644-D09B974BBF62}"/>
              </a:ext>
            </a:extLst>
          </p:cNvPr>
          <p:cNvSpPr>
            <a:spLocks noGrp="1"/>
          </p:cNvSpPr>
          <p:nvPr>
            <p:ph type="title"/>
          </p:nvPr>
        </p:nvSpPr>
        <p:spPr/>
        <p:txBody>
          <a:bodyPr/>
          <a:lstStyle/>
          <a:p>
            <a:r>
              <a:rPr lang="cs-CZ" dirty="0"/>
              <a:t>CRM</a:t>
            </a:r>
          </a:p>
        </p:txBody>
      </p:sp>
      <p:sp>
        <p:nvSpPr>
          <p:cNvPr id="3" name="Zástupný obsah 2">
            <a:extLst>
              <a:ext uri="{FF2B5EF4-FFF2-40B4-BE49-F238E27FC236}">
                <a16:creationId xmlns:a16="http://schemas.microsoft.com/office/drawing/2014/main" id="{8A5E4E44-47FF-460C-B6DE-C1AA60F7A91E}"/>
              </a:ext>
            </a:extLst>
          </p:cNvPr>
          <p:cNvSpPr>
            <a:spLocks noGrp="1"/>
          </p:cNvSpPr>
          <p:nvPr>
            <p:ph idx="1"/>
          </p:nvPr>
        </p:nvSpPr>
        <p:spPr/>
        <p:txBody>
          <a:bodyPr>
            <a:normAutofit fontScale="92500" lnSpcReduction="20000"/>
          </a:bodyPr>
          <a:lstStyle/>
          <a:p>
            <a:r>
              <a:rPr lang="cs-CZ" dirty="0"/>
              <a:t>Kombinuje FRBR a CRM (CIDOC </a:t>
            </a:r>
            <a:r>
              <a:rPr lang="cs-CZ" dirty="0" err="1"/>
              <a:t>Conceptual</a:t>
            </a:r>
            <a:r>
              <a:rPr lang="cs-CZ" dirty="0"/>
              <a:t> Reference Model) vytvořený Mezinárodní radou muzeí (CIDOC)</a:t>
            </a:r>
          </a:p>
          <a:p>
            <a:r>
              <a:rPr lang="cs-CZ" dirty="0"/>
              <a:t>CRM – objektově orientovaný, formální ontologie</a:t>
            </a:r>
          </a:p>
          <a:p>
            <a:r>
              <a:rPr lang="cs-CZ" dirty="0"/>
              <a:t>FRBR </a:t>
            </a:r>
            <a:r>
              <a:rPr lang="cs-CZ" dirty="0" err="1"/>
              <a:t>Review</a:t>
            </a:r>
            <a:r>
              <a:rPr lang="cs-CZ" dirty="0"/>
              <a:t> Group</a:t>
            </a:r>
          </a:p>
          <a:p>
            <a:r>
              <a:rPr lang="cs-CZ" dirty="0"/>
              <a:t>FRBR zasazen do rámce CRM</a:t>
            </a:r>
          </a:p>
          <a:p>
            <a:r>
              <a:rPr lang="cs-CZ" dirty="0"/>
              <a:t>90 tříd – E</a:t>
            </a:r>
          </a:p>
          <a:p>
            <a:r>
              <a:rPr lang="cs-CZ" dirty="0"/>
              <a:t>148 – vlastností P</a:t>
            </a:r>
          </a:p>
          <a:p>
            <a:r>
              <a:rPr lang="cs-CZ" dirty="0"/>
              <a:t>Dědičnost vlastností - dědičnost vlastností od nadtřídy k podtřídě znamená, že když položka x je instancí třídy A, tak všechny vlastnosti, které musí platit pro instance kterékoliv z nadtříd k A, musí platit také pro položku x, a všechny nepovinné vlastnosti, které mohou platit pro instance kterékoliv </a:t>
            </a:r>
            <a:r>
              <a:rPr lang="cs-CZ" dirty="0" err="1"/>
              <a:t>nadtřídyA</a:t>
            </a:r>
            <a:r>
              <a:rPr lang="cs-CZ" dirty="0"/>
              <a:t>, mohou platit také pro položku x."</a:t>
            </a:r>
          </a:p>
        </p:txBody>
      </p:sp>
    </p:spTree>
    <p:extLst>
      <p:ext uri="{BB962C8B-B14F-4D97-AF65-F5344CB8AC3E}">
        <p14:creationId xmlns:p14="http://schemas.microsoft.com/office/powerpoint/2010/main" val="105955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8480A2-800D-481A-81E2-A3BAAE5A9670}"/>
              </a:ext>
            </a:extLst>
          </p:cNvPr>
          <p:cNvSpPr>
            <a:spLocks noGrp="1"/>
          </p:cNvSpPr>
          <p:nvPr>
            <p:ph type="title"/>
          </p:nvPr>
        </p:nvSpPr>
        <p:spPr/>
        <p:txBody>
          <a:bodyPr/>
          <a:lstStyle/>
          <a:p>
            <a:r>
              <a:rPr lang="cs-CZ" dirty="0" err="1"/>
              <a:t>FRBRoo</a:t>
            </a:r>
            <a:endParaRPr lang="cs-CZ" dirty="0"/>
          </a:p>
        </p:txBody>
      </p:sp>
      <p:sp>
        <p:nvSpPr>
          <p:cNvPr id="3" name="Zástupný obsah 2">
            <a:extLst>
              <a:ext uri="{FF2B5EF4-FFF2-40B4-BE49-F238E27FC236}">
                <a16:creationId xmlns:a16="http://schemas.microsoft.com/office/drawing/2014/main" id="{196DD9A3-B9F7-409D-A28B-8F6F1B303D1B}"/>
              </a:ext>
            </a:extLst>
          </p:cNvPr>
          <p:cNvSpPr>
            <a:spLocks noGrp="1"/>
          </p:cNvSpPr>
          <p:nvPr>
            <p:ph idx="1"/>
          </p:nvPr>
        </p:nvSpPr>
        <p:spPr/>
        <p:txBody>
          <a:bodyPr/>
          <a:lstStyle/>
          <a:p>
            <a:r>
              <a:rPr lang="cs-CZ" dirty="0"/>
              <a:t>Muzea zpracovávají mnohem větší množství typů objektů než knihovny</a:t>
            </a:r>
          </a:p>
          <a:p>
            <a:r>
              <a:rPr lang="cs-CZ" dirty="0" err="1"/>
              <a:t>FRBRoo</a:t>
            </a:r>
            <a:r>
              <a:rPr lang="cs-CZ" dirty="0"/>
              <a:t> to respektuje, pracuje s třídami a vlastnostmi</a:t>
            </a:r>
          </a:p>
          <a:p>
            <a:r>
              <a:rPr lang="cs-CZ" dirty="0"/>
              <a:t>Formální ontologie zachycující a reprezentující základní sémantiku bibliografických informací</a:t>
            </a:r>
          </a:p>
          <a:p>
            <a:r>
              <a:rPr lang="cs-CZ" dirty="0"/>
              <a:t>Integruje bibliografickou a muzeologickou informaci</a:t>
            </a:r>
          </a:p>
          <a:p>
            <a:r>
              <a:rPr lang="cs-CZ" dirty="0"/>
              <a:t>Interinstitucionální konceptuální model (některé knihovny uchovávají muzejní objekty a muzea zase knihovní)</a:t>
            </a:r>
          </a:p>
          <a:p>
            <a:r>
              <a:rPr lang="cs-CZ" dirty="0"/>
              <a:t>Interpretace a alternativa vůči </a:t>
            </a:r>
            <a:r>
              <a:rPr lang="cs-CZ" dirty="0" err="1"/>
              <a:t>FRBRer</a:t>
            </a:r>
            <a:endParaRPr lang="cs-CZ" dirty="0"/>
          </a:p>
        </p:txBody>
      </p:sp>
    </p:spTree>
    <p:extLst>
      <p:ext uri="{BB962C8B-B14F-4D97-AF65-F5344CB8AC3E}">
        <p14:creationId xmlns:p14="http://schemas.microsoft.com/office/powerpoint/2010/main" val="354855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27797-D379-4831-9B33-6FF9CF2C61D4}"/>
              </a:ext>
            </a:extLst>
          </p:cNvPr>
          <p:cNvSpPr>
            <a:spLocks noGrp="1"/>
          </p:cNvSpPr>
          <p:nvPr>
            <p:ph type="title"/>
          </p:nvPr>
        </p:nvSpPr>
        <p:spPr/>
        <p:txBody>
          <a:bodyPr/>
          <a:lstStyle/>
          <a:p>
            <a:r>
              <a:rPr lang="cs-CZ" dirty="0" err="1"/>
              <a:t>FRBRer</a:t>
            </a:r>
            <a:r>
              <a:rPr lang="cs-CZ" dirty="0"/>
              <a:t> a </a:t>
            </a:r>
            <a:r>
              <a:rPr lang="cs-CZ" dirty="0" err="1"/>
              <a:t>FRBRoo</a:t>
            </a:r>
            <a:endParaRPr lang="cs-CZ" dirty="0"/>
          </a:p>
        </p:txBody>
      </p:sp>
      <p:sp>
        <p:nvSpPr>
          <p:cNvPr id="3" name="Zástupný obsah 2">
            <a:extLst>
              <a:ext uri="{FF2B5EF4-FFF2-40B4-BE49-F238E27FC236}">
                <a16:creationId xmlns:a16="http://schemas.microsoft.com/office/drawing/2014/main" id="{6012E58A-30B4-40A8-A937-817CC5EDD198}"/>
              </a:ext>
            </a:extLst>
          </p:cNvPr>
          <p:cNvSpPr>
            <a:spLocks noGrp="1"/>
          </p:cNvSpPr>
          <p:nvPr>
            <p:ph idx="1"/>
          </p:nvPr>
        </p:nvSpPr>
        <p:spPr/>
        <p:txBody>
          <a:bodyPr/>
          <a:lstStyle/>
          <a:p>
            <a:r>
              <a:rPr lang="cs-CZ" dirty="0"/>
              <a:t>Atributy a vztahy se transformovaly ve vlastnosti</a:t>
            </a:r>
          </a:p>
          <a:p>
            <a:r>
              <a:rPr lang="cs-CZ" dirty="0" err="1"/>
              <a:t>FRBRer</a:t>
            </a:r>
            <a:r>
              <a:rPr lang="cs-CZ" dirty="0"/>
              <a:t> – entity statické, přehlíží vznik díla, </a:t>
            </a:r>
            <a:r>
              <a:rPr lang="cs-CZ" dirty="0" err="1"/>
              <a:t>FRBRoo</a:t>
            </a:r>
            <a:r>
              <a:rPr lang="cs-CZ" dirty="0"/>
              <a:t> dynamické, snaží se do modelu zakomponovat procesy, složitá cesta k fyzické jednotce</a:t>
            </a:r>
          </a:p>
          <a:p>
            <a:r>
              <a:rPr lang="cs-CZ" dirty="0"/>
              <a:t>Obohacení CRM o bibliografický kontext</a:t>
            </a:r>
          </a:p>
        </p:txBody>
      </p:sp>
    </p:spTree>
    <p:extLst>
      <p:ext uri="{BB962C8B-B14F-4D97-AF65-F5344CB8AC3E}">
        <p14:creationId xmlns:p14="http://schemas.microsoft.com/office/powerpoint/2010/main" val="407368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98800-567B-4212-B0F2-27853871A6A3}"/>
              </a:ext>
            </a:extLst>
          </p:cNvPr>
          <p:cNvSpPr>
            <a:spLocks noGrp="1"/>
          </p:cNvSpPr>
          <p:nvPr>
            <p:ph type="title"/>
          </p:nvPr>
        </p:nvSpPr>
        <p:spPr/>
        <p:txBody>
          <a:bodyPr/>
          <a:lstStyle/>
          <a:p>
            <a:r>
              <a:rPr lang="cs-CZ" dirty="0"/>
              <a:t>Názvosloví</a:t>
            </a:r>
          </a:p>
        </p:txBody>
      </p:sp>
      <p:sp>
        <p:nvSpPr>
          <p:cNvPr id="3" name="Zástupný obsah 2">
            <a:extLst>
              <a:ext uri="{FF2B5EF4-FFF2-40B4-BE49-F238E27FC236}">
                <a16:creationId xmlns:a16="http://schemas.microsoft.com/office/drawing/2014/main" id="{FCC725F9-9416-4ABD-8DDD-40765629C142}"/>
              </a:ext>
            </a:extLst>
          </p:cNvPr>
          <p:cNvSpPr>
            <a:spLocks noGrp="1"/>
          </p:cNvSpPr>
          <p:nvPr>
            <p:ph idx="1"/>
          </p:nvPr>
        </p:nvSpPr>
        <p:spPr/>
        <p:txBody>
          <a:bodyPr/>
          <a:lstStyle/>
          <a:p>
            <a:r>
              <a:rPr lang="cs-CZ" dirty="0"/>
              <a:t>F + číslo – identifikátor entity</a:t>
            </a:r>
          </a:p>
          <a:p>
            <a:r>
              <a:rPr lang="cs-CZ" dirty="0"/>
              <a:t>R + číslo + (B) – identifikátor vlastnosti, B znamená, že postupujeme od oboru hodnot k definičnímu oboru </a:t>
            </a:r>
          </a:p>
          <a:p>
            <a:r>
              <a:rPr lang="cs-CZ" dirty="0"/>
              <a:t>V CRM E (entita, třída) a P (</a:t>
            </a:r>
            <a:r>
              <a:rPr lang="cs-CZ" dirty="0" err="1"/>
              <a:t>property</a:t>
            </a:r>
            <a:r>
              <a:rPr lang="cs-CZ" dirty="0"/>
              <a:t>), pokud jsou třídy Meta-CRM použity ve </a:t>
            </a:r>
            <a:r>
              <a:rPr lang="cs-CZ" dirty="0" err="1"/>
              <a:t>FRBRoo</a:t>
            </a:r>
            <a:r>
              <a:rPr lang="cs-CZ" dirty="0"/>
              <a:t> mají označení CLP, pokud přímo z CRM, tak E a P</a:t>
            </a:r>
          </a:p>
          <a:p>
            <a:r>
              <a:rPr lang="cs-CZ" dirty="0"/>
              <a:t>Ontologie: </a:t>
            </a:r>
            <a:r>
              <a:rPr lang="cs-CZ" dirty="0" err="1"/>
              <a:t>FRBRer</a:t>
            </a:r>
            <a:r>
              <a:rPr lang="cs-CZ" dirty="0"/>
              <a:t> – </a:t>
            </a:r>
            <a:r>
              <a:rPr lang="cs-CZ" dirty="0" err="1"/>
              <a:t>endurantismus</a:t>
            </a:r>
            <a:r>
              <a:rPr lang="cs-CZ" dirty="0"/>
              <a:t>, </a:t>
            </a:r>
            <a:r>
              <a:rPr lang="cs-CZ" dirty="0" err="1"/>
              <a:t>FRBRoo</a:t>
            </a:r>
            <a:r>
              <a:rPr lang="cs-CZ" dirty="0"/>
              <a:t> - </a:t>
            </a:r>
            <a:r>
              <a:rPr lang="cs-CZ" dirty="0" err="1"/>
              <a:t>perdurantismus</a:t>
            </a:r>
            <a:endParaRPr lang="cs-CZ" dirty="0"/>
          </a:p>
        </p:txBody>
      </p:sp>
    </p:spTree>
    <p:extLst>
      <p:ext uri="{BB962C8B-B14F-4D97-AF65-F5344CB8AC3E}">
        <p14:creationId xmlns:p14="http://schemas.microsoft.com/office/powerpoint/2010/main" val="60153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C6CF8-9EBB-4425-9F2E-B2A9E77B16C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D074FB8-E0B5-4DAA-8844-17F59514A43D}"/>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27AAB88A-0D75-432D-AD0B-64F770CEBEF7}"/>
              </a:ext>
            </a:extLst>
          </p:cNvPr>
          <p:cNvPicPr>
            <a:picLocks noChangeAspect="1"/>
          </p:cNvPicPr>
          <p:nvPr/>
        </p:nvPicPr>
        <p:blipFill>
          <a:blip r:embed="rId2"/>
          <a:stretch>
            <a:fillRect/>
          </a:stretch>
        </p:blipFill>
        <p:spPr>
          <a:xfrm>
            <a:off x="1524952" y="41910"/>
            <a:ext cx="9294495" cy="6774180"/>
          </a:xfrm>
          <a:prstGeom prst="rect">
            <a:avLst/>
          </a:prstGeom>
        </p:spPr>
      </p:pic>
    </p:spTree>
    <p:extLst>
      <p:ext uri="{BB962C8B-B14F-4D97-AF65-F5344CB8AC3E}">
        <p14:creationId xmlns:p14="http://schemas.microsoft.com/office/powerpoint/2010/main" val="103709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D488911C-0EC7-40A9-9BCB-CA8A66E46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53023EA8-527A-4FA2-A71D-626F91275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4" name="Freeform 6">
              <a:extLst>
                <a:ext uri="{FF2B5EF4-FFF2-40B4-BE49-F238E27FC236}">
                  <a16:creationId xmlns:a16="http://schemas.microsoft.com/office/drawing/2014/main" id="{60C46CD6-ADBB-41BC-8969-7C707D433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5" name="Freeform 6">
              <a:extLst>
                <a:ext uri="{FF2B5EF4-FFF2-40B4-BE49-F238E27FC236}">
                  <a16:creationId xmlns:a16="http://schemas.microsoft.com/office/drawing/2014/main" id="{B6C38415-998B-45FB-A12C-BD0B184CB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7" name="Rectangle 16">
            <a:extLst>
              <a:ext uri="{FF2B5EF4-FFF2-40B4-BE49-F238E27FC236}">
                <a16:creationId xmlns:a16="http://schemas.microsoft.com/office/drawing/2014/main" id="{C8D89F71-9459-4318-ACAE-874616C3A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462" y="968188"/>
            <a:ext cx="10194046" cy="48942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Zástupný obsah 3">
            <a:extLst>
              <a:ext uri="{FF2B5EF4-FFF2-40B4-BE49-F238E27FC236}">
                <a16:creationId xmlns:a16="http://schemas.microsoft.com/office/drawing/2014/main" id="{F839D1ED-331B-45AE-BD16-4A0BA9B4B715}"/>
              </a:ext>
            </a:extLst>
          </p:cNvPr>
          <p:cNvPicPr>
            <a:picLocks noGrp="1" noChangeAspect="1"/>
          </p:cNvPicPr>
          <p:nvPr>
            <p:ph idx="1"/>
          </p:nvPr>
        </p:nvPicPr>
        <p:blipFill>
          <a:blip r:embed="rId2"/>
          <a:stretch>
            <a:fillRect/>
          </a:stretch>
        </p:blipFill>
        <p:spPr>
          <a:xfrm>
            <a:off x="478095" y="-85720"/>
            <a:ext cx="10583418" cy="6943344"/>
          </a:xfrm>
          <a:prstGeom prst="rect">
            <a:avLst/>
          </a:prstGeom>
        </p:spPr>
      </p:pic>
    </p:spTree>
    <p:extLst>
      <p:ext uri="{BB962C8B-B14F-4D97-AF65-F5344CB8AC3E}">
        <p14:creationId xmlns:p14="http://schemas.microsoft.com/office/powerpoint/2010/main" val="3765118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9E81F0-F4CF-4EF0-913C-781DB8EBBE0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7BE0E66-92E5-4B63-98F4-27CA6AF78B8A}"/>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1C08CDCF-C138-4447-8A74-35A92BBA7C1B}"/>
              </a:ext>
            </a:extLst>
          </p:cNvPr>
          <p:cNvPicPr>
            <a:picLocks noChangeAspect="1"/>
          </p:cNvPicPr>
          <p:nvPr/>
        </p:nvPicPr>
        <p:blipFill>
          <a:blip r:embed="rId2"/>
          <a:stretch>
            <a:fillRect/>
          </a:stretch>
        </p:blipFill>
        <p:spPr>
          <a:xfrm>
            <a:off x="901348" y="135337"/>
            <a:ext cx="10804779" cy="5376291"/>
          </a:xfrm>
          <a:prstGeom prst="rect">
            <a:avLst/>
          </a:prstGeom>
        </p:spPr>
      </p:pic>
    </p:spTree>
    <p:extLst>
      <p:ext uri="{BB962C8B-B14F-4D97-AF65-F5344CB8AC3E}">
        <p14:creationId xmlns:p14="http://schemas.microsoft.com/office/powerpoint/2010/main" val="286815121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EB89AE9B726E84DBBBF69A881ED4B3A" ma:contentTypeVersion="0" ma:contentTypeDescription="Vytvoří nový dokument" ma:contentTypeScope="" ma:versionID="9c3597d670d8325711a9013adf0deb30">
  <xsd:schema xmlns:xsd="http://www.w3.org/2001/XMLSchema" xmlns:xs="http://www.w3.org/2001/XMLSchema" xmlns:p="http://schemas.microsoft.com/office/2006/metadata/properties" targetNamespace="http://schemas.microsoft.com/office/2006/metadata/properties" ma:root="true" ma:fieldsID="ecf299a61f40d1b25bab83def3a9304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80E65C-BB3A-4A7A-A5B6-E07E9C59BB5C}">
  <ds:schemaRefs>
    <ds:schemaRef ds:uri="http://schemas.microsoft.com/sharepoint/v3/contenttype/forms"/>
  </ds:schemaRefs>
</ds:datastoreItem>
</file>

<file path=customXml/itemProps2.xml><?xml version="1.0" encoding="utf-8"?>
<ds:datastoreItem xmlns:ds="http://schemas.openxmlformats.org/officeDocument/2006/customXml" ds:itemID="{69C341D0-6004-4C42-A06B-5C85696D93ED}">
  <ds:schemaRef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FE737A8-A383-4629-B061-67E0B64122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117</TotalTime>
  <Words>1424</Words>
  <Application>Microsoft Office PowerPoint</Application>
  <PresentationFormat>Širokoúhlá obrazovka</PresentationFormat>
  <Paragraphs>90</Paragraphs>
  <Slides>28</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28</vt:i4>
      </vt:variant>
    </vt:vector>
  </HeadingPairs>
  <TitlesOfParts>
    <vt:vector size="30" baseType="lpstr">
      <vt:lpstr>Franklin Gothic Book</vt:lpstr>
      <vt:lpstr>Crop</vt:lpstr>
      <vt:lpstr>Sémantické aspekty katalogizace IX.</vt:lpstr>
      <vt:lpstr>Cesta k FRBRoo</vt:lpstr>
      <vt:lpstr>CRM</vt:lpstr>
      <vt:lpstr>FRBRoo</vt:lpstr>
      <vt:lpstr>FRBRer a FRBRoo</vt:lpstr>
      <vt:lpstr>Názvosloví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FRAD – symboly</vt:lpstr>
      <vt:lpstr>FRAD – základní model</vt:lpstr>
      <vt:lpstr>Prezentace aplikace PowerPoint</vt:lpstr>
      <vt:lpstr>Name I</vt:lpstr>
      <vt:lpstr>Name II</vt:lpstr>
      <vt:lpstr>Name III</vt:lpstr>
      <vt:lpstr>Identifier I</vt:lpstr>
      <vt:lpstr>Identifier II</vt:lpstr>
      <vt:lpstr>Controlled Access Point</vt:lpstr>
      <vt:lpstr>Rules</vt:lpstr>
      <vt:lpstr>Agency</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Sémantické aspekty katalogizace VIII.</dc:title>
  <dc:creator>Jiří Stodola</dc:creator>
  <cp:lastModifiedBy>Jiří Stodola</cp:lastModifiedBy>
  <cp:revision>17</cp:revision>
  <dcterms:created xsi:type="dcterms:W3CDTF">2020-12-01T08:13:39Z</dcterms:created>
  <dcterms:modified xsi:type="dcterms:W3CDTF">2020-12-08T08:10:30Z</dcterms:modified>
</cp:coreProperties>
</file>