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88" r:id="rId4"/>
    <p:sldId id="286" r:id="rId5"/>
    <p:sldId id="258" r:id="rId6"/>
    <p:sldId id="267" r:id="rId7"/>
    <p:sldId id="272" r:id="rId8"/>
    <p:sldId id="259" r:id="rId9"/>
    <p:sldId id="284" r:id="rId10"/>
    <p:sldId id="262" r:id="rId11"/>
    <p:sldId id="282" r:id="rId12"/>
    <p:sldId id="285" r:id="rId13"/>
    <p:sldId id="280" r:id="rId14"/>
    <p:sldId id="268" r:id="rId15"/>
    <p:sldId id="270" r:id="rId16"/>
    <p:sldId id="269" r:id="rId17"/>
    <p:sldId id="283" r:id="rId18"/>
    <p:sldId id="271" r:id="rId19"/>
    <p:sldId id="275" r:id="rId20"/>
    <p:sldId id="260" r:id="rId21"/>
    <p:sldId id="264" r:id="rId22"/>
    <p:sldId id="277" r:id="rId23"/>
    <p:sldId id="276" r:id="rId24"/>
    <p:sldId id="278" r:id="rId25"/>
    <p:sldId id="279" r:id="rId26"/>
    <p:sldId id="25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81" d="100"/>
          <a:sy n="81" d="100"/>
        </p:scale>
        <p:origin x="96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09.11.2020</a:t>
            </a:fld>
            <a:endParaRPr lang="cs-CZ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ISKM08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>
                <a:solidFill>
                  <a:schemeClr val="tx1"/>
                </a:solidFill>
              </a:rPr>
              <a:t>k magisterské diplomové práci II: Struktura projektu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Podzim 2020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popis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Popis problému, který bude v práci řešen</a:t>
            </a:r>
          </a:p>
          <a:p>
            <a:pPr algn="just"/>
            <a:r>
              <a:rPr lang="cs-CZ" dirty="0"/>
              <a:t>popíšete, čím se bude vaše </a:t>
            </a:r>
            <a:r>
              <a:rPr lang="cs-CZ" b="1" dirty="0"/>
              <a:t>práce zabývat</a:t>
            </a:r>
          </a:p>
          <a:p>
            <a:pPr algn="just"/>
            <a:r>
              <a:rPr lang="cs-CZ" dirty="0"/>
              <a:t>nastíníte </a:t>
            </a:r>
            <a:r>
              <a:rPr lang="cs-CZ" b="1" dirty="0"/>
              <a:t>problém</a:t>
            </a:r>
            <a:r>
              <a:rPr lang="cs-CZ" dirty="0"/>
              <a:t>, který by zvolené téma mělo pomoci řešit </a:t>
            </a:r>
          </a:p>
          <a:p>
            <a:r>
              <a:rPr lang="cs-CZ" dirty="0"/>
              <a:t>popíšete </a:t>
            </a:r>
            <a:r>
              <a:rPr lang="cs-CZ" b="1" dirty="0"/>
              <a:t>důvod, proč </a:t>
            </a:r>
            <a:r>
              <a:rPr lang="cs-CZ" dirty="0"/>
              <a:t>jste se rozhodli zpracovat dané téma, a </a:t>
            </a:r>
            <a:r>
              <a:rPr lang="cs-CZ" b="1" dirty="0"/>
              <a:t>vymezíte</a:t>
            </a:r>
            <a:r>
              <a:rPr lang="cs-CZ" dirty="0"/>
              <a:t> oblast, teorii, koncept, od kterého se téma odvíjí</a:t>
            </a:r>
          </a:p>
          <a:p>
            <a:r>
              <a:rPr lang="cs-CZ" dirty="0"/>
              <a:t>podle problému si </a:t>
            </a:r>
            <a:r>
              <a:rPr lang="cs-CZ" b="1" dirty="0"/>
              <a:t>stanovíte otázku</a:t>
            </a:r>
            <a:r>
              <a:rPr lang="cs-CZ" dirty="0"/>
              <a:t>, na kterou budete hledat odpověď, tzn. napíšete, co vás na problému zajímá </a:t>
            </a:r>
          </a:p>
          <a:p>
            <a:r>
              <a:rPr lang="cs-CZ" b="1" dirty="0"/>
              <a:t>provážete popis problému s literaturou </a:t>
            </a:r>
            <a:r>
              <a:rPr lang="cs-CZ" dirty="0"/>
              <a:t>– najděte si </a:t>
            </a:r>
            <a:r>
              <a:rPr lang="cs-CZ" b="1" dirty="0"/>
              <a:t>výzkumy</a:t>
            </a:r>
            <a:r>
              <a:rPr lang="cs-CZ" dirty="0"/>
              <a:t>, které v této oblasti proběhly, odkazujte se na </a:t>
            </a:r>
            <a:r>
              <a:rPr lang="cs-CZ" b="1" dirty="0"/>
              <a:t>autory/autority</a:t>
            </a:r>
            <a:r>
              <a:rPr lang="cs-CZ" dirty="0"/>
              <a:t>, kteří/které o problematice psali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DOPORUČENÍ: </a:t>
            </a:r>
            <a:r>
              <a:rPr lang="cs-CZ" dirty="0"/>
              <a:t>vytvořte si </a:t>
            </a:r>
            <a:r>
              <a:rPr lang="cs-CZ" b="1" dirty="0"/>
              <a:t>mentální mapu </a:t>
            </a:r>
            <a:r>
              <a:rPr lang="cs-CZ" dirty="0"/>
              <a:t>tématu či pracujte s jinými kreativními technikami definování tématu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Osnova – zařazení problematiky do oborové  profilace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007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Technologie ve vzdělávání </a:t>
            </a:r>
            <a:r>
              <a:rPr lang="cs-CZ" dirty="0"/>
              <a:t>–</a:t>
            </a:r>
            <a:r>
              <a:rPr lang="cs-CZ" b="1" dirty="0"/>
              <a:t> EdTech</a:t>
            </a:r>
          </a:p>
          <a:p>
            <a:pPr>
              <a:buNone/>
            </a:pPr>
            <a:r>
              <a:rPr lang="cs-CZ" b="1" dirty="0"/>
              <a:t>Informační a datový management</a:t>
            </a:r>
          </a:p>
          <a:p>
            <a:pPr>
              <a:buNone/>
            </a:pPr>
            <a:r>
              <a:rPr lang="cs-CZ" b="1" dirty="0"/>
              <a:t>Design informačních služeb</a:t>
            </a:r>
          </a:p>
          <a:p>
            <a:pPr>
              <a:buNone/>
            </a:pPr>
            <a:r>
              <a:rPr lang="cs-CZ" b="1" dirty="0"/>
              <a:t>Knihovnictví a literatura v kulturním kontextu</a:t>
            </a:r>
          </a:p>
          <a:p>
            <a:pPr>
              <a:buNone/>
            </a:pPr>
            <a:r>
              <a:rPr lang="cs-CZ" b="1" dirty="0"/>
              <a:t> </a:t>
            </a:r>
          </a:p>
          <a:p>
            <a:pPr>
              <a:buNone/>
            </a:pPr>
            <a:r>
              <a:rPr lang="cs-CZ" sz="2800" b="1" dirty="0">
                <a:solidFill>
                  <a:srgbClr val="00B050"/>
                </a:solidFill>
              </a:rPr>
              <a:t>Podmínky pro získání profilačního </a:t>
            </a:r>
            <a:r>
              <a:rPr lang="cs-CZ" sz="2800" b="1" dirty="0" err="1">
                <a:solidFill>
                  <a:srgbClr val="00B050"/>
                </a:solidFill>
              </a:rPr>
              <a:t>diploma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supplement</a:t>
            </a:r>
            <a:r>
              <a:rPr lang="cs-CZ" sz="2800" dirty="0"/>
              <a:t>:</a:t>
            </a:r>
          </a:p>
          <a:p>
            <a:pPr>
              <a:buNone/>
            </a:pPr>
            <a:r>
              <a:rPr lang="cs-CZ" sz="2800" b="1" dirty="0"/>
              <a:t>a) absolvovaná</a:t>
            </a:r>
            <a:r>
              <a:rPr lang="cs-CZ" sz="2800" dirty="0"/>
              <a:t> </a:t>
            </a:r>
            <a:r>
              <a:rPr lang="cs-CZ" sz="2800" b="1" dirty="0"/>
              <a:t>skladba předmětů kurikula ISK spadající do dané profilace</a:t>
            </a:r>
          </a:p>
          <a:p>
            <a:pPr>
              <a:buNone/>
            </a:pPr>
            <a:r>
              <a:rPr lang="cs-CZ" sz="2800" b="1" dirty="0"/>
              <a:t>b) úspěšně </a:t>
            </a:r>
            <a:r>
              <a:rPr lang="cs-CZ" sz="2800" b="1" dirty="0">
                <a:solidFill>
                  <a:srgbClr val="00B050"/>
                </a:solidFill>
              </a:rPr>
              <a:t>obhájená diplomová práce z oblasti profilace</a:t>
            </a:r>
          </a:p>
          <a:p>
            <a:pPr>
              <a:buNone/>
            </a:pPr>
            <a:r>
              <a:rPr lang="cs-CZ" sz="2800" b="1" dirty="0"/>
              <a:t>c) profilační (nadstavbová) část ústní státní zkoušky 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sz="2800" dirty="0"/>
              <a:t>V projektu </a:t>
            </a:r>
            <a:r>
              <a:rPr lang="cs-CZ" sz="2800" b="1" dirty="0"/>
              <a:t>musí být vysvětleno propojení tématu diplomové práce s vybranou profilací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062022"/>
          </a:xfrm>
        </p:spPr>
        <p:txBody>
          <a:bodyPr/>
          <a:lstStyle/>
          <a:p>
            <a:r>
              <a:rPr lang="cs-CZ" noProof="1">
                <a:solidFill>
                  <a:srgbClr val="00B050"/>
                </a:solidFill>
              </a:rPr>
              <a:t>Ishikawův diagram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989299" cy="431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72008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 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 </a:t>
            </a:r>
            <a:r>
              <a:rPr lang="cs-CZ" b="1" dirty="0">
                <a:solidFill>
                  <a:srgbClr val="00B050"/>
                </a:solidFill>
              </a:rPr>
              <a:t>Vymezení výzkumného tématu  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/>
              <a:t>Dobře stanovený výzkumný problém:</a:t>
            </a:r>
          </a:p>
          <a:p>
            <a:pPr>
              <a:buNone/>
            </a:pPr>
            <a:r>
              <a:rPr lang="cs-CZ" sz="2000" dirty="0"/>
              <a:t>•	je jasně a precizně formulován</a:t>
            </a:r>
          </a:p>
          <a:p>
            <a:pPr>
              <a:buNone/>
            </a:pPr>
            <a:r>
              <a:rPr lang="cs-CZ" sz="2000" dirty="0"/>
              <a:t>•	identifikuje to, co budeme zkoumat</a:t>
            </a:r>
          </a:p>
          <a:p>
            <a:pPr>
              <a:buNone/>
            </a:pPr>
            <a:r>
              <a:rPr lang="cs-CZ" sz="2000" dirty="0"/>
              <a:t>•	není postaven pouze na subjektivním stanovisku autora/ky</a:t>
            </a:r>
          </a:p>
          <a:p>
            <a:pPr>
              <a:buNone/>
            </a:pPr>
            <a:r>
              <a:rPr lang="cs-CZ" sz="2000" dirty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/>
              <a:t>•	je dobře (zejména časově a místně) ohraničen</a:t>
            </a:r>
          </a:p>
          <a:p>
            <a:pPr>
              <a:buNone/>
            </a:pPr>
            <a:r>
              <a:rPr lang="cs-CZ" sz="2000" dirty="0"/>
              <a:t>•	je zobecnitelný (preference problémů, které mohou být využity i jinde)</a:t>
            </a:r>
          </a:p>
          <a:p>
            <a:pPr>
              <a:buNone/>
            </a:pPr>
            <a:r>
              <a:rPr lang="cs-CZ" sz="2000" dirty="0"/>
              <a:t>•	obsahuje odůvodnění důležitosti (potřebnosti) zkoumání </a:t>
            </a:r>
          </a:p>
          <a:p>
            <a:pPr>
              <a:buNone/>
            </a:pPr>
            <a:r>
              <a:rPr lang="cs-CZ" sz="2000" dirty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/>
          </a:p>
          <a:p>
            <a:pPr algn="r">
              <a:buNone/>
            </a:pPr>
            <a:r>
              <a:rPr lang="cs-CZ" sz="1800" i="1" dirty="0"/>
              <a:t>(Zpracováno dle Hernon &amp; Metoyer-Duran, 1993)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</a:t>
            </a:r>
            <a:r>
              <a:rPr lang="cs-CZ" b="1" dirty="0">
                <a:solidFill>
                  <a:srgbClr val="00B050"/>
                </a:solidFill>
              </a:rPr>
              <a:t>rešerše zpracovaných </a:t>
            </a:r>
            <a:r>
              <a:rPr lang="cs-CZ" b="1" noProof="1">
                <a:solidFill>
                  <a:srgbClr val="00B050"/>
                </a:solidFill>
              </a:rPr>
              <a:t>dp</a:t>
            </a:r>
            <a:r>
              <a:rPr lang="cs-CZ" b="1" dirty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Rešerše zpracovaných DP</a:t>
            </a:r>
          </a:p>
          <a:p>
            <a:r>
              <a:rPr lang="cs-CZ" sz="3400" dirty="0"/>
              <a:t>vypracujte </a:t>
            </a:r>
            <a:r>
              <a:rPr lang="cs-CZ" sz="3400" b="1" dirty="0"/>
              <a:t>rešerši</a:t>
            </a:r>
            <a:r>
              <a:rPr lang="cs-CZ" sz="3400" dirty="0"/>
              <a:t> obhájených diplomových (a  výjimečně i dobrých bakalářských) prací v rámci celé MU a ke každé doplňte </a:t>
            </a:r>
            <a:r>
              <a:rPr lang="cs-CZ" sz="3400" b="1" dirty="0"/>
              <a:t>vlastní stručnou anotaci </a:t>
            </a:r>
            <a:r>
              <a:rPr lang="cs-CZ" sz="3400" dirty="0"/>
              <a:t>(400 - 500 znaků; 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/>
              <a:t>uveďte i práce, které se shodují s vaším tématem jen částečně nebo okrajově</a:t>
            </a:r>
          </a:p>
          <a:p>
            <a:pPr algn="just"/>
            <a:r>
              <a:rPr lang="cs-CZ" sz="3400" dirty="0"/>
              <a:t>popište, </a:t>
            </a:r>
            <a:r>
              <a:rPr lang="cs-CZ" sz="3400" b="1" dirty="0"/>
              <a:t>jakými aspekty</a:t>
            </a:r>
            <a:r>
              <a:rPr lang="cs-CZ" sz="3400" dirty="0"/>
              <a:t> se bude vaše práce lišit od již zpracovaných </a:t>
            </a:r>
          </a:p>
          <a:p>
            <a:pPr algn="just"/>
            <a:r>
              <a:rPr lang="cs-CZ" sz="3400" b="1" dirty="0"/>
              <a:t>nekopírujte anotace</a:t>
            </a:r>
            <a:r>
              <a:rPr lang="cs-CZ" sz="3400" dirty="0"/>
              <a:t> z </a:t>
            </a:r>
            <a:r>
              <a:rPr lang="cs-CZ" sz="3400" dirty="0" err="1"/>
              <a:t>ISu</a:t>
            </a:r>
            <a:r>
              <a:rPr lang="cs-CZ" sz="3400" dirty="0"/>
              <a:t>!</a:t>
            </a:r>
          </a:p>
          <a:p>
            <a:pPr algn="just"/>
            <a:r>
              <a:rPr lang="cs-CZ" sz="3400" dirty="0"/>
              <a:t>všechny DP ocitujte dle platné normy!</a:t>
            </a:r>
          </a:p>
          <a:p>
            <a:pPr lvl="0" algn="just"/>
            <a:r>
              <a:rPr lang="cs-CZ" sz="3400" dirty="0"/>
              <a:t>pokud nenajdete žádnou související práci, uveďte, že problém je zcela nový, a </a:t>
            </a:r>
            <a:r>
              <a:rPr lang="cs-CZ" sz="3400" b="1" dirty="0"/>
              <a:t>odkažte k základní odborné literatuře</a:t>
            </a:r>
            <a:r>
              <a:rPr lang="cs-CZ" sz="3400" dirty="0"/>
              <a:t>, v níž musíte podložit, že problematika je vědecky zpracovávána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cíl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Cíl diplomové práce</a:t>
            </a:r>
          </a:p>
          <a:p>
            <a:pPr algn="just"/>
            <a:r>
              <a:rPr lang="cs-CZ" sz="3400" dirty="0"/>
              <a:t>Uvedete </a:t>
            </a:r>
            <a:r>
              <a:rPr lang="cs-CZ" sz="3400" b="1" dirty="0"/>
              <a:t>KONKRÉTNÍ cíl(e) </a:t>
            </a:r>
            <a:r>
              <a:rPr lang="cs-CZ" sz="3400" dirty="0"/>
              <a:t>práce, kterého byste chtěli dosáhnout.</a:t>
            </a:r>
          </a:p>
          <a:p>
            <a:pPr lvl="0"/>
            <a:r>
              <a:rPr lang="cs-CZ" sz="3400" dirty="0"/>
              <a:t>Stanovte si pro sebe "provozní" hypotézu - jaká bude asi odpověď na vaši otázku? Co zjistíte? Vaším </a:t>
            </a:r>
            <a:r>
              <a:rPr lang="cs-CZ" sz="3400" b="1" dirty="0"/>
              <a:t>cílem</a:t>
            </a:r>
            <a:r>
              <a:rPr lang="cs-CZ" sz="3400" dirty="0"/>
              <a:t> bude právě to, co chcete zjistit. </a:t>
            </a:r>
          </a:p>
          <a:p>
            <a:pPr lvl="0"/>
            <a:r>
              <a:rPr lang="cs-CZ" sz="3400" dirty="0"/>
              <a:t>Bude zpracování vašeho tématu k něčemu dobré? K čemu? To je </a:t>
            </a:r>
            <a:r>
              <a:rPr lang="cs-CZ" sz="3400" b="1" dirty="0"/>
              <a:t>cíl a zároveň přínos</a:t>
            </a:r>
            <a:r>
              <a:rPr lang="cs-CZ" sz="3400" dirty="0"/>
              <a:t> vaší práce.</a:t>
            </a:r>
          </a:p>
          <a:p>
            <a:pPr algn="just"/>
            <a:r>
              <a:rPr lang="cs-CZ" sz="3400" dirty="0"/>
              <a:t>Musí být </a:t>
            </a:r>
            <a:r>
              <a:rPr lang="cs-CZ" sz="3400" b="1" dirty="0"/>
              <a:t>jasné</a:t>
            </a:r>
            <a:r>
              <a:rPr lang="cs-CZ" sz="3400" dirty="0"/>
              <a:t>, co bude výsledkem vaší práce.</a:t>
            </a:r>
          </a:p>
          <a:p>
            <a:pPr algn="just"/>
            <a:r>
              <a:rPr lang="cs-CZ" sz="3400" dirty="0"/>
              <a:t>Cílem práce NENÍ:</a:t>
            </a:r>
          </a:p>
          <a:p>
            <a:pPr algn="just">
              <a:buNone/>
            </a:pPr>
            <a:r>
              <a:rPr lang="cs-CZ" sz="3400" dirty="0"/>
              <a:t>			- sepsání práce</a:t>
            </a:r>
          </a:p>
          <a:p>
            <a:pPr algn="just">
              <a:buNone/>
            </a:pPr>
            <a:r>
              <a:rPr lang="cs-CZ" sz="3400" dirty="0"/>
              <a:t>			- nastudování textů</a:t>
            </a:r>
          </a:p>
          <a:p>
            <a:pPr algn="just">
              <a:buNone/>
            </a:pPr>
            <a:r>
              <a:rPr lang="cs-CZ" sz="3400" dirty="0"/>
              <a:t>			- kompilace dostupné literatury</a:t>
            </a:r>
          </a:p>
          <a:p>
            <a:pPr algn="just"/>
            <a:r>
              <a:rPr lang="cs-CZ" sz="3400" dirty="0"/>
              <a:t>Cílů stanovených v projektu </a:t>
            </a:r>
            <a:r>
              <a:rPr lang="cs-CZ" sz="3400" b="1" dirty="0"/>
              <a:t>musí být v DP vždy dosaženo</a:t>
            </a:r>
            <a:r>
              <a:rPr lang="cs-CZ" sz="3400" dirty="0"/>
              <a:t>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-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Metodologie zpracování diplomové práce</a:t>
            </a:r>
          </a:p>
          <a:p>
            <a:pPr algn="just"/>
            <a:r>
              <a:rPr lang="cs-CZ" dirty="0"/>
              <a:t>v případě, že budete dělat výzkum, uvedete </a:t>
            </a:r>
            <a:r>
              <a:rPr lang="cs-CZ" b="1" dirty="0"/>
              <a:t>předmět výzkumu </a:t>
            </a:r>
            <a:r>
              <a:rPr lang="cs-CZ" dirty="0"/>
              <a:t>umožňující splnit cíl (a ověřit </a:t>
            </a:r>
            <a:r>
              <a:rPr lang="cs-CZ" b="1" dirty="0"/>
              <a:t>hypotéz</a:t>
            </a:r>
            <a:r>
              <a:rPr lang="cs-CZ" dirty="0"/>
              <a:t>y) a stanovíte </a:t>
            </a:r>
            <a:r>
              <a:rPr lang="cs-CZ" b="1" dirty="0"/>
              <a:t>metodologii a v ní metody </a:t>
            </a:r>
            <a:r>
              <a:rPr lang="cs-CZ" dirty="0"/>
              <a:t>výzkumu</a:t>
            </a:r>
          </a:p>
          <a:p>
            <a:pPr algn="just"/>
            <a:r>
              <a:rPr lang="cs-CZ" dirty="0"/>
              <a:t>v metodologii práce bude podrobně a názorně rozepsáno, jakým výzkumným přístupem (designem) chcete dosáhnout stanoveného cíle a jaké konkrétní kroky uděláte</a:t>
            </a:r>
          </a:p>
          <a:p>
            <a:pPr algn="just"/>
            <a:r>
              <a:rPr lang="cs-CZ" dirty="0"/>
              <a:t>uvedete zde výběr a popis metod, které hodláte při tvorbě DP použít</a:t>
            </a:r>
          </a:p>
          <a:p>
            <a:pPr lvl="0"/>
            <a:r>
              <a:rPr lang="cs-CZ" dirty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/>
              <a:t>Jak zjistíte odpověď</a:t>
            </a:r>
            <a:r>
              <a:rPr lang="cs-CZ" dirty="0"/>
              <a:t> na to, co vás na problematice zajímá? (čtení odborných publikací je předpokladem odborné práce, </a:t>
            </a:r>
            <a:r>
              <a:rPr lang="cs-CZ" b="1" dirty="0"/>
              <a:t>nikoli metodou</a:t>
            </a:r>
            <a:r>
              <a:rPr lang="cs-CZ" dirty="0"/>
              <a:t>, jak otázku budete zodpovídat) </a:t>
            </a:r>
          </a:p>
          <a:p>
            <a:pPr lvl="0"/>
            <a:r>
              <a:rPr lang="cs-CZ" dirty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8822268"/>
              </p:ext>
            </p:extLst>
          </p:nvPr>
        </p:nvGraphicFramePr>
        <p:xfrm>
          <a:off x="899592" y="260648"/>
          <a:ext cx="7272809" cy="618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 (co zkoumám)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groups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Základní odborná literatura s ohledem na současný stav řešené problematiky</a:t>
            </a:r>
          </a:p>
          <a:p>
            <a:pPr algn="just"/>
            <a:r>
              <a:rPr lang="cs-CZ" dirty="0"/>
              <a:t>do seznamu vypíšete literaturu, ze které budete při zpracování DP vycházet a jež bude tvořit </a:t>
            </a:r>
            <a:r>
              <a:rPr lang="cs-CZ" b="1" dirty="0"/>
              <a:t>jádro</a:t>
            </a:r>
            <a:r>
              <a:rPr lang="cs-CZ" dirty="0"/>
              <a:t> použité literatury</a:t>
            </a:r>
          </a:p>
          <a:p>
            <a:pPr algn="just"/>
            <a:r>
              <a:rPr lang="cs-CZ" dirty="0"/>
              <a:t>zdroje vyberte na základě rešerše jako nejvíce relevantní literaturu k tématu</a:t>
            </a:r>
          </a:p>
          <a:p>
            <a:pPr algn="just"/>
            <a:r>
              <a:rPr lang="cs-CZ" b="1" dirty="0"/>
              <a:t>důraz na zahraniční zdroje </a:t>
            </a:r>
            <a:r>
              <a:rPr lang="cs-CZ" dirty="0"/>
              <a:t>– využijte odborné databáze přístupné pro studenty MU a odbornou literaturu související s vaším tématem (monografie, články)</a:t>
            </a:r>
          </a:p>
          <a:p>
            <a:pPr algn="just"/>
            <a:r>
              <a:rPr lang="cs-CZ" dirty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/>
              <a:t>doplňte vámi vytvořené </a:t>
            </a:r>
            <a:r>
              <a:rPr lang="cs-CZ" b="1" dirty="0"/>
              <a:t>anotace</a:t>
            </a:r>
            <a:r>
              <a:rPr lang="cs-CZ" dirty="0"/>
              <a:t> zdrojů (400 - 500 znaků)</a:t>
            </a:r>
          </a:p>
          <a:p>
            <a:pPr algn="just"/>
            <a:r>
              <a:rPr lang="cs-CZ" b="1" dirty="0"/>
              <a:t>požadovaný počet záznamů odborné literatury  je 9-12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Téma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aktuální, originální, </a:t>
            </a:r>
            <a:r>
              <a:rPr lang="cs-CZ" b="1" dirty="0"/>
              <a:t>ne příliš široce zaměřené</a:t>
            </a:r>
          </a:p>
          <a:p>
            <a:r>
              <a:rPr lang="cs-CZ" dirty="0"/>
              <a:t>porovnejte s již obhájenými DP – inspirace viz IS MU</a:t>
            </a:r>
          </a:p>
          <a:p>
            <a:r>
              <a:rPr lang="cs-CZ" dirty="0"/>
              <a:t>zvolené téma musí studenta zajímat a bavit</a:t>
            </a:r>
          </a:p>
          <a:p>
            <a:r>
              <a:rPr lang="cs-CZ" dirty="0"/>
              <a:t>nutným předpokladem je dostatek zdrojů</a:t>
            </a:r>
          </a:p>
          <a:p>
            <a:endParaRPr lang="cs-CZ" b="1" dirty="0"/>
          </a:p>
          <a:p>
            <a:r>
              <a:rPr lang="cs-CZ" b="1" dirty="0"/>
              <a:t>POZOR: téma práce musí korespondovat </a:t>
            </a:r>
            <a:br>
              <a:rPr lang="cs-CZ" b="1" dirty="0"/>
            </a:br>
            <a:r>
              <a:rPr lang="cs-CZ" b="1" dirty="0"/>
              <a:t>s obsahem práce!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Cíle předmětu ISKM08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8075240" cy="4873752"/>
          </a:xfrm>
        </p:spPr>
        <p:txBody>
          <a:bodyPr/>
          <a:lstStyle/>
          <a:p>
            <a:r>
              <a:rPr lang="cs-CZ" b="1" dirty="0"/>
              <a:t>Výběr tématu diplomové práce</a:t>
            </a:r>
          </a:p>
          <a:p>
            <a:r>
              <a:rPr lang="cs-CZ" dirty="0"/>
              <a:t>Výběr vedoucího diplomové práce</a:t>
            </a:r>
          </a:p>
          <a:p>
            <a:r>
              <a:rPr lang="cs-CZ" b="1" dirty="0"/>
              <a:t>ZPRACOVÁNÍ ZÁVAZNÉHO PROJEKTU DP </a:t>
            </a:r>
          </a:p>
          <a:p>
            <a:r>
              <a:rPr lang="cs-CZ" b="1" dirty="0"/>
              <a:t>Odevzdání</a:t>
            </a:r>
            <a:r>
              <a:rPr lang="cs-CZ" dirty="0"/>
              <a:t> projektu diplomové práce</a:t>
            </a:r>
          </a:p>
          <a:p>
            <a:r>
              <a:rPr lang="cs-CZ" b="1" dirty="0"/>
              <a:t>Schválení </a:t>
            </a:r>
            <a:r>
              <a:rPr lang="cs-CZ" dirty="0"/>
              <a:t>projektu diplomové práce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ravoúhlá spojnice 4"/>
          <p:cNvCxnSpPr/>
          <p:nvPr/>
        </p:nvCxnSpPr>
        <p:spPr>
          <a:xfrm rot="16200000" flipH="1">
            <a:off x="6300192" y="2132856"/>
            <a:ext cx="576064" cy="288032"/>
          </a:xfrm>
          <a:prstGeom prst="bentConnector3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Výběr tématu dle Umberta Eca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/>
              <a:t>Téma odpovídá studovanému oboru a zájmům diplomanta </a:t>
            </a:r>
          </a:p>
          <a:p>
            <a:r>
              <a:rPr lang="cs-CZ" dirty="0"/>
              <a:t>Prameny nutné pro zpracování tématu jsou dostupné</a:t>
            </a:r>
          </a:p>
          <a:p>
            <a:r>
              <a:rPr lang="cs-CZ" dirty="0"/>
              <a:t>Zpracovatelnost tématu odpovídá kulturní úrovni diplomanta</a:t>
            </a:r>
          </a:p>
          <a:p>
            <a:r>
              <a:rPr lang="cs-CZ" dirty="0"/>
              <a:t>Metodologické předpoklady výzkumu odpovídají zkušenosti diplomanta</a:t>
            </a:r>
          </a:p>
          <a:p>
            <a:r>
              <a:rPr lang="cs-CZ" dirty="0"/>
              <a:t>Správný výběr vedoucího práce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Vedoucí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Má úplné vysokoškolské vzdělání a pokud možno akademický titul </a:t>
            </a:r>
            <a:r>
              <a:rPr lang="cs-CZ" dirty="0" err="1"/>
              <a:t>Ph.D</a:t>
            </a:r>
            <a:r>
              <a:rPr lang="cs-CZ" dirty="0"/>
              <a:t>, doc., prof. (není to zcela limitující kritérium) </a:t>
            </a:r>
          </a:p>
          <a:p>
            <a:pPr algn="just"/>
            <a:r>
              <a:rPr lang="cs-CZ" dirty="0"/>
              <a:t>Přednost mají interní zaměstnanci </a:t>
            </a:r>
            <a:r>
              <a:rPr lang="cs-CZ" dirty="0" err="1"/>
              <a:t>KISKu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/>
              <a:t>Téma vaší práce ho zajímá a má dostatek času soustředit se na spolupráci s vámi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Výběr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/>
              <a:t>      „Student, který má napsat diplomovou práci, není 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	</a:t>
            </a:r>
            <a:r>
              <a:rPr lang="cs-CZ" i="1" dirty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Typy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/>
              <a:t>A. Teoretická práce </a:t>
            </a:r>
          </a:p>
          <a:p>
            <a:r>
              <a:rPr lang="cs-CZ" dirty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/>
              <a:t>Musí obsahovat:</a:t>
            </a:r>
          </a:p>
          <a:p>
            <a:pPr marL="457200" indent="-457200"/>
            <a:r>
              <a:rPr lang="cs-CZ" dirty="0"/>
              <a:t>vhodně zvolený teoretický problém či otázku</a:t>
            </a:r>
          </a:p>
          <a:p>
            <a:pPr marL="457200" indent="-457200"/>
            <a:r>
              <a:rPr lang="cs-CZ" dirty="0"/>
              <a:t>bohatou a relevantní zdrojovou základnu </a:t>
            </a:r>
          </a:p>
          <a:p>
            <a:pPr marL="457200" indent="-457200"/>
            <a:r>
              <a:rPr lang="cs-CZ" dirty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Druhy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cs-CZ" b="1" dirty="0"/>
              <a:t>B. Teoreticko-empirická práce </a:t>
            </a:r>
          </a:p>
          <a:p>
            <a:pPr marL="457200" indent="-457200"/>
            <a:r>
              <a:rPr lang="cs-CZ" dirty="0"/>
              <a:t>kromě teoretického vymezení problému obsahuje výzkumné šetření metodologií kvalitativního nebo kvantitativního výzkumu</a:t>
            </a:r>
          </a:p>
          <a:p>
            <a:pPr marL="457200" indent="-457200">
              <a:buNone/>
            </a:pPr>
            <a:endParaRPr lang="cs-CZ" b="1" dirty="0"/>
          </a:p>
          <a:p>
            <a:pPr marL="457200" indent="-457200">
              <a:buNone/>
            </a:pPr>
            <a:r>
              <a:rPr lang="cs-CZ" b="1" dirty="0"/>
              <a:t>C. Teoreticko-aplikační práce </a:t>
            </a:r>
            <a:endParaRPr lang="cs-CZ" dirty="0"/>
          </a:p>
          <a:p>
            <a:pPr marL="457200" indent="-457200"/>
            <a:r>
              <a:rPr lang="cs-CZ" dirty="0"/>
              <a:t>kromě teoretického vymezení problému obsahuje vlastní návrh modelu, projektu, modulu, přestavby, implementace atd.</a:t>
            </a:r>
          </a:p>
          <a:p>
            <a:pPr marL="457200" indent="-457200"/>
            <a:endParaRPr lang="cs-CZ" dirty="0"/>
          </a:p>
          <a:p>
            <a:pPr marL="0" indent="0">
              <a:buNone/>
            </a:pPr>
            <a:r>
              <a:rPr lang="cs-CZ" dirty="0"/>
              <a:t>Diplomová práce může mít také </a:t>
            </a:r>
            <a:r>
              <a:rPr lang="cs-CZ" b="1" dirty="0"/>
              <a:t>další možné pojetí, vše je určeno domluvou studenta s vedoucím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výběru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/>
          </a:p>
          <a:p>
            <a:r>
              <a:rPr lang="cs-CZ" b="1" dirty="0"/>
              <a:t>vlastní téma </a:t>
            </a:r>
            <a:r>
              <a:rPr lang="cs-CZ" dirty="0"/>
              <a:t>– student si navrhuje své téma sám a sám si také domlouvá vedoucího</a:t>
            </a:r>
          </a:p>
          <a:p>
            <a:r>
              <a:rPr lang="cs-CZ" b="1" dirty="0"/>
              <a:t>výběr tématu dle navržených okruhů </a:t>
            </a:r>
            <a:r>
              <a:rPr lang="cs-CZ" dirty="0"/>
              <a:t>– student se inspiruje některým širším okruhem, sám si zúží téma, určí název a vybere vedoucího</a:t>
            </a:r>
          </a:p>
          <a:p>
            <a:r>
              <a:rPr lang="cs-CZ" b="1" dirty="0"/>
              <a:t>výběr konkrétního tématu s konkrétním vedoucím </a:t>
            </a:r>
            <a:r>
              <a:rPr lang="cs-CZ" dirty="0"/>
              <a:t>– student si vybere téma a vedoucího z nabídky předem stanovených témat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noProof="1">
                <a:solidFill>
                  <a:srgbClr val="00B050"/>
                </a:solidFill>
              </a:rPr>
              <a:t>Doporu</a:t>
            </a:r>
            <a:r>
              <a:rPr lang="cs-CZ" sz="3600" b="1" dirty="0">
                <a:solidFill>
                  <a:srgbClr val="00B050"/>
                </a:solidFill>
              </a:rPr>
              <a:t>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ECO, Umberto. </a:t>
            </a:r>
            <a:r>
              <a:rPr lang="pt-BR" sz="2000" i="1" dirty="0"/>
              <a:t>Jak napsat diplomovou práci</a:t>
            </a:r>
            <a:r>
              <a:rPr lang="cs-CZ" sz="2000" dirty="0"/>
              <a:t>. Olomouc : </a:t>
            </a:r>
            <a:r>
              <a:rPr lang="pt-BR" sz="2000" dirty="0" err="1"/>
              <a:t>Votobia</a:t>
            </a:r>
            <a:r>
              <a:rPr lang="pt-BR" sz="2000" dirty="0"/>
              <a:t>, 1997.  271 s.</a:t>
            </a:r>
            <a:r>
              <a:rPr lang="cs-CZ" sz="2000" dirty="0"/>
              <a:t> ISBN </a:t>
            </a:r>
            <a:r>
              <a:rPr lang="en-US" sz="2000" dirty="0"/>
              <a:t>8071981737</a:t>
            </a:r>
          </a:p>
          <a:p>
            <a:r>
              <a:rPr lang="cs-CZ" sz="2000" dirty="0"/>
              <a:t>KATUŠČÁK, Dušan, DROBÍKOVÁ, Barbora, PAPÍK, Richard. </a:t>
            </a:r>
            <a:r>
              <a:rPr lang="cs-CZ" sz="2000" i="1" dirty="0"/>
              <a:t>Jak psát závěrečné a kvalifikační práce</a:t>
            </a:r>
            <a:r>
              <a:rPr lang="cs-CZ" sz="2000" dirty="0"/>
              <a:t>. 5. vyd., v českém jazyce 1. Nitra : Enigma, 2008. 161 s. ISBN 9788089132706. </a:t>
            </a:r>
          </a:p>
          <a:p>
            <a:r>
              <a:rPr lang="cs-CZ" sz="2000" dirty="0"/>
              <a:t>KUBÁTOVÁ, Helena, ŠIMEK, Dušan</a:t>
            </a:r>
            <a:r>
              <a:rPr lang="cs-CZ" sz="2000" i="1" dirty="0"/>
              <a:t>. Od abstraktu do závěrečné práce : jak napsat diplomovou práci ve společenskovědních a humanitních oborech : praktická příručka</a:t>
            </a:r>
            <a:r>
              <a:rPr lang="cs-CZ" sz="2000" dirty="0"/>
              <a:t>. 4., přeprac. vyd. Olomouc : Univerzita Palackého v Olomouci, 2007. 90 s. ISBN 978802441589.</a:t>
            </a:r>
          </a:p>
          <a:p>
            <a:r>
              <a:rPr lang="cs-CZ" sz="2000" dirty="0"/>
              <a:t>MEŠKO, Dušan, K</a:t>
            </a:r>
            <a:r>
              <a:rPr lang="en-US" sz="2000" dirty="0"/>
              <a:t>ATU</a:t>
            </a:r>
            <a:r>
              <a:rPr lang="cs-CZ" sz="2000" dirty="0"/>
              <a:t>ŠČÁK, Dušan,</a:t>
            </a:r>
            <a:r>
              <a:rPr lang="en-US" sz="2000" dirty="0"/>
              <a:t> FINDRA</a:t>
            </a:r>
            <a:r>
              <a:rPr lang="cs-CZ" sz="2000" dirty="0"/>
              <a:t>, Ján a kol</a:t>
            </a:r>
            <a:r>
              <a:rPr lang="en-US" sz="2000" dirty="0"/>
              <a:t>. </a:t>
            </a:r>
            <a:r>
              <a:rPr lang="cs-CZ" sz="2000" i="1" dirty="0"/>
              <a:t>Akademická příručka</a:t>
            </a:r>
            <a:r>
              <a:rPr lang="en-US" sz="2000" i="1" dirty="0"/>
              <a:t>.</a:t>
            </a:r>
            <a:r>
              <a:rPr lang="cs-CZ" sz="2000" dirty="0"/>
              <a:t> České, upr. vyd.</a:t>
            </a:r>
            <a:r>
              <a:rPr lang="en-US" sz="2000" dirty="0"/>
              <a:t> </a:t>
            </a:r>
            <a:r>
              <a:rPr lang="cs-CZ" sz="2000" dirty="0"/>
              <a:t>Martin : Osveta, 2006. 481 s.</a:t>
            </a:r>
            <a:r>
              <a:rPr lang="en-US" sz="2000" dirty="0"/>
              <a:t> ISBN 8080632197</a:t>
            </a:r>
            <a:r>
              <a:rPr lang="cs-CZ" sz="2000" dirty="0"/>
              <a:t>.</a:t>
            </a:r>
            <a:endParaRPr lang="en-US" sz="2000" dirty="0"/>
          </a:p>
          <a:p>
            <a:r>
              <a:rPr lang="cs-CZ" sz="2000" dirty="0"/>
              <a:t>ŠANDEROVÁ, Jadwiga. </a:t>
            </a:r>
            <a:r>
              <a:rPr lang="cs-CZ" sz="2000" i="1" dirty="0"/>
              <a:t>Jak číst a psát odborný text ve společenských vědách : několik zásad pro začátečníky</a:t>
            </a:r>
            <a:r>
              <a:rPr lang="cs-CZ" sz="2000" dirty="0"/>
              <a:t>.  Vyd. 1. Praha : Sociologické nakladatelství, 2005. 209 s. ISBN </a:t>
            </a:r>
            <a:r>
              <a:rPr lang="en-US" sz="2000" dirty="0"/>
              <a:t>9788006429403</a:t>
            </a:r>
            <a:r>
              <a:rPr lang="cs-CZ" sz="2000" dirty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Postup práce s výběrem tématu: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Student má jasno v tématu DP (viz minulý semestr)</a:t>
            </a:r>
          </a:p>
          <a:p>
            <a:r>
              <a:rPr lang="cs-CZ" dirty="0"/>
              <a:t>Student kontaktuje vedoucího s žádostí, aby mu vedoucí téma DP vypsal v IS MU</a:t>
            </a:r>
          </a:p>
          <a:p>
            <a:r>
              <a:rPr lang="cs-CZ" dirty="0"/>
              <a:t>Vedoucí téma vypisuje, student se k němu v IS MU přihlásí</a:t>
            </a:r>
          </a:p>
          <a:p>
            <a:r>
              <a:rPr lang="cs-CZ" dirty="0"/>
              <a:t>Vedoucí schvaluje téma v IS MU, nejpozději </a:t>
            </a:r>
            <a:r>
              <a:rPr lang="cs-CZ" b="1" dirty="0"/>
              <a:t>30. 11. 2020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Vyučující KISK vypisují nová témata – průběžně</a:t>
            </a:r>
          </a:p>
          <a:p>
            <a:r>
              <a:rPr lang="cs-CZ" dirty="0"/>
              <a:t>Student si vybere téma v IS MU a kontaktuje potenciálního vedoucího s žádostí o konzultaci</a:t>
            </a:r>
          </a:p>
          <a:p>
            <a:r>
              <a:rPr lang="cs-CZ" dirty="0"/>
              <a:t>Vedoucí po konzultaci schvaluje studentovi téma v ISU, nejpozději </a:t>
            </a:r>
            <a:r>
              <a:rPr lang="cs-CZ" b="1" dirty="0"/>
              <a:t>30. 11. 2020</a:t>
            </a:r>
          </a:p>
        </p:txBody>
      </p:sp>
    </p:spTree>
    <p:extLst>
      <p:ext uri="{BB962C8B-B14F-4D97-AF65-F5344CB8AC3E}">
        <p14:creationId xmlns:p14="http://schemas.microsoft.com/office/powerpoint/2010/main" val="301084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95120" cy="1371600"/>
          </a:xfrm>
        </p:spPr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6403929" cy="4608512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971600" y="4653136"/>
            <a:ext cx="129614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Výstup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/>
              <a:t>Výstupem předmětu je PROJEKT v písemné podobě</a:t>
            </a:r>
            <a:r>
              <a:rPr lang="en-US" sz="2800" b="1" dirty="0"/>
              <a:t> </a:t>
            </a:r>
            <a:r>
              <a:rPr lang="cs-CZ" sz="2800" b="1" dirty="0"/>
              <a:t>– </a:t>
            </a:r>
            <a:r>
              <a:rPr lang="cs-CZ" sz="2800" dirty="0"/>
              <a:t>formulář ke stažení v IS MU v Organizačních pokynech</a:t>
            </a:r>
            <a:endParaRPr lang="cs-CZ" b="1" dirty="0"/>
          </a:p>
          <a:p>
            <a:pPr algn="just"/>
            <a:r>
              <a:rPr lang="cs-CZ" dirty="0"/>
              <a:t>Projekt </a:t>
            </a:r>
            <a:r>
              <a:rPr lang="cs-CZ" sz="2800" dirty="0"/>
              <a:t>je závazný – pokud je schválen, zásadní změny v něm jsou však později možné, když …(individuální přístup) </a:t>
            </a:r>
          </a:p>
          <a:p>
            <a:pPr algn="just"/>
            <a:r>
              <a:rPr lang="cs-CZ" sz="2800" dirty="0"/>
              <a:t>Schválený projekt je nedílnou součástí DP jako poslední (nečíslovaná) příloha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</p:spPr>
        <p:txBody>
          <a:bodyPr>
            <a:normAutofit fontScale="70000" lnSpcReduction="20000"/>
          </a:bodyPr>
          <a:lstStyle/>
          <a:p>
            <a:r>
              <a:rPr lang="cs-CZ" sz="2800" b="1" dirty="0"/>
              <a:t>Podmínky ukončení</a:t>
            </a:r>
            <a:r>
              <a:rPr lang="cs-CZ" sz="2800" dirty="0"/>
              <a:t>: vypracovaný a schválený projekt diplomové práce</a:t>
            </a:r>
          </a:p>
          <a:p>
            <a:r>
              <a:rPr lang="cs-CZ" sz="2800" b="1" dirty="0"/>
              <a:t>Termín odevzdání </a:t>
            </a:r>
            <a:r>
              <a:rPr lang="cs-CZ" sz="2800" dirty="0"/>
              <a:t>projektu DP:</a:t>
            </a:r>
            <a:r>
              <a:rPr lang="en-US" sz="2800" dirty="0"/>
              <a:t> </a:t>
            </a:r>
            <a:endParaRPr lang="cs-CZ" sz="2800" dirty="0"/>
          </a:p>
          <a:p>
            <a:pPr lvl="1"/>
            <a:r>
              <a:rPr lang="cs-CZ" b="1" dirty="0"/>
              <a:t>6. 12. 2020 (první termín), </a:t>
            </a:r>
          </a:p>
          <a:p>
            <a:pPr lvl="1"/>
            <a:r>
              <a:rPr lang="cs-CZ" b="1" dirty="0"/>
              <a:t>10. 1. 2020 (druhý řádný termín)</a:t>
            </a:r>
          </a:p>
          <a:p>
            <a:r>
              <a:rPr lang="cs-CZ" dirty="0"/>
              <a:t>Projekt se odevzdává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v elektronické formě do </a:t>
            </a:r>
            <a:r>
              <a:rPr lang="cs-CZ" b="1" dirty="0" err="1"/>
              <a:t>odevzdávárny</a:t>
            </a:r>
            <a:r>
              <a:rPr lang="cs-CZ" b="1" dirty="0"/>
              <a:t> v IS MU nejpozději </a:t>
            </a:r>
            <a:br>
              <a:rPr lang="cs-CZ" b="1" dirty="0"/>
            </a:br>
            <a:r>
              <a:rPr lang="cs-CZ" b="1" dirty="0"/>
              <a:t>v uvedený den</a:t>
            </a:r>
          </a:p>
          <a:p>
            <a:r>
              <a:rPr lang="cs-CZ" b="1" dirty="0"/>
              <a:t>Projekt MUSÍ OBSAHOVAT podpis vedoucího                    i diplomanta, nebo jinak stvrzený souhlas vedoucího se zněním projektu </a:t>
            </a:r>
          </a:p>
          <a:p>
            <a:r>
              <a:rPr lang="cs-CZ" b="1" dirty="0"/>
              <a:t>Termín jednání schvalovací komise KISK: vždy cca týden po termínu odevzdání projektu DP</a:t>
            </a:r>
          </a:p>
          <a:p>
            <a:r>
              <a:rPr lang="cs-CZ" dirty="0"/>
              <a:t>Opravný termín odevzdání + komise: bude stanoven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odevzdání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odevzdám v ŘT a mám schváleno bez připomínek nebo s drobnými připomínkami – </a:t>
            </a:r>
            <a:r>
              <a:rPr lang="cs-CZ" b="1" dirty="0"/>
              <a:t>ideální stav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  <a:p>
            <a:pPr algn="just"/>
            <a:r>
              <a:rPr lang="cs-CZ" dirty="0"/>
              <a:t>odevzdám v ŘT a nemám schváleno – přepracuji a odevzdám v OT</a:t>
            </a:r>
          </a:p>
          <a:p>
            <a:pPr algn="just"/>
            <a:r>
              <a:rPr lang="cs-CZ" dirty="0"/>
              <a:t>odevzdám podruhé v OT a mám schváleno</a:t>
            </a:r>
          </a:p>
          <a:p>
            <a:pPr algn="just"/>
            <a:r>
              <a:rPr lang="cs-CZ" dirty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/>
              <a:t>nestihnu ŘT a odevzdám poprvé v OT – riskuji </a:t>
            </a:r>
            <a:r>
              <a:rPr lang="cs-CZ" dirty="0">
                <a:sym typeface="Wingdings" panose="05000000000000000000" pitchFamily="2" charset="2"/>
              </a:rPr>
              <a:t>    </a:t>
            </a:r>
            <a:r>
              <a:rPr lang="cs-CZ" dirty="0"/>
              <a:t>–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 pokud nebudu mít schváleno, určí mi nové téma a vedoucího KISK</a:t>
            </a:r>
          </a:p>
          <a:p>
            <a:pPr algn="just"/>
            <a:r>
              <a:rPr lang="cs-CZ" dirty="0"/>
              <a:t>neodevzdám nic v ŘT ani OT – musím si zapsat předmět znovu následující rok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Projekt a osnova – úvodní strana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/>
              <a:t>Jméno a příjmení</a:t>
            </a:r>
          </a:p>
          <a:p>
            <a:r>
              <a:rPr lang="cs-CZ" sz="2400" dirty="0"/>
              <a:t>UČO</a:t>
            </a:r>
          </a:p>
          <a:p>
            <a:r>
              <a:rPr lang="cs-CZ" sz="2400" dirty="0"/>
              <a:t>Imatrikulační ročník</a:t>
            </a:r>
          </a:p>
          <a:p>
            <a:r>
              <a:rPr lang="cs-CZ" sz="2400" dirty="0"/>
              <a:t>E-mail</a:t>
            </a:r>
          </a:p>
          <a:p>
            <a:r>
              <a:rPr lang="cs-CZ" sz="2400" dirty="0"/>
              <a:t>Název tématu diplomové práce</a:t>
            </a:r>
          </a:p>
          <a:p>
            <a:pPr lvl="1"/>
            <a:r>
              <a:rPr lang="cs-CZ" sz="2000" dirty="0"/>
              <a:t>v českém jazyce</a:t>
            </a:r>
          </a:p>
          <a:p>
            <a:pPr lvl="1"/>
            <a:r>
              <a:rPr lang="cs-CZ" sz="2000" b="1" dirty="0"/>
              <a:t>v anglickém jazyce</a:t>
            </a:r>
          </a:p>
          <a:p>
            <a:r>
              <a:rPr lang="cs-CZ" sz="2400" dirty="0"/>
              <a:t>Jméno vedoucí/vedoucího diplomové práce</a:t>
            </a:r>
          </a:p>
          <a:p>
            <a:r>
              <a:rPr lang="cs-CZ" sz="2400" dirty="0"/>
              <a:t>Pracoviště vedoucího DP</a:t>
            </a:r>
          </a:p>
          <a:p>
            <a:r>
              <a:rPr lang="cs-CZ" sz="2400" dirty="0"/>
              <a:t>Vyjádření a podpis vedoucího DP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7620000" cy="48577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b="1" dirty="0"/>
              <a:t>Rozpracovat osnovu </a:t>
            </a:r>
            <a:r>
              <a:rPr lang="cs-CZ" sz="2400" dirty="0"/>
              <a:t>(jako přílohu na dalších stranách) </a:t>
            </a:r>
          </a:p>
          <a:p>
            <a:pPr>
              <a:buNone/>
            </a:pPr>
            <a:r>
              <a:rPr lang="cs-CZ" b="1" dirty="0"/>
              <a:t> 1. Popis problému</a:t>
            </a:r>
            <a:r>
              <a:rPr lang="cs-CZ" dirty="0"/>
              <a:t>, který bude v práci řešen</a:t>
            </a:r>
          </a:p>
          <a:p>
            <a:pPr>
              <a:buNone/>
            </a:pPr>
            <a:r>
              <a:rPr lang="cs-CZ" dirty="0"/>
              <a:t>	Zařazení problému do jedné z profilací (</a:t>
            </a:r>
            <a:r>
              <a:rPr lang="cs-CZ" b="1" dirty="0"/>
              <a:t>pokud ona je cílem studia, není to povinnost, pouze možnost): 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Design informačních služeb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Informační a datový management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Technologie ve vzdělávání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Knihovnictví a literatura v kulturním kontextu</a:t>
            </a:r>
          </a:p>
          <a:p>
            <a:pPr lvl="1"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 2. Rešerše</a:t>
            </a:r>
            <a:r>
              <a:rPr lang="cs-CZ" dirty="0"/>
              <a:t> zpracovaných diplomových prací v rámci celé  MU včetně anotací (každá anotace 400 - 500 znacích)</a:t>
            </a:r>
          </a:p>
          <a:p>
            <a:pPr>
              <a:buNone/>
            </a:pPr>
            <a:r>
              <a:rPr lang="cs-CZ" b="1" dirty="0"/>
              <a:t> 3. Cíl </a:t>
            </a:r>
            <a:r>
              <a:rPr lang="cs-CZ" dirty="0"/>
              <a:t>diplomové práce</a:t>
            </a:r>
          </a:p>
          <a:p>
            <a:pPr>
              <a:buNone/>
            </a:pPr>
            <a:r>
              <a:rPr lang="cs-CZ" b="1" dirty="0"/>
              <a:t> 4. Metody</a:t>
            </a:r>
            <a:r>
              <a:rPr lang="cs-CZ" dirty="0"/>
              <a:t> zpracování diplomové práce</a:t>
            </a:r>
          </a:p>
          <a:p>
            <a:pPr>
              <a:buNone/>
            </a:pPr>
            <a:r>
              <a:rPr lang="cs-CZ" b="1" dirty="0"/>
              <a:t> 5. Základní 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2084</Words>
  <Application>Microsoft Office PowerPoint</Application>
  <PresentationFormat>Předvádění na obrazovce (4:3)</PresentationFormat>
  <Paragraphs>208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Arial Black</vt:lpstr>
      <vt:lpstr>Calibri</vt:lpstr>
      <vt:lpstr>Základní</vt:lpstr>
      <vt:lpstr>ISKM08</vt:lpstr>
      <vt:lpstr>Cíle předmětu ISKM08</vt:lpstr>
      <vt:lpstr>Téma Diplomové práce</vt:lpstr>
      <vt:lpstr>Téma Diplomové práce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popis problému</vt:lpstr>
      <vt:lpstr>Osnova – zařazení problematiky do oborové  profilace </vt:lpstr>
      <vt:lpstr>Ishikawův diagram</vt:lpstr>
      <vt:lpstr>     Vymezení výzkumného tématu  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Typy diplomových prací</vt:lpstr>
      <vt:lpstr>Druhy diplomových prací</vt:lpstr>
      <vt:lpstr>Možnosti výběru tématu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196</cp:revision>
  <dcterms:created xsi:type="dcterms:W3CDTF">2010-02-20T15:14:09Z</dcterms:created>
  <dcterms:modified xsi:type="dcterms:W3CDTF">2020-11-09T06:35:22Z</dcterms:modified>
</cp:coreProperties>
</file>