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58" r:id="rId6"/>
    <p:sldId id="272" r:id="rId7"/>
    <p:sldId id="259" r:id="rId8"/>
    <p:sldId id="260"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6" r:id="rId22"/>
    <p:sldId id="287" r:id="rId23"/>
    <p:sldId id="285"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4E70B3-740A-42A6-A08C-467894E684D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27EA633-B7D1-4F4C-8081-E077B84110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D0E6325-A0E0-4E3B-B290-8AE833C85AE0}"/>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5" name="Zástupný symbol pro zápatí 4">
            <a:extLst>
              <a:ext uri="{FF2B5EF4-FFF2-40B4-BE49-F238E27FC236}">
                <a16:creationId xmlns:a16="http://schemas.microsoft.com/office/drawing/2014/main" id="{C8949622-B8C0-4412-927A-D12255296BA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EA865-552A-4E6E-83BD-DA858F82EBEC}"/>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785656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C738B7-8227-4884-9107-5C4316AF435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039C38D-B11D-4A96-BF42-63FF2D91A5C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77664A0-3388-4C51-842F-32AAF9BA291A}"/>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5" name="Zástupný symbol pro zápatí 4">
            <a:extLst>
              <a:ext uri="{FF2B5EF4-FFF2-40B4-BE49-F238E27FC236}">
                <a16:creationId xmlns:a16="http://schemas.microsoft.com/office/drawing/2014/main" id="{84B94CED-2329-4625-83A9-CFA732B61C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A6FF3C2-8F79-479E-9799-958D402D2AA1}"/>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739488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A373B97-2B09-412F-A5C5-4B3B80C9D42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E1B4055-0B1A-4652-B51D-DD3C15F7A63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A61EF67-F73F-4E4E-9751-058E8B70F665}"/>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5" name="Zástupný symbol pro zápatí 4">
            <a:extLst>
              <a:ext uri="{FF2B5EF4-FFF2-40B4-BE49-F238E27FC236}">
                <a16:creationId xmlns:a16="http://schemas.microsoft.com/office/drawing/2014/main" id="{DCE69C34-5CB1-4134-89ED-4D2F8D6820A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4F52B0D-01BD-4F94-AF24-60EC6B20F1D5}"/>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795592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C8AEF9-951D-450A-8E63-678811A791DE}"/>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9187166-72CE-4B07-B0FD-1885FF2D6E9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9D5A26-77DF-44C7-8BE7-79141DCC0E46}"/>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5" name="Zástupný symbol pro zápatí 4">
            <a:extLst>
              <a:ext uri="{FF2B5EF4-FFF2-40B4-BE49-F238E27FC236}">
                <a16:creationId xmlns:a16="http://schemas.microsoft.com/office/drawing/2014/main" id="{A89D7A5A-5090-470C-8D27-7D8D4ED99DC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D8EB0BE-670D-4615-BC26-C6C619D6049B}"/>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1192329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79C3E0-9592-4354-85D2-A248F907331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D0949DC4-8C8E-4F3C-AE38-4153D90059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D59DB440-65CB-4DA7-9FCE-8098A0BD048F}"/>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5" name="Zástupný symbol pro zápatí 4">
            <a:extLst>
              <a:ext uri="{FF2B5EF4-FFF2-40B4-BE49-F238E27FC236}">
                <a16:creationId xmlns:a16="http://schemas.microsoft.com/office/drawing/2014/main" id="{BAB85028-8257-41B6-BC11-0D6FA302495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05EDA07-DAD6-4366-98E2-C47D707BE932}"/>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572704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D0B85F-A18D-4AF6-A704-E6F2958CEF9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3EEC16A-BB20-448F-B8E6-DDF925B7CA6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03338CC-BA84-4862-B5C6-D86CA702EAAB}"/>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C4A1CD2B-9AFC-4CE6-A36A-8F892710C788}"/>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6" name="Zástupný symbol pro zápatí 5">
            <a:extLst>
              <a:ext uri="{FF2B5EF4-FFF2-40B4-BE49-F238E27FC236}">
                <a16:creationId xmlns:a16="http://schemas.microsoft.com/office/drawing/2014/main" id="{DE0F22EB-10E1-42B2-B87E-D8B9641C334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975850E-3594-4778-8809-84335DEAF40D}"/>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205019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DA82F-D289-411C-8863-C2BEA61BB14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9FD1468-252A-49D7-9D09-73402CEA35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30428D79-3300-4CEA-AFCA-747AB9A4E8E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6600642-3D76-41C7-AEC9-4B6E27D44D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9D2B195-017B-4D4F-BA5A-F4060F71B217}"/>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9ED8DF0-3963-4644-B1E1-9B348E187319}"/>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8" name="Zástupný symbol pro zápatí 7">
            <a:extLst>
              <a:ext uri="{FF2B5EF4-FFF2-40B4-BE49-F238E27FC236}">
                <a16:creationId xmlns:a16="http://schemas.microsoft.com/office/drawing/2014/main" id="{DEF849C0-E82C-4F67-961A-BB062764C7D3}"/>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FB3E85F-0890-4D40-9EDD-8ECA576FED70}"/>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785837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5E29E0-EEA4-4318-97F3-1DC360D39AC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BBF5ADC-0AFB-42AF-A96F-C14C9D4D39FA}"/>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4" name="Zástupný symbol pro zápatí 3">
            <a:extLst>
              <a:ext uri="{FF2B5EF4-FFF2-40B4-BE49-F238E27FC236}">
                <a16:creationId xmlns:a16="http://schemas.microsoft.com/office/drawing/2014/main" id="{72B47DB1-DFF4-473E-A68C-55645491922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149F8BD7-255D-4658-8E1F-566FA03ADEA4}"/>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414983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706022D-4652-40E3-A19B-7A81339BF836}"/>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3" name="Zástupný symbol pro zápatí 2">
            <a:extLst>
              <a:ext uri="{FF2B5EF4-FFF2-40B4-BE49-F238E27FC236}">
                <a16:creationId xmlns:a16="http://schemas.microsoft.com/office/drawing/2014/main" id="{4942AF1B-EFA0-49A5-8412-A069ABB226E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02879E4-7A11-4132-81E0-7BC2F19928EB}"/>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031159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E8AB11-54F4-49E6-932C-E625E4706E1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E45C9077-4BD7-4670-96C4-CC16BC4590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E4294D9-9667-4AB7-845F-6890348689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17B52EC-AEB2-4429-9185-BA39A7FFE861}"/>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6" name="Zástupný symbol pro zápatí 5">
            <a:extLst>
              <a:ext uri="{FF2B5EF4-FFF2-40B4-BE49-F238E27FC236}">
                <a16:creationId xmlns:a16="http://schemas.microsoft.com/office/drawing/2014/main" id="{CC27CC91-2AA5-44E7-A97E-348088D7E77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CEB158F-12CE-4B66-9831-5887C0EF0AED}"/>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919858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8D2DF8-2020-434A-849F-795640B48DC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4DA60326-9D9B-42E3-A5D5-17B6AA67C9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76C4375-DC74-4583-A3D4-29A2E3BFA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5AD301B-0B2F-4804-B1CC-2671E91302C4}"/>
              </a:ext>
            </a:extLst>
          </p:cNvPr>
          <p:cNvSpPr>
            <a:spLocks noGrp="1"/>
          </p:cNvSpPr>
          <p:nvPr>
            <p:ph type="dt" sz="half" idx="10"/>
          </p:nvPr>
        </p:nvSpPr>
        <p:spPr/>
        <p:txBody>
          <a:bodyPr/>
          <a:lstStyle/>
          <a:p>
            <a:fld id="{7D02EFB7-B6E7-42A8-B4B6-112C0AB933AC}" type="datetimeFigureOut">
              <a:rPr lang="cs-CZ" smtClean="0"/>
              <a:t>07.12.2020</a:t>
            </a:fld>
            <a:endParaRPr lang="cs-CZ"/>
          </a:p>
        </p:txBody>
      </p:sp>
      <p:sp>
        <p:nvSpPr>
          <p:cNvPr id="6" name="Zástupný symbol pro zápatí 5">
            <a:extLst>
              <a:ext uri="{FF2B5EF4-FFF2-40B4-BE49-F238E27FC236}">
                <a16:creationId xmlns:a16="http://schemas.microsoft.com/office/drawing/2014/main" id="{EEE63C74-217D-43B8-86C9-F767680B246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EDC8744-0453-480C-B7D3-CE7F9626D922}"/>
              </a:ext>
            </a:extLst>
          </p:cNvPr>
          <p:cNvSpPr>
            <a:spLocks noGrp="1"/>
          </p:cNvSpPr>
          <p:nvPr>
            <p:ph type="sldNum" sz="quarter" idx="12"/>
          </p:nvPr>
        </p:nvSpPr>
        <p:spPr/>
        <p:txBody>
          <a:bodyPr/>
          <a:lstStyle/>
          <a:p>
            <a:fld id="{D791178B-BA23-4473-9FEF-BA68D01F98AF}" type="slidenum">
              <a:rPr lang="cs-CZ" smtClean="0"/>
              <a:t>‹#›</a:t>
            </a:fld>
            <a:endParaRPr lang="cs-CZ"/>
          </a:p>
        </p:txBody>
      </p:sp>
    </p:spTree>
    <p:extLst>
      <p:ext uri="{BB962C8B-B14F-4D97-AF65-F5344CB8AC3E}">
        <p14:creationId xmlns:p14="http://schemas.microsoft.com/office/powerpoint/2010/main" val="280225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91F79F8-EBD9-4494-ADB3-806701B22A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FF79C1F-6339-4EF7-B83B-FEFFABC74C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071C7D1-8F44-440C-A27E-7304D3E755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2EFB7-B6E7-42A8-B4B6-112C0AB933AC}" type="datetimeFigureOut">
              <a:rPr lang="cs-CZ" smtClean="0"/>
              <a:t>07.12.2020</a:t>
            </a:fld>
            <a:endParaRPr lang="cs-CZ"/>
          </a:p>
        </p:txBody>
      </p:sp>
      <p:sp>
        <p:nvSpPr>
          <p:cNvPr id="5" name="Zástupný symbol pro zápatí 4">
            <a:extLst>
              <a:ext uri="{FF2B5EF4-FFF2-40B4-BE49-F238E27FC236}">
                <a16:creationId xmlns:a16="http://schemas.microsoft.com/office/drawing/2014/main" id="{AFC1785C-7B1C-4A18-87CC-E3B9B56995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482AB2A-FCD5-4755-A5C7-4A0B3D485D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1178B-BA23-4473-9FEF-BA68D01F98AF}" type="slidenum">
              <a:rPr lang="cs-CZ" smtClean="0"/>
              <a:t>‹#›</a:t>
            </a:fld>
            <a:endParaRPr lang="cs-CZ"/>
          </a:p>
        </p:txBody>
      </p:sp>
    </p:spTree>
    <p:extLst>
      <p:ext uri="{BB962C8B-B14F-4D97-AF65-F5344CB8AC3E}">
        <p14:creationId xmlns:p14="http://schemas.microsoft.com/office/powerpoint/2010/main" val="131976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900773-D240-439D-9DBF-6D29F6467F7C}"/>
              </a:ext>
            </a:extLst>
          </p:cNvPr>
          <p:cNvSpPr>
            <a:spLocks noGrp="1"/>
          </p:cNvSpPr>
          <p:nvPr>
            <p:ph type="ctrTitle"/>
          </p:nvPr>
        </p:nvSpPr>
        <p:spPr/>
        <p:txBody>
          <a:bodyPr/>
          <a:lstStyle/>
          <a:p>
            <a:r>
              <a:rPr lang="cs-CZ" dirty="0"/>
              <a:t>Organizace </a:t>
            </a:r>
            <a:r>
              <a:rPr lang="cs-CZ"/>
              <a:t>znalostí II</a:t>
            </a:r>
            <a:endParaRPr lang="cs-CZ" dirty="0"/>
          </a:p>
        </p:txBody>
      </p:sp>
      <p:sp>
        <p:nvSpPr>
          <p:cNvPr id="3" name="Podnadpis 2">
            <a:extLst>
              <a:ext uri="{FF2B5EF4-FFF2-40B4-BE49-F238E27FC236}">
                <a16:creationId xmlns:a16="http://schemas.microsoft.com/office/drawing/2014/main" id="{B991B365-8BEF-4643-886E-60E3A9FD3334}"/>
              </a:ext>
            </a:extLst>
          </p:cNvPr>
          <p:cNvSpPr>
            <a:spLocks noGrp="1"/>
          </p:cNvSpPr>
          <p:nvPr>
            <p:ph type="subTitle" idx="1"/>
          </p:nvPr>
        </p:nvSpPr>
        <p:spPr/>
        <p:txBody>
          <a:bodyPr/>
          <a:lstStyle/>
          <a:p>
            <a:r>
              <a:rPr lang="cs-CZ" u="sng" dirty="0"/>
              <a:t>Data – informace – znalost - moudrost</a:t>
            </a:r>
          </a:p>
          <a:p>
            <a:r>
              <a:rPr lang="cs-CZ" dirty="0"/>
              <a:t>PhDr. Jiří Stodola, PhD.</a:t>
            </a:r>
          </a:p>
          <a:p>
            <a:r>
              <a:rPr lang="cs-CZ" dirty="0"/>
              <a:t>9. 10. 2020</a:t>
            </a:r>
          </a:p>
        </p:txBody>
      </p:sp>
    </p:spTree>
    <p:extLst>
      <p:ext uri="{BB962C8B-B14F-4D97-AF65-F5344CB8AC3E}">
        <p14:creationId xmlns:p14="http://schemas.microsoft.com/office/powerpoint/2010/main" val="1772498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0493CD-53CE-4791-A722-843C111E2E93}"/>
              </a:ext>
            </a:extLst>
          </p:cNvPr>
          <p:cNvSpPr>
            <a:spLocks noGrp="1"/>
          </p:cNvSpPr>
          <p:nvPr>
            <p:ph type="title"/>
          </p:nvPr>
        </p:nvSpPr>
        <p:spPr/>
        <p:txBody>
          <a:bodyPr/>
          <a:lstStyle/>
          <a:p>
            <a:r>
              <a:rPr lang="cs-CZ" dirty="0"/>
              <a:t>Podmínka, aby byla přítomna informace</a:t>
            </a:r>
          </a:p>
        </p:txBody>
      </p:sp>
      <p:sp>
        <p:nvSpPr>
          <p:cNvPr id="4" name="Zástupný text 3">
            <a:extLst>
              <a:ext uri="{FF2B5EF4-FFF2-40B4-BE49-F238E27FC236}">
                <a16:creationId xmlns:a16="http://schemas.microsoft.com/office/drawing/2014/main" id="{3BA45682-8DD7-41B1-88C6-E1B7A98E6047}"/>
              </a:ext>
            </a:extLst>
          </p:cNvPr>
          <p:cNvSpPr>
            <a:spLocks noGrp="1"/>
          </p:cNvSpPr>
          <p:nvPr>
            <p:ph type="body" idx="1"/>
          </p:nvPr>
        </p:nvSpPr>
        <p:spPr/>
        <p:txBody>
          <a:bodyPr/>
          <a:lstStyle/>
          <a:p>
            <a:r>
              <a:rPr lang="cs-CZ" dirty="0"/>
              <a:t>Objektivní informace</a:t>
            </a:r>
          </a:p>
        </p:txBody>
      </p:sp>
      <p:sp>
        <p:nvSpPr>
          <p:cNvPr id="5" name="Zástupný obsah 4">
            <a:extLst>
              <a:ext uri="{FF2B5EF4-FFF2-40B4-BE49-F238E27FC236}">
                <a16:creationId xmlns:a16="http://schemas.microsoft.com/office/drawing/2014/main" id="{82AFFF36-FF9C-4D02-A9DD-75AFAEEB5703}"/>
              </a:ext>
            </a:extLst>
          </p:cNvPr>
          <p:cNvSpPr>
            <a:spLocks noGrp="1"/>
          </p:cNvSpPr>
          <p:nvPr>
            <p:ph sz="half" idx="2"/>
          </p:nvPr>
        </p:nvSpPr>
        <p:spPr/>
        <p:txBody>
          <a:bodyPr/>
          <a:lstStyle/>
          <a:p>
            <a:pPr marL="0" indent="0">
              <a:buNone/>
            </a:pPr>
            <a:r>
              <a:rPr lang="cs-CZ" dirty="0"/>
              <a:t>Informace = data</a:t>
            </a:r>
          </a:p>
          <a:p>
            <a:pPr marL="514350" indent="-514350">
              <a:buFont typeface="+mj-lt"/>
              <a:buAutoNum type="arabicPeriod"/>
            </a:pPr>
            <a:r>
              <a:rPr lang="cs-CZ" dirty="0"/>
              <a:t>Správně uspořádaná</a:t>
            </a:r>
          </a:p>
          <a:p>
            <a:pPr marL="514350" indent="-514350">
              <a:buFont typeface="+mj-lt"/>
              <a:buAutoNum type="arabicPeriod"/>
            </a:pPr>
            <a:r>
              <a:rPr lang="cs-CZ" dirty="0"/>
              <a:t>Smysluplná</a:t>
            </a:r>
          </a:p>
          <a:p>
            <a:pPr marL="514350" indent="-514350">
              <a:buFont typeface="+mj-lt"/>
              <a:buAutoNum type="arabicPeriod"/>
            </a:pPr>
            <a:r>
              <a:rPr lang="cs-CZ" dirty="0"/>
              <a:t>Pravdivá</a:t>
            </a:r>
          </a:p>
          <a:p>
            <a:endParaRPr lang="cs-CZ" dirty="0"/>
          </a:p>
        </p:txBody>
      </p:sp>
      <p:sp>
        <p:nvSpPr>
          <p:cNvPr id="6" name="Zástupný text 5">
            <a:extLst>
              <a:ext uri="{FF2B5EF4-FFF2-40B4-BE49-F238E27FC236}">
                <a16:creationId xmlns:a16="http://schemas.microsoft.com/office/drawing/2014/main" id="{30BB69D4-94D4-4069-A0F6-3E20A5373040}"/>
              </a:ext>
            </a:extLst>
          </p:cNvPr>
          <p:cNvSpPr>
            <a:spLocks noGrp="1"/>
          </p:cNvSpPr>
          <p:nvPr>
            <p:ph type="body" sz="quarter" idx="3"/>
          </p:nvPr>
        </p:nvSpPr>
        <p:spPr/>
        <p:txBody>
          <a:bodyPr/>
          <a:lstStyle/>
          <a:p>
            <a:r>
              <a:rPr lang="cs-CZ" dirty="0"/>
              <a:t>Subjektivní informace</a:t>
            </a:r>
          </a:p>
        </p:txBody>
      </p:sp>
      <p:sp>
        <p:nvSpPr>
          <p:cNvPr id="7" name="Zástupný obsah 6">
            <a:extLst>
              <a:ext uri="{FF2B5EF4-FFF2-40B4-BE49-F238E27FC236}">
                <a16:creationId xmlns:a16="http://schemas.microsoft.com/office/drawing/2014/main" id="{B8BD3A47-17FB-45AC-94AE-71D5BE724734}"/>
              </a:ext>
            </a:extLst>
          </p:cNvPr>
          <p:cNvSpPr>
            <a:spLocks noGrp="1"/>
          </p:cNvSpPr>
          <p:nvPr>
            <p:ph sz="quarter" idx="4"/>
          </p:nvPr>
        </p:nvSpPr>
        <p:spPr/>
        <p:txBody>
          <a:bodyPr/>
          <a:lstStyle/>
          <a:p>
            <a:pPr marL="514350" indent="-514350">
              <a:buFont typeface="+mj-lt"/>
              <a:buAutoNum type="arabicPeriod"/>
            </a:pPr>
            <a:r>
              <a:rPr lang="cs-CZ" dirty="0"/>
              <a:t>Nová</a:t>
            </a:r>
          </a:p>
          <a:p>
            <a:pPr marL="514350" indent="-514350">
              <a:buFont typeface="+mj-lt"/>
              <a:buAutoNum type="arabicPeriod"/>
            </a:pPr>
            <a:r>
              <a:rPr lang="cs-CZ" dirty="0"/>
              <a:t>Relevantní</a:t>
            </a:r>
          </a:p>
          <a:p>
            <a:pPr marL="514350" indent="-514350">
              <a:buFont typeface="+mj-lt"/>
              <a:buAutoNum type="arabicPeriod"/>
            </a:pPr>
            <a:r>
              <a:rPr lang="cs-CZ" dirty="0"/>
              <a:t>Použitelná</a:t>
            </a:r>
          </a:p>
        </p:txBody>
      </p:sp>
    </p:spTree>
    <p:extLst>
      <p:ext uri="{BB962C8B-B14F-4D97-AF65-F5344CB8AC3E}">
        <p14:creationId xmlns:p14="http://schemas.microsoft.com/office/powerpoint/2010/main" val="2100311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a:extLst>
              <a:ext uri="{FF2B5EF4-FFF2-40B4-BE49-F238E27FC236}">
                <a16:creationId xmlns:a16="http://schemas.microsoft.com/office/drawing/2014/main" id="{FA465D6F-9674-4120-943E-A94E65130D03}"/>
              </a:ext>
            </a:extLst>
          </p:cNvPr>
          <p:cNvSpPr>
            <a:spLocks noGrp="1"/>
          </p:cNvSpPr>
          <p:nvPr>
            <p:ph type="title"/>
          </p:nvPr>
        </p:nvSpPr>
        <p:spPr/>
        <p:txBody>
          <a:bodyPr/>
          <a:lstStyle/>
          <a:p>
            <a:r>
              <a:rPr lang="cs-CZ" dirty="0"/>
              <a:t>Definice</a:t>
            </a:r>
          </a:p>
        </p:txBody>
      </p:sp>
      <p:sp>
        <p:nvSpPr>
          <p:cNvPr id="8" name="Zástupný obsah 7">
            <a:extLst>
              <a:ext uri="{FF2B5EF4-FFF2-40B4-BE49-F238E27FC236}">
                <a16:creationId xmlns:a16="http://schemas.microsoft.com/office/drawing/2014/main" id="{B6E2AC4E-FDA0-4ACB-9D12-C55F7DE19384}"/>
              </a:ext>
            </a:extLst>
          </p:cNvPr>
          <p:cNvSpPr>
            <a:spLocks noGrp="1"/>
          </p:cNvSpPr>
          <p:nvPr>
            <p:ph idx="1"/>
          </p:nvPr>
        </p:nvSpPr>
        <p:spPr/>
        <p:txBody>
          <a:bodyPr/>
          <a:lstStyle/>
          <a:p>
            <a:r>
              <a:rPr lang="cs-CZ" b="1" dirty="0"/>
              <a:t>Informace jsou data, která mají potenciál vést nebo aktuálně vedou k vytvoření znalosti.</a:t>
            </a:r>
          </a:p>
          <a:p>
            <a:r>
              <a:rPr lang="cs-CZ" dirty="0"/>
              <a:t>(Objektivní informace mají potenciál vést, subjektivní informace aktuálně vedou.)</a:t>
            </a:r>
          </a:p>
          <a:p>
            <a:endParaRPr lang="cs-CZ" dirty="0"/>
          </a:p>
          <a:p>
            <a:r>
              <a:rPr lang="cs-CZ" dirty="0"/>
              <a:t>(data = informace jako věc)</a:t>
            </a:r>
          </a:p>
          <a:p>
            <a:r>
              <a:rPr lang="cs-CZ" dirty="0"/>
              <a:t>(informace = informace jako proces)</a:t>
            </a:r>
          </a:p>
          <a:p>
            <a:r>
              <a:rPr lang="cs-CZ" dirty="0"/>
              <a:t>(znalost = informace jako znalost)</a:t>
            </a:r>
          </a:p>
        </p:txBody>
      </p:sp>
    </p:spTree>
    <p:extLst>
      <p:ext uri="{BB962C8B-B14F-4D97-AF65-F5344CB8AC3E}">
        <p14:creationId xmlns:p14="http://schemas.microsoft.com/office/powerpoint/2010/main" val="1380858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88A5F8-A600-4857-ACE3-DEDF1C8BD9C1}"/>
              </a:ext>
            </a:extLst>
          </p:cNvPr>
          <p:cNvSpPr>
            <a:spLocks noGrp="1"/>
          </p:cNvSpPr>
          <p:nvPr>
            <p:ph type="title"/>
          </p:nvPr>
        </p:nvSpPr>
        <p:spPr/>
        <p:txBody>
          <a:bodyPr/>
          <a:lstStyle/>
          <a:p>
            <a:r>
              <a:rPr lang="cs-CZ" dirty="0"/>
              <a:t>Data</a:t>
            </a:r>
          </a:p>
        </p:txBody>
      </p:sp>
      <p:sp>
        <p:nvSpPr>
          <p:cNvPr id="3" name="Zástupný obsah 2">
            <a:extLst>
              <a:ext uri="{FF2B5EF4-FFF2-40B4-BE49-F238E27FC236}">
                <a16:creationId xmlns:a16="http://schemas.microsoft.com/office/drawing/2014/main" id="{D1908F2B-0312-4C5F-A62B-594AA6521C41}"/>
              </a:ext>
            </a:extLst>
          </p:cNvPr>
          <p:cNvSpPr>
            <a:spLocks noGrp="1"/>
          </p:cNvSpPr>
          <p:nvPr>
            <p:ph idx="1"/>
          </p:nvPr>
        </p:nvSpPr>
        <p:spPr/>
        <p:txBody>
          <a:bodyPr/>
          <a:lstStyle/>
          <a:p>
            <a:r>
              <a:rPr lang="cs-CZ" dirty="0"/>
              <a:t>To, co je dané, jednotka diference, nedostatek uniformity (</a:t>
            </a:r>
            <a:r>
              <a:rPr lang="cs-CZ" dirty="0" err="1"/>
              <a:t>Bateson</a:t>
            </a:r>
            <a:r>
              <a:rPr lang="cs-CZ" dirty="0"/>
              <a:t> informace jako rozdíl) (danost lze chápat subjektivně </a:t>
            </a:r>
            <a:r>
              <a:rPr lang="cs-CZ" dirty="0" err="1"/>
              <a:t>Gackowski</a:t>
            </a:r>
            <a:r>
              <a:rPr lang="cs-CZ" dirty="0"/>
              <a:t>, i objektivně, držíme se objektivního pojetí.</a:t>
            </a:r>
          </a:p>
          <a:p>
            <a:r>
              <a:rPr lang="cs-CZ" b="1" dirty="0"/>
              <a:t>Data de re </a:t>
            </a:r>
            <a:r>
              <a:rPr lang="cs-CZ" dirty="0"/>
              <a:t>– nedostatek uniformity v reálném světě, není empiricky zakoušen, pouze rozumovou úvahou, substance – a se a per se</a:t>
            </a:r>
          </a:p>
          <a:p>
            <a:r>
              <a:rPr lang="cs-CZ" b="1" dirty="0"/>
              <a:t>Data de </a:t>
            </a:r>
            <a:r>
              <a:rPr lang="cs-CZ" b="1" dirty="0" err="1"/>
              <a:t>signo</a:t>
            </a:r>
            <a:r>
              <a:rPr lang="cs-CZ" b="1" dirty="0"/>
              <a:t> </a:t>
            </a:r>
            <a:r>
              <a:rPr lang="cs-CZ" dirty="0"/>
              <a:t>– nedostatek uniformity mezi fyzikálními stavy, empiricky poznatelné, akcidenty</a:t>
            </a:r>
          </a:p>
          <a:p>
            <a:r>
              <a:rPr lang="cs-CZ" b="1" dirty="0"/>
              <a:t>Data de </a:t>
            </a:r>
            <a:r>
              <a:rPr lang="cs-CZ" b="1" dirty="0" err="1"/>
              <a:t>dicto</a:t>
            </a:r>
            <a:r>
              <a:rPr lang="cs-CZ" b="1" dirty="0"/>
              <a:t> </a:t>
            </a:r>
            <a:r>
              <a:rPr lang="cs-CZ" dirty="0"/>
              <a:t>– nedostatek uniformity mezi symboly</a:t>
            </a:r>
          </a:p>
        </p:txBody>
      </p:sp>
    </p:spTree>
    <p:extLst>
      <p:ext uri="{BB962C8B-B14F-4D97-AF65-F5344CB8AC3E}">
        <p14:creationId xmlns:p14="http://schemas.microsoft.com/office/powerpoint/2010/main" val="380865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CCA877-3266-400D-8273-5790ED9203FE}"/>
              </a:ext>
            </a:extLst>
          </p:cNvPr>
          <p:cNvSpPr>
            <a:spLocks noGrp="1"/>
          </p:cNvSpPr>
          <p:nvPr>
            <p:ph type="title"/>
          </p:nvPr>
        </p:nvSpPr>
        <p:spPr/>
        <p:txBody>
          <a:bodyPr/>
          <a:lstStyle/>
          <a:p>
            <a:r>
              <a:rPr lang="cs-CZ" dirty="0"/>
              <a:t>Neutralita dat</a:t>
            </a:r>
          </a:p>
        </p:txBody>
      </p:sp>
      <p:sp>
        <p:nvSpPr>
          <p:cNvPr id="3" name="Zástupný obsah 2">
            <a:extLst>
              <a:ext uri="{FF2B5EF4-FFF2-40B4-BE49-F238E27FC236}">
                <a16:creationId xmlns:a16="http://schemas.microsoft.com/office/drawing/2014/main" id="{F58D8A13-2209-46E9-AC60-179B4CAA7AC3}"/>
              </a:ext>
            </a:extLst>
          </p:cNvPr>
          <p:cNvSpPr>
            <a:spLocks noGrp="1"/>
          </p:cNvSpPr>
          <p:nvPr>
            <p:ph idx="1"/>
          </p:nvPr>
        </p:nvSpPr>
        <p:spPr/>
        <p:txBody>
          <a:bodyPr>
            <a:normAutofit fontScale="85000" lnSpcReduction="20000"/>
          </a:bodyPr>
          <a:lstStyle/>
          <a:p>
            <a:r>
              <a:rPr lang="cs-CZ" b="1" dirty="0"/>
              <a:t>Taxonomická neutralita </a:t>
            </a:r>
            <a:r>
              <a:rPr lang="cs-CZ" dirty="0"/>
              <a:t>znamená, že neexistují data o sobě, ale data z nich dělá určitý vztah. To opět předpokládá pluralistickou metafyziku. </a:t>
            </a:r>
          </a:p>
          <a:p>
            <a:r>
              <a:rPr lang="cs-CZ" b="1" dirty="0"/>
              <a:t>Typologická neutralita </a:t>
            </a:r>
            <a:r>
              <a:rPr lang="cs-CZ" dirty="0"/>
              <a:t>je vlastnost, díky níž se data mohou skládat z dat různých typů. </a:t>
            </a:r>
            <a:r>
              <a:rPr lang="cs-CZ" dirty="0" err="1"/>
              <a:t>Floridi</a:t>
            </a:r>
            <a:r>
              <a:rPr lang="cs-CZ" dirty="0"/>
              <a:t> rozlišuje primární data, sekundární data, metadata, operační data a odvozená data. Z ontologického hlediska to znamená, že svět se skládá z věcí různého druhu – není jednolitý. </a:t>
            </a:r>
          </a:p>
          <a:p>
            <a:r>
              <a:rPr lang="cs-CZ" b="1" dirty="0"/>
              <a:t>Ontologická neutralita </a:t>
            </a:r>
            <a:r>
              <a:rPr lang="cs-CZ" dirty="0"/>
              <a:t>znamená, že neexistují informace, které by nebyly reprezentovány daty. </a:t>
            </a:r>
            <a:r>
              <a:rPr lang="cs-CZ" dirty="0" err="1"/>
              <a:t>Floridi</a:t>
            </a:r>
            <a:r>
              <a:rPr lang="cs-CZ" dirty="0"/>
              <a:t> však nemíní materialistickou interpretaci tohoto tvrzení, podle které být reprezentován znamená být fyzicky implementován. </a:t>
            </a:r>
          </a:p>
          <a:p>
            <a:r>
              <a:rPr lang="cs-CZ" b="1" dirty="0"/>
              <a:t>Genetická neutralita </a:t>
            </a:r>
            <a:r>
              <a:rPr lang="cs-CZ" dirty="0"/>
              <a:t>je nezávislost dat na tom, kdo je informován. </a:t>
            </a:r>
            <a:r>
              <a:rPr lang="cs-CZ" dirty="0" err="1"/>
              <a:t>Floridi</a:t>
            </a:r>
            <a:r>
              <a:rPr lang="cs-CZ" dirty="0"/>
              <a:t> hájí možnost existence informace bez informovaného subjektu. Nemá však na mysli silnou tezi, podle které mohou mít vlastní sémantiku bez inteligentního tvůrce informací. Genetická neutralita je založena na realistickém předpokladu, podle kterého objekt poznání (v našem případě data) není zkonstruován poznávajícím (informovaným) subjektem.</a:t>
            </a:r>
          </a:p>
        </p:txBody>
      </p:sp>
    </p:spTree>
    <p:extLst>
      <p:ext uri="{BB962C8B-B14F-4D97-AF65-F5344CB8AC3E}">
        <p14:creationId xmlns:p14="http://schemas.microsoft.com/office/powerpoint/2010/main" val="2370243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BD570EF-C971-49BE-9941-FA0F3CAD6143}"/>
              </a:ext>
            </a:extLst>
          </p:cNvPr>
          <p:cNvSpPr>
            <a:spLocks noGrp="1"/>
          </p:cNvSpPr>
          <p:nvPr>
            <p:ph type="title"/>
          </p:nvPr>
        </p:nvSpPr>
        <p:spPr/>
        <p:txBody>
          <a:bodyPr/>
          <a:lstStyle/>
          <a:p>
            <a:r>
              <a:rPr lang="cs-CZ" dirty="0"/>
              <a:t>Informace jako data</a:t>
            </a:r>
          </a:p>
        </p:txBody>
      </p:sp>
      <p:sp>
        <p:nvSpPr>
          <p:cNvPr id="3" name="Zástupný obsah 2">
            <a:extLst>
              <a:ext uri="{FF2B5EF4-FFF2-40B4-BE49-F238E27FC236}">
                <a16:creationId xmlns:a16="http://schemas.microsoft.com/office/drawing/2014/main" id="{EB9AD399-4010-4F02-B17B-F20DB3FB157B}"/>
              </a:ext>
            </a:extLst>
          </p:cNvPr>
          <p:cNvSpPr>
            <a:spLocks noGrp="1"/>
          </p:cNvSpPr>
          <p:nvPr>
            <p:ph idx="1"/>
          </p:nvPr>
        </p:nvSpPr>
        <p:spPr/>
        <p:txBody>
          <a:bodyPr/>
          <a:lstStyle/>
          <a:p>
            <a:r>
              <a:rPr lang="cs-CZ" dirty="0"/>
              <a:t>Vždy něco jsoucího</a:t>
            </a:r>
          </a:p>
          <a:p>
            <a:r>
              <a:rPr lang="cs-CZ" dirty="0"/>
              <a:t>Privativní stavy poznáváme vždy na základě něčeho jsoucího</a:t>
            </a:r>
          </a:p>
          <a:p>
            <a:r>
              <a:rPr lang="cs-CZ" dirty="0"/>
              <a:t>Pojem nedostatku je pojem, a tedy rovněž něco jsoucího</a:t>
            </a:r>
          </a:p>
        </p:txBody>
      </p:sp>
    </p:spTree>
    <p:extLst>
      <p:ext uri="{BB962C8B-B14F-4D97-AF65-F5344CB8AC3E}">
        <p14:creationId xmlns:p14="http://schemas.microsoft.com/office/powerpoint/2010/main" val="2264224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455475-814E-46F2-95E8-9FAD8F230DA7}"/>
              </a:ext>
            </a:extLst>
          </p:cNvPr>
          <p:cNvSpPr>
            <a:spLocks noGrp="1"/>
          </p:cNvSpPr>
          <p:nvPr>
            <p:ph type="title"/>
          </p:nvPr>
        </p:nvSpPr>
        <p:spPr/>
        <p:txBody>
          <a:bodyPr/>
          <a:lstStyle/>
          <a:p>
            <a:r>
              <a:rPr lang="cs-CZ" dirty="0"/>
              <a:t>Správně uspořádaná data</a:t>
            </a:r>
          </a:p>
        </p:txBody>
      </p:sp>
      <p:sp>
        <p:nvSpPr>
          <p:cNvPr id="3" name="Zástupný obsah 2">
            <a:extLst>
              <a:ext uri="{FF2B5EF4-FFF2-40B4-BE49-F238E27FC236}">
                <a16:creationId xmlns:a16="http://schemas.microsoft.com/office/drawing/2014/main" id="{C24CC6C2-D548-431B-BF2D-B7311C4DDD02}"/>
              </a:ext>
            </a:extLst>
          </p:cNvPr>
          <p:cNvSpPr>
            <a:spLocks noGrp="1"/>
          </p:cNvSpPr>
          <p:nvPr>
            <p:ph idx="1"/>
          </p:nvPr>
        </p:nvSpPr>
        <p:spPr/>
        <p:txBody>
          <a:bodyPr/>
          <a:lstStyle/>
          <a:p>
            <a:r>
              <a:rPr lang="cs-CZ" dirty="0"/>
              <a:t>Naprostý nedostatek uspořádanosti, absolutní chaos není ničím jsoucím</a:t>
            </a:r>
          </a:p>
          <a:p>
            <a:r>
              <a:rPr lang="cs-CZ" dirty="0"/>
              <a:t>V různých jazykových kódech může být informace uspořádána více či méně správně podle pravidel daného kódu</a:t>
            </a:r>
          </a:p>
          <a:p>
            <a:endParaRPr lang="cs-CZ" dirty="0"/>
          </a:p>
          <a:p>
            <a:r>
              <a:rPr lang="cs-CZ" dirty="0"/>
              <a:t>lsdfjslfjslfjslfjslfjsdlfjsklfjsklfjsdklfjklsjfklsfkwshwšíčutwščotj,vdc </a:t>
            </a:r>
            <a:r>
              <a:rPr lang="cs-CZ" dirty="0" err="1"/>
              <a:t>vnl</a:t>
            </a:r>
            <a:endParaRPr lang="cs-CZ" dirty="0"/>
          </a:p>
        </p:txBody>
      </p:sp>
    </p:spTree>
    <p:extLst>
      <p:ext uri="{BB962C8B-B14F-4D97-AF65-F5344CB8AC3E}">
        <p14:creationId xmlns:p14="http://schemas.microsoft.com/office/powerpoint/2010/main" val="3821913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C5BED-D79A-4250-BA21-57411940E721}"/>
              </a:ext>
            </a:extLst>
          </p:cNvPr>
          <p:cNvSpPr>
            <a:spLocks noGrp="1"/>
          </p:cNvSpPr>
          <p:nvPr>
            <p:ph type="title"/>
          </p:nvPr>
        </p:nvSpPr>
        <p:spPr/>
        <p:txBody>
          <a:bodyPr/>
          <a:lstStyle/>
          <a:p>
            <a:r>
              <a:rPr lang="cs-CZ" dirty="0"/>
              <a:t>Smysluplná data</a:t>
            </a:r>
          </a:p>
        </p:txBody>
      </p:sp>
      <p:sp>
        <p:nvSpPr>
          <p:cNvPr id="3" name="Zástupný obsah 2">
            <a:extLst>
              <a:ext uri="{FF2B5EF4-FFF2-40B4-BE49-F238E27FC236}">
                <a16:creationId xmlns:a16="http://schemas.microsoft.com/office/drawing/2014/main" id="{7BA288DF-9E34-46F4-B363-A444E1BCA266}"/>
              </a:ext>
            </a:extLst>
          </p:cNvPr>
          <p:cNvSpPr>
            <a:spLocks noGrp="1"/>
          </p:cNvSpPr>
          <p:nvPr>
            <p:ph idx="1"/>
          </p:nvPr>
        </p:nvSpPr>
        <p:spPr/>
        <p:txBody>
          <a:bodyPr/>
          <a:lstStyle/>
          <a:p>
            <a:r>
              <a:rPr lang="cs-CZ" dirty="0"/>
              <a:t>Data mají znakový charakter, odkazují mimo sebe na osoby, věci, vlastnosti, situace, fakta</a:t>
            </a:r>
          </a:p>
          <a:p>
            <a:r>
              <a:rPr lang="cs-CZ" dirty="0"/>
              <a:t>Jsou-li data smysluplná, rozumíme jim, dokážeme si pod nimi něco konkrétního představit, což nemusí být vždy, když jsou data správně uspořádaná</a:t>
            </a:r>
          </a:p>
          <a:p>
            <a:r>
              <a:rPr lang="cs-CZ" dirty="0"/>
              <a:t>Zelené vykřičníky rády tančí.</a:t>
            </a:r>
          </a:p>
          <a:p>
            <a:r>
              <a:rPr lang="cs-CZ" dirty="0"/>
              <a:t>Srozumitelná data jsou smysluplná, i když nejsou pravdivá</a:t>
            </a:r>
          </a:p>
        </p:txBody>
      </p:sp>
    </p:spTree>
    <p:extLst>
      <p:ext uri="{BB962C8B-B14F-4D97-AF65-F5344CB8AC3E}">
        <p14:creationId xmlns:p14="http://schemas.microsoft.com/office/powerpoint/2010/main" val="250756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B92733-D120-4225-BB24-FA09C8781AA7}"/>
              </a:ext>
            </a:extLst>
          </p:cNvPr>
          <p:cNvSpPr>
            <a:spLocks noGrp="1"/>
          </p:cNvSpPr>
          <p:nvPr>
            <p:ph type="title"/>
          </p:nvPr>
        </p:nvSpPr>
        <p:spPr/>
        <p:txBody>
          <a:bodyPr/>
          <a:lstStyle/>
          <a:p>
            <a:r>
              <a:rPr lang="cs-CZ" dirty="0"/>
              <a:t>Pravdivá data</a:t>
            </a:r>
          </a:p>
        </p:txBody>
      </p:sp>
      <p:sp>
        <p:nvSpPr>
          <p:cNvPr id="3" name="Zástupný obsah 2">
            <a:extLst>
              <a:ext uri="{FF2B5EF4-FFF2-40B4-BE49-F238E27FC236}">
                <a16:creationId xmlns:a16="http://schemas.microsoft.com/office/drawing/2014/main" id="{EB48F103-7806-4AA3-B8E8-418A1C73A896}"/>
              </a:ext>
            </a:extLst>
          </p:cNvPr>
          <p:cNvSpPr>
            <a:spLocks noGrp="1"/>
          </p:cNvSpPr>
          <p:nvPr>
            <p:ph idx="1"/>
          </p:nvPr>
        </p:nvSpPr>
        <p:spPr/>
        <p:txBody>
          <a:bodyPr/>
          <a:lstStyle/>
          <a:p>
            <a:r>
              <a:rPr lang="cs-CZ" dirty="0"/>
              <a:t>Pravdivá jsou data tehdy shoduje-li se to, co tvrdí, s realitou</a:t>
            </a:r>
          </a:p>
          <a:p>
            <a:r>
              <a:rPr lang="cs-CZ" dirty="0"/>
              <a:t>Mohou být pravdivá nutně (2+2=4) nebo nahodile „Miloš Zeman je český prezident“ (v závislosti na konkrétním světě a časovém okamžiku)</a:t>
            </a:r>
          </a:p>
          <a:p>
            <a:r>
              <a:rPr lang="cs-CZ" dirty="0"/>
              <a:t>Informace je spíše nahodile pravdivá, protože sděluje něco o našem proměnlivém světě, ale informativní mohou být za jistých podmínek i pravdy analytické</a:t>
            </a:r>
          </a:p>
        </p:txBody>
      </p:sp>
    </p:spTree>
    <p:extLst>
      <p:ext uri="{BB962C8B-B14F-4D97-AF65-F5344CB8AC3E}">
        <p14:creationId xmlns:p14="http://schemas.microsoft.com/office/powerpoint/2010/main" val="2566011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1AE863-6078-4BA8-9308-7E2AE11C866E}"/>
              </a:ext>
            </a:extLst>
          </p:cNvPr>
          <p:cNvSpPr>
            <a:spLocks noGrp="1"/>
          </p:cNvSpPr>
          <p:nvPr>
            <p:ph type="title"/>
          </p:nvPr>
        </p:nvSpPr>
        <p:spPr/>
        <p:txBody>
          <a:bodyPr/>
          <a:lstStyle/>
          <a:p>
            <a:r>
              <a:rPr lang="cs-CZ" dirty="0"/>
              <a:t>Nová data</a:t>
            </a:r>
          </a:p>
        </p:txBody>
      </p:sp>
      <p:sp>
        <p:nvSpPr>
          <p:cNvPr id="3" name="Zástupný obsah 2">
            <a:extLst>
              <a:ext uri="{FF2B5EF4-FFF2-40B4-BE49-F238E27FC236}">
                <a16:creationId xmlns:a16="http://schemas.microsoft.com/office/drawing/2014/main" id="{CAED55B3-556B-42AD-8D76-A65443C4DCF0}"/>
              </a:ext>
            </a:extLst>
          </p:cNvPr>
          <p:cNvSpPr>
            <a:spLocks noGrp="1"/>
          </p:cNvSpPr>
          <p:nvPr>
            <p:ph idx="1"/>
          </p:nvPr>
        </p:nvSpPr>
        <p:spPr/>
        <p:txBody>
          <a:bodyPr/>
          <a:lstStyle/>
          <a:p>
            <a:r>
              <a:rPr lang="cs-CZ" dirty="0"/>
              <a:t>Ve znalost se proměňuje to, co ještě nevíme, znalost, kterou máme nevznikne podruhé</a:t>
            </a:r>
          </a:p>
          <a:p>
            <a:r>
              <a:rPr lang="cs-CZ" dirty="0"/>
              <a:t>Vzduchoplavec v balonu se na otázku, kde je, dozvídá, že je v balonu</a:t>
            </a:r>
          </a:p>
        </p:txBody>
      </p:sp>
    </p:spTree>
    <p:extLst>
      <p:ext uri="{BB962C8B-B14F-4D97-AF65-F5344CB8AC3E}">
        <p14:creationId xmlns:p14="http://schemas.microsoft.com/office/powerpoint/2010/main" val="241774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8F1D5-1BAA-4C41-BA93-5F8B3D80B548}"/>
              </a:ext>
            </a:extLst>
          </p:cNvPr>
          <p:cNvSpPr>
            <a:spLocks noGrp="1"/>
          </p:cNvSpPr>
          <p:nvPr>
            <p:ph type="title"/>
          </p:nvPr>
        </p:nvSpPr>
        <p:spPr/>
        <p:txBody>
          <a:bodyPr/>
          <a:lstStyle/>
          <a:p>
            <a:r>
              <a:rPr lang="cs-CZ" dirty="0"/>
              <a:t>Relevantní data</a:t>
            </a:r>
          </a:p>
        </p:txBody>
      </p:sp>
      <p:sp>
        <p:nvSpPr>
          <p:cNvPr id="3" name="Zástupný obsah 2">
            <a:extLst>
              <a:ext uri="{FF2B5EF4-FFF2-40B4-BE49-F238E27FC236}">
                <a16:creationId xmlns:a16="http://schemas.microsoft.com/office/drawing/2014/main" id="{169AF6D0-879C-4480-80E7-BCE713B5A49D}"/>
              </a:ext>
            </a:extLst>
          </p:cNvPr>
          <p:cNvSpPr>
            <a:spLocks noGrp="1"/>
          </p:cNvSpPr>
          <p:nvPr>
            <p:ph idx="1"/>
          </p:nvPr>
        </p:nvSpPr>
        <p:spPr/>
        <p:txBody>
          <a:bodyPr/>
          <a:lstStyle/>
          <a:p>
            <a:r>
              <a:rPr lang="cs-CZ" dirty="0"/>
              <a:t>Data odpovídají na otázku, kterou si přinejmenším implicitně klademe</a:t>
            </a:r>
          </a:p>
          <a:p>
            <a:r>
              <a:rPr lang="cs-CZ" dirty="0"/>
              <a:t>Otázka je zformulovaná informační potřeba a požadavek</a:t>
            </a:r>
          </a:p>
          <a:p>
            <a:r>
              <a:rPr lang="cs-CZ" dirty="0"/>
              <a:t>Něco, co nás nezajímá, obvykle nám znalost nevytvoří</a:t>
            </a:r>
          </a:p>
        </p:txBody>
      </p:sp>
    </p:spTree>
    <p:extLst>
      <p:ext uri="{BB962C8B-B14F-4D97-AF65-F5344CB8AC3E}">
        <p14:creationId xmlns:p14="http://schemas.microsoft.com/office/powerpoint/2010/main" val="2429005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50A330-2C14-44C7-A7F3-F7E83A6C2441}"/>
              </a:ext>
            </a:extLst>
          </p:cNvPr>
          <p:cNvSpPr>
            <a:spLocks noGrp="1"/>
          </p:cNvSpPr>
          <p:nvPr>
            <p:ph type="title"/>
          </p:nvPr>
        </p:nvSpPr>
        <p:spPr/>
        <p:txBody>
          <a:bodyPr/>
          <a:lstStyle/>
          <a:p>
            <a:r>
              <a:rPr lang="cs-CZ" dirty="0"/>
              <a:t>Teorie komunikace Shannon</a:t>
            </a:r>
          </a:p>
        </p:txBody>
      </p:sp>
      <p:sp>
        <p:nvSpPr>
          <p:cNvPr id="3" name="Zástupný obsah 2">
            <a:extLst>
              <a:ext uri="{FF2B5EF4-FFF2-40B4-BE49-F238E27FC236}">
                <a16:creationId xmlns:a16="http://schemas.microsoft.com/office/drawing/2014/main" id="{651027C6-1A90-4F81-B9F1-765EA6CDD75A}"/>
              </a:ext>
            </a:extLst>
          </p:cNvPr>
          <p:cNvSpPr>
            <a:spLocks noGrp="1"/>
          </p:cNvSpPr>
          <p:nvPr>
            <p:ph idx="1"/>
          </p:nvPr>
        </p:nvSpPr>
        <p:spPr/>
        <p:txBody>
          <a:bodyPr>
            <a:normAutofit/>
          </a:bodyPr>
          <a:lstStyle/>
          <a:p>
            <a:pPr marL="0" indent="0" algn="ctr">
              <a:buNone/>
            </a:pPr>
            <a:r>
              <a:rPr lang="cs-CZ" sz="4400" b="1" dirty="0"/>
              <a:t>N = </a:t>
            </a:r>
            <a:r>
              <a:rPr lang="cs-CZ" sz="4400" b="1" dirty="0" err="1"/>
              <a:t>s</a:t>
            </a:r>
            <a:r>
              <a:rPr lang="cs-CZ" sz="4400" b="1" baseline="30000" dirty="0" err="1"/>
              <a:t>n</a:t>
            </a:r>
            <a:endParaRPr lang="cs-CZ" sz="4400" b="1" baseline="30000" dirty="0"/>
          </a:p>
          <a:p>
            <a:pPr algn="ctr"/>
            <a:endParaRPr lang="cs-CZ" sz="4400" b="1" baseline="30000" dirty="0"/>
          </a:p>
          <a:p>
            <a:pPr algn="ctr"/>
            <a:r>
              <a:rPr lang="cs-CZ" baseline="30000" dirty="0"/>
              <a:t>N = varieta systému, s = počet symbolů v kódu, n = délka zprávy</a:t>
            </a:r>
          </a:p>
          <a:p>
            <a:pPr algn="ctr"/>
            <a:endParaRPr lang="cs-CZ" sz="4400" b="1" baseline="30000" dirty="0"/>
          </a:p>
          <a:p>
            <a:pPr marL="0" indent="0" algn="ctr">
              <a:buNone/>
            </a:pPr>
            <a:r>
              <a:rPr lang="cs-CZ" sz="4400" b="1" baseline="30000" dirty="0"/>
              <a:t>I = log</a:t>
            </a:r>
            <a:r>
              <a:rPr lang="cs-CZ" sz="4400" b="1" baseline="-25000" dirty="0"/>
              <a:t>2</a:t>
            </a:r>
            <a:r>
              <a:rPr lang="cs-CZ" sz="4400" b="1" baseline="30000" dirty="0"/>
              <a:t>N</a:t>
            </a:r>
          </a:p>
          <a:p>
            <a:pPr algn="ctr"/>
            <a:endParaRPr lang="cs-CZ" sz="4400" b="1" baseline="30000" dirty="0"/>
          </a:p>
          <a:p>
            <a:pPr algn="ctr"/>
            <a:r>
              <a:rPr lang="cs-CZ" sz="2400" baseline="30000" dirty="0"/>
              <a:t>I = informace v bitech</a:t>
            </a:r>
          </a:p>
        </p:txBody>
      </p:sp>
    </p:spTree>
    <p:extLst>
      <p:ext uri="{BB962C8B-B14F-4D97-AF65-F5344CB8AC3E}">
        <p14:creationId xmlns:p14="http://schemas.microsoft.com/office/powerpoint/2010/main" val="4092041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CF98A1-7072-407C-9B48-59479C345BB8}"/>
              </a:ext>
            </a:extLst>
          </p:cNvPr>
          <p:cNvSpPr>
            <a:spLocks noGrp="1"/>
          </p:cNvSpPr>
          <p:nvPr>
            <p:ph type="title"/>
          </p:nvPr>
        </p:nvSpPr>
        <p:spPr/>
        <p:txBody>
          <a:bodyPr/>
          <a:lstStyle/>
          <a:p>
            <a:r>
              <a:rPr lang="cs-CZ" dirty="0"/>
              <a:t>Použitelná data</a:t>
            </a:r>
          </a:p>
        </p:txBody>
      </p:sp>
      <p:sp>
        <p:nvSpPr>
          <p:cNvPr id="3" name="Zástupný obsah 2">
            <a:extLst>
              <a:ext uri="{FF2B5EF4-FFF2-40B4-BE49-F238E27FC236}">
                <a16:creationId xmlns:a16="http://schemas.microsoft.com/office/drawing/2014/main" id="{BE897D07-FCF8-4ABF-91B2-0657929D9404}"/>
              </a:ext>
            </a:extLst>
          </p:cNvPr>
          <p:cNvSpPr>
            <a:spLocks noGrp="1"/>
          </p:cNvSpPr>
          <p:nvPr>
            <p:ph idx="1"/>
          </p:nvPr>
        </p:nvSpPr>
        <p:spPr/>
        <p:txBody>
          <a:bodyPr/>
          <a:lstStyle/>
          <a:p>
            <a:r>
              <a:rPr lang="cs-CZ" dirty="0"/>
              <a:t>Data musí být ve formě, která je nám dostupná</a:t>
            </a:r>
          </a:p>
          <a:p>
            <a:r>
              <a:rPr lang="cs-CZ" dirty="0"/>
              <a:t>Správně uspořádaný, smysluplný, pravdivý, nový, relevantní text v indiánském jazyce se pro nás znalostí nestává, dokud mu nerozumíme</a:t>
            </a:r>
          </a:p>
        </p:txBody>
      </p:sp>
    </p:spTree>
    <p:extLst>
      <p:ext uri="{BB962C8B-B14F-4D97-AF65-F5344CB8AC3E}">
        <p14:creationId xmlns:p14="http://schemas.microsoft.com/office/powerpoint/2010/main" val="3340783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080E5-C6C6-42FB-A2CE-7D8BB8F726C7}"/>
              </a:ext>
            </a:extLst>
          </p:cNvPr>
          <p:cNvSpPr>
            <a:spLocks noGrp="1"/>
          </p:cNvSpPr>
          <p:nvPr>
            <p:ph type="title"/>
          </p:nvPr>
        </p:nvSpPr>
        <p:spPr/>
        <p:txBody>
          <a:bodyPr/>
          <a:lstStyle/>
          <a:p>
            <a:r>
              <a:rPr lang="cs-CZ" dirty="0"/>
              <a:t>Znalost</a:t>
            </a:r>
          </a:p>
        </p:txBody>
      </p:sp>
      <p:sp>
        <p:nvSpPr>
          <p:cNvPr id="3" name="Zástupný obsah 2">
            <a:extLst>
              <a:ext uri="{FF2B5EF4-FFF2-40B4-BE49-F238E27FC236}">
                <a16:creationId xmlns:a16="http://schemas.microsoft.com/office/drawing/2014/main" id="{FDE09E4A-A087-419D-9957-6B0DD9C91593}"/>
              </a:ext>
            </a:extLst>
          </p:cNvPr>
          <p:cNvSpPr>
            <a:spLocks noGrp="1"/>
          </p:cNvSpPr>
          <p:nvPr>
            <p:ph idx="1"/>
          </p:nvPr>
        </p:nvSpPr>
        <p:spPr/>
        <p:txBody>
          <a:bodyPr/>
          <a:lstStyle/>
          <a:p>
            <a:r>
              <a:rPr lang="cs-CZ" dirty="0"/>
              <a:t>Znalost = zdůvodněné pravdivé přesvědčení.</a:t>
            </a:r>
          </a:p>
          <a:p>
            <a:endParaRPr lang="cs-CZ" dirty="0"/>
          </a:p>
          <a:p>
            <a:r>
              <a:rPr lang="pl-PL" dirty="0"/>
              <a:t>Osoba O ví, že T ↔ …</a:t>
            </a:r>
          </a:p>
          <a:p>
            <a:endParaRPr lang="pl-PL" dirty="0"/>
          </a:p>
          <a:p>
            <a:r>
              <a:rPr lang="cs-CZ" dirty="0"/>
              <a:t>(1) T je pravda; </a:t>
            </a:r>
          </a:p>
          <a:p>
            <a:r>
              <a:rPr lang="cs-CZ" dirty="0"/>
              <a:t>(2) osoba O pokládá T za pravdivé; </a:t>
            </a:r>
          </a:p>
          <a:p>
            <a:r>
              <a:rPr lang="cs-CZ" dirty="0"/>
              <a:t>(3) přesvědčení osoby O, že T je pravda, je podložené (epistémicky oprávněné).</a:t>
            </a:r>
          </a:p>
        </p:txBody>
      </p:sp>
    </p:spTree>
    <p:extLst>
      <p:ext uri="{BB962C8B-B14F-4D97-AF65-F5344CB8AC3E}">
        <p14:creationId xmlns:p14="http://schemas.microsoft.com/office/powerpoint/2010/main" val="4740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A15B94-E04B-4F6E-9C6F-DFA563ABC452}"/>
              </a:ext>
            </a:extLst>
          </p:cNvPr>
          <p:cNvSpPr>
            <a:spLocks noGrp="1"/>
          </p:cNvSpPr>
          <p:nvPr>
            <p:ph type="title"/>
          </p:nvPr>
        </p:nvSpPr>
        <p:spPr/>
        <p:txBody>
          <a:bodyPr/>
          <a:lstStyle/>
          <a:p>
            <a:r>
              <a:rPr lang="cs-CZ" dirty="0"/>
              <a:t>Moudrost</a:t>
            </a:r>
          </a:p>
        </p:txBody>
      </p:sp>
      <p:sp>
        <p:nvSpPr>
          <p:cNvPr id="3" name="Zástupný obsah 2">
            <a:extLst>
              <a:ext uri="{FF2B5EF4-FFF2-40B4-BE49-F238E27FC236}">
                <a16:creationId xmlns:a16="http://schemas.microsoft.com/office/drawing/2014/main" id="{82496CC3-77FB-46F0-9760-5A3677824A25}"/>
              </a:ext>
            </a:extLst>
          </p:cNvPr>
          <p:cNvSpPr>
            <a:spLocks noGrp="1"/>
          </p:cNvSpPr>
          <p:nvPr>
            <p:ph idx="1"/>
          </p:nvPr>
        </p:nvSpPr>
        <p:spPr/>
        <p:txBody>
          <a:bodyPr/>
          <a:lstStyle/>
          <a:p>
            <a:r>
              <a:rPr lang="cs-CZ" dirty="0"/>
              <a:t>Moudrosti rozumíme jako schopnosti užívat znalostí s ohledem na poslední příčiny a cíle bytí.</a:t>
            </a:r>
          </a:p>
          <a:p>
            <a:endParaRPr lang="cs-CZ" dirty="0"/>
          </a:p>
          <a:p>
            <a:r>
              <a:rPr lang="cs-CZ" dirty="0"/>
              <a:t>Jde o konsistentně provázané znalosti, které užíváme k dosahování životních cílů. (cíle mohou být dílčí, 1 cíl je konečný – blaženost)</a:t>
            </a:r>
          </a:p>
          <a:p>
            <a:endParaRPr lang="cs-CZ" dirty="0"/>
          </a:p>
          <a:p>
            <a:r>
              <a:rPr lang="cs-CZ" dirty="0"/>
              <a:t>Moudrost je chápána jako rozumová ctnost, ale jistým způsobem se vztahuje i k jednání.</a:t>
            </a:r>
          </a:p>
        </p:txBody>
      </p:sp>
    </p:spTree>
    <p:extLst>
      <p:ext uri="{BB962C8B-B14F-4D97-AF65-F5344CB8AC3E}">
        <p14:creationId xmlns:p14="http://schemas.microsoft.com/office/powerpoint/2010/main" val="131339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A5E4EA-7D11-490E-9117-C74F73804D4A}"/>
              </a:ext>
            </a:extLst>
          </p:cNvPr>
          <p:cNvSpPr>
            <a:spLocks noGrp="1"/>
          </p:cNvSpPr>
          <p:nvPr>
            <p:ph type="title"/>
          </p:nvPr>
        </p:nvSpPr>
        <p:spPr/>
        <p:txBody>
          <a:bodyPr/>
          <a:lstStyle/>
          <a:p>
            <a:r>
              <a:rPr lang="cs-CZ" dirty="0"/>
              <a:t>Dokument</a:t>
            </a:r>
          </a:p>
        </p:txBody>
      </p:sp>
      <p:sp>
        <p:nvSpPr>
          <p:cNvPr id="3" name="Zástupný obsah 2">
            <a:extLst>
              <a:ext uri="{FF2B5EF4-FFF2-40B4-BE49-F238E27FC236}">
                <a16:creationId xmlns:a16="http://schemas.microsoft.com/office/drawing/2014/main" id="{790DC15A-3B9B-4597-8EB3-12C5C93C58E7}"/>
              </a:ext>
            </a:extLst>
          </p:cNvPr>
          <p:cNvSpPr>
            <a:spLocks noGrp="1"/>
          </p:cNvSpPr>
          <p:nvPr>
            <p:ph idx="1"/>
          </p:nvPr>
        </p:nvSpPr>
        <p:spPr/>
        <p:txBody>
          <a:bodyPr/>
          <a:lstStyle/>
          <a:p>
            <a:r>
              <a:rPr lang="cs-CZ" dirty="0"/>
              <a:t>Informace jako věc, data potenciální, informace</a:t>
            </a:r>
          </a:p>
          <a:p>
            <a:endParaRPr lang="cs-CZ" dirty="0"/>
          </a:p>
          <a:p>
            <a:r>
              <a:rPr lang="cs-CZ" dirty="0"/>
              <a:t>Informační zdroj = nosič (hmotný či energetický) + informace</a:t>
            </a:r>
          </a:p>
          <a:p>
            <a:r>
              <a:rPr lang="cs-CZ" dirty="0"/>
              <a:t>Dokument = hmotný nosič + informace</a:t>
            </a:r>
          </a:p>
          <a:p>
            <a:endParaRPr lang="cs-CZ" dirty="0"/>
          </a:p>
          <a:p>
            <a:endParaRPr lang="cs-CZ" dirty="0"/>
          </a:p>
          <a:p>
            <a:r>
              <a:rPr lang="cs-CZ" dirty="0"/>
              <a:t>Pojmy – informace jako znalos</a:t>
            </a:r>
          </a:p>
        </p:txBody>
      </p:sp>
    </p:spTree>
    <p:extLst>
      <p:ext uri="{BB962C8B-B14F-4D97-AF65-F5344CB8AC3E}">
        <p14:creationId xmlns:p14="http://schemas.microsoft.com/office/powerpoint/2010/main" val="373101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23BEA7-1473-44C7-A4E5-DF6F35AA21B3}"/>
              </a:ext>
            </a:extLst>
          </p:cNvPr>
          <p:cNvSpPr>
            <a:spLocks noGrp="1"/>
          </p:cNvSpPr>
          <p:nvPr>
            <p:ph type="title"/>
          </p:nvPr>
        </p:nvSpPr>
        <p:spPr/>
        <p:txBody>
          <a:bodyPr/>
          <a:lstStyle/>
          <a:p>
            <a:r>
              <a:rPr lang="cs-CZ" dirty="0"/>
              <a:t>Sémantický a kognitivní rozměr informace</a:t>
            </a:r>
          </a:p>
        </p:txBody>
      </p:sp>
      <p:sp>
        <p:nvSpPr>
          <p:cNvPr id="3" name="Zástupný obsah 2">
            <a:extLst>
              <a:ext uri="{FF2B5EF4-FFF2-40B4-BE49-F238E27FC236}">
                <a16:creationId xmlns:a16="http://schemas.microsoft.com/office/drawing/2014/main" id="{5544DDF2-DCB9-4C3C-B2B6-1D9D88A5C421}"/>
              </a:ext>
            </a:extLst>
          </p:cNvPr>
          <p:cNvSpPr>
            <a:spLocks noGrp="1"/>
          </p:cNvSpPr>
          <p:nvPr>
            <p:ph idx="1"/>
          </p:nvPr>
        </p:nvSpPr>
        <p:spPr/>
        <p:txBody>
          <a:bodyPr>
            <a:normAutofit/>
          </a:bodyPr>
          <a:lstStyle/>
          <a:p>
            <a:r>
              <a:rPr lang="cs-CZ" dirty="0" err="1"/>
              <a:t>Information</a:t>
            </a:r>
            <a:r>
              <a:rPr lang="cs-CZ" dirty="0"/>
              <a:t> = </a:t>
            </a:r>
            <a:r>
              <a:rPr lang="cs-CZ" i="1" dirty="0" err="1"/>
              <a:t>what</a:t>
            </a:r>
            <a:r>
              <a:rPr lang="cs-CZ" i="1" dirty="0"/>
              <a:t> </a:t>
            </a:r>
            <a:r>
              <a:rPr lang="cs-CZ" i="1" dirty="0" err="1"/>
              <a:t>is</a:t>
            </a:r>
            <a:r>
              <a:rPr lang="cs-CZ" i="1" dirty="0"/>
              <a:t> </a:t>
            </a:r>
            <a:r>
              <a:rPr lang="cs-CZ" i="1" dirty="0" err="1"/>
              <a:t>expressed</a:t>
            </a:r>
            <a:r>
              <a:rPr lang="cs-CZ" i="1" dirty="0"/>
              <a:t> by </a:t>
            </a:r>
            <a:r>
              <a:rPr lang="cs-CZ" i="1" dirty="0" err="1"/>
              <a:t>signal</a:t>
            </a:r>
            <a:r>
              <a:rPr lang="cs-CZ" i="1" dirty="0"/>
              <a:t> </a:t>
            </a:r>
            <a:r>
              <a:rPr lang="cs-CZ" i="1" dirty="0" err="1"/>
              <a:t>sequence</a:t>
            </a:r>
            <a:r>
              <a:rPr lang="cs-CZ" i="1" dirty="0"/>
              <a:t> </a:t>
            </a:r>
            <a:r>
              <a:rPr lang="cs-CZ" dirty="0"/>
              <a:t>(Informace = to, co </a:t>
            </a:r>
            <a:r>
              <a:rPr lang="cs-CZ" dirty="0" err="1"/>
              <a:t>jse</a:t>
            </a:r>
            <a:r>
              <a:rPr lang="cs-CZ" dirty="0"/>
              <a:t> vyjádřeno sekvencí signálů) – sémantický rozměr</a:t>
            </a:r>
          </a:p>
          <a:p>
            <a:endParaRPr lang="cs-CZ" dirty="0"/>
          </a:p>
          <a:p>
            <a:r>
              <a:rPr lang="cs-CZ" dirty="0" err="1"/>
              <a:t>Brooks</a:t>
            </a:r>
            <a:r>
              <a:rPr lang="cs-CZ" dirty="0"/>
              <a:t> – K(S) + </a:t>
            </a:r>
            <a:r>
              <a:rPr lang="el-GR" dirty="0"/>
              <a:t>Δ</a:t>
            </a:r>
            <a:r>
              <a:rPr lang="cs-CZ" dirty="0"/>
              <a:t>I = K(S + </a:t>
            </a:r>
            <a:r>
              <a:rPr lang="el-GR" dirty="0"/>
              <a:t>Δ</a:t>
            </a:r>
            <a:r>
              <a:rPr lang="cs-CZ" dirty="0"/>
              <a:t>S) – kognitivní rozměr</a:t>
            </a:r>
          </a:p>
        </p:txBody>
      </p:sp>
    </p:spTree>
    <p:extLst>
      <p:ext uri="{BB962C8B-B14F-4D97-AF65-F5344CB8AC3E}">
        <p14:creationId xmlns:p14="http://schemas.microsoft.com/office/powerpoint/2010/main" val="3926659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87F5D7-E2EB-43D4-8B1E-F004F720B89B}"/>
              </a:ext>
            </a:extLst>
          </p:cNvPr>
          <p:cNvSpPr>
            <a:spLocks noGrp="1"/>
          </p:cNvSpPr>
          <p:nvPr>
            <p:ph type="title"/>
          </p:nvPr>
        </p:nvSpPr>
        <p:spPr>
          <a:xfrm>
            <a:off x="838200" y="365124"/>
            <a:ext cx="10515600" cy="1325563"/>
          </a:xfrm>
        </p:spPr>
        <p:txBody>
          <a:bodyPr>
            <a:normAutofit/>
          </a:bodyPr>
          <a:lstStyle/>
          <a:p>
            <a:r>
              <a:rPr lang="cs-CZ" dirty="0" err="1"/>
              <a:t>Floridi</a:t>
            </a:r>
            <a:endParaRPr lang="cs-CZ" dirty="0"/>
          </a:p>
        </p:txBody>
      </p:sp>
      <p:sp>
        <p:nvSpPr>
          <p:cNvPr id="3" name="Zástupný obsah 2">
            <a:extLst>
              <a:ext uri="{FF2B5EF4-FFF2-40B4-BE49-F238E27FC236}">
                <a16:creationId xmlns:a16="http://schemas.microsoft.com/office/drawing/2014/main" id="{DAA1393F-DC12-43AB-A68F-CF6729D0A684}"/>
              </a:ext>
            </a:extLst>
          </p:cNvPr>
          <p:cNvSpPr>
            <a:spLocks noGrp="1"/>
          </p:cNvSpPr>
          <p:nvPr>
            <p:ph idx="1"/>
          </p:nvPr>
        </p:nvSpPr>
        <p:spPr/>
        <p:txBody>
          <a:bodyPr>
            <a:normAutofit/>
          </a:bodyPr>
          <a:lstStyle/>
          <a:p>
            <a:r>
              <a:rPr lang="cs-CZ" dirty="0"/>
              <a:t>Informace jako skutečnost (ontologický, syntaktický rozměr)</a:t>
            </a:r>
          </a:p>
          <a:p>
            <a:r>
              <a:rPr lang="cs-CZ" dirty="0"/>
              <a:t>Informace o skutečnosti (epistemologický, sémantický rozměr)</a:t>
            </a:r>
          </a:p>
          <a:p>
            <a:r>
              <a:rPr lang="cs-CZ" dirty="0"/>
              <a:t>Informace pro skutečnost (pragmatický rozměr)</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365345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53D8F9-1EDF-421A-936E-CE4192D94983}"/>
              </a:ext>
            </a:extLst>
          </p:cNvPr>
          <p:cNvSpPr>
            <a:spLocks noGrp="1"/>
          </p:cNvSpPr>
          <p:nvPr>
            <p:ph type="title"/>
          </p:nvPr>
        </p:nvSpPr>
        <p:spPr/>
        <p:txBody>
          <a:bodyPr/>
          <a:lstStyle/>
          <a:p>
            <a:r>
              <a:rPr lang="cs-CZ" dirty="0"/>
              <a:t>Klasifikace informace</a:t>
            </a:r>
          </a:p>
        </p:txBody>
      </p:sp>
      <p:pic>
        <p:nvPicPr>
          <p:cNvPr id="6" name="Zástupný obsah 5">
            <a:extLst>
              <a:ext uri="{FF2B5EF4-FFF2-40B4-BE49-F238E27FC236}">
                <a16:creationId xmlns:a16="http://schemas.microsoft.com/office/drawing/2014/main" id="{261E4EB6-1880-4F8A-8FAD-01783EF25BD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30758" y="1253613"/>
            <a:ext cx="6830300" cy="5464242"/>
          </a:xfrm>
        </p:spPr>
      </p:pic>
    </p:spTree>
    <p:extLst>
      <p:ext uri="{BB962C8B-B14F-4D97-AF65-F5344CB8AC3E}">
        <p14:creationId xmlns:p14="http://schemas.microsoft.com/office/powerpoint/2010/main" val="1508071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C35CD1-AF80-4734-BA4B-FDAF5C5F6F81}"/>
              </a:ext>
            </a:extLst>
          </p:cNvPr>
          <p:cNvSpPr>
            <a:spLocks noGrp="1"/>
          </p:cNvSpPr>
          <p:nvPr>
            <p:ph type="title"/>
          </p:nvPr>
        </p:nvSpPr>
        <p:spPr/>
        <p:txBody>
          <a:bodyPr/>
          <a:lstStyle/>
          <a:p>
            <a:r>
              <a:rPr lang="cs-CZ" dirty="0" err="1"/>
              <a:t>Floridiho</a:t>
            </a:r>
            <a:r>
              <a:rPr lang="cs-CZ" dirty="0"/>
              <a:t> definice</a:t>
            </a:r>
          </a:p>
        </p:txBody>
      </p:sp>
      <p:sp>
        <p:nvSpPr>
          <p:cNvPr id="3" name="Zástupný obsah 2">
            <a:extLst>
              <a:ext uri="{FF2B5EF4-FFF2-40B4-BE49-F238E27FC236}">
                <a16:creationId xmlns:a16="http://schemas.microsoft.com/office/drawing/2014/main" id="{61D6580F-2A6E-44C7-8069-969F4D0D7021}"/>
              </a:ext>
            </a:extLst>
          </p:cNvPr>
          <p:cNvSpPr>
            <a:spLocks noGrp="1"/>
          </p:cNvSpPr>
          <p:nvPr>
            <p:ph idx="1"/>
          </p:nvPr>
        </p:nvSpPr>
        <p:spPr/>
        <p:txBody>
          <a:bodyPr/>
          <a:lstStyle/>
          <a:p>
            <a:r>
              <a:rPr lang="cs-CZ" dirty="0"/>
              <a:t>Informace = data</a:t>
            </a:r>
          </a:p>
          <a:p>
            <a:pPr lvl="1"/>
            <a:r>
              <a:rPr lang="cs-CZ" dirty="0"/>
              <a:t>Správně uspořádaná</a:t>
            </a:r>
          </a:p>
          <a:p>
            <a:pPr lvl="1"/>
            <a:r>
              <a:rPr lang="cs-CZ" dirty="0"/>
              <a:t>Smysluplná (GTI)</a:t>
            </a:r>
          </a:p>
          <a:p>
            <a:pPr lvl="1"/>
            <a:r>
              <a:rPr lang="cs-CZ" dirty="0"/>
              <a:t>Pravdivá (STI)</a:t>
            </a:r>
          </a:p>
        </p:txBody>
      </p:sp>
    </p:spTree>
    <p:extLst>
      <p:ext uri="{BB962C8B-B14F-4D97-AF65-F5344CB8AC3E}">
        <p14:creationId xmlns:p14="http://schemas.microsoft.com/office/powerpoint/2010/main" val="2399399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319E87-078C-4B94-AA47-30F2C8011921}"/>
              </a:ext>
            </a:extLst>
          </p:cNvPr>
          <p:cNvSpPr>
            <a:spLocks noGrp="1"/>
          </p:cNvSpPr>
          <p:nvPr>
            <p:ph type="title"/>
          </p:nvPr>
        </p:nvSpPr>
        <p:spPr/>
        <p:txBody>
          <a:bodyPr/>
          <a:lstStyle/>
          <a:p>
            <a:r>
              <a:rPr lang="cs-CZ" dirty="0" err="1"/>
              <a:t>Buckland</a:t>
            </a:r>
            <a:endParaRPr lang="cs-CZ" dirty="0"/>
          </a:p>
        </p:txBody>
      </p:sp>
      <p:sp>
        <p:nvSpPr>
          <p:cNvPr id="4" name="Zástupný obsah 3">
            <a:extLst>
              <a:ext uri="{FF2B5EF4-FFF2-40B4-BE49-F238E27FC236}">
                <a16:creationId xmlns:a16="http://schemas.microsoft.com/office/drawing/2014/main" id="{8468A229-15F9-4C02-BF1D-AF1498C8D1AA}"/>
              </a:ext>
            </a:extLst>
          </p:cNvPr>
          <p:cNvSpPr>
            <a:spLocks noGrp="1" noChangeAspect="1"/>
          </p:cNvSpPr>
          <p:nvPr>
            <p:ph idx="1"/>
          </p:nvPr>
        </p:nvSpPr>
        <p:spPr>
          <a:xfrm>
            <a:off x="838180" y="1825601"/>
            <a:ext cx="18150586" cy="7510675"/>
          </a:xfrm>
        </p:spPr>
        <p:txBody>
          <a:bodyPr/>
          <a:lstStyle/>
          <a:p>
            <a:r>
              <a:rPr lang="cs-CZ" dirty="0"/>
              <a:t>Informace jako věc</a:t>
            </a:r>
          </a:p>
          <a:p>
            <a:r>
              <a:rPr lang="cs-CZ" dirty="0"/>
              <a:t>Informace jako proces</a:t>
            </a:r>
          </a:p>
          <a:p>
            <a:r>
              <a:rPr lang="cs-CZ" dirty="0"/>
              <a:t>Informace jako znalost</a:t>
            </a:r>
          </a:p>
        </p:txBody>
      </p:sp>
      <p:pic>
        <p:nvPicPr>
          <p:cNvPr id="3076" name="Picture 4" descr="Information As...">
            <a:extLst>
              <a:ext uri="{FF2B5EF4-FFF2-40B4-BE49-F238E27FC236}">
                <a16:creationId xmlns:a16="http://schemas.microsoft.com/office/drawing/2014/main" id="{16E6E90F-9713-4DCB-86D0-8336284F0A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2496" y="2505055"/>
            <a:ext cx="4258153" cy="3189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143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08D946-222B-4C9A-8BD6-24B34E32D87C}"/>
              </a:ext>
            </a:extLst>
          </p:cNvPr>
          <p:cNvSpPr>
            <a:spLocks noGrp="1"/>
          </p:cNvSpPr>
          <p:nvPr>
            <p:ph type="title"/>
          </p:nvPr>
        </p:nvSpPr>
        <p:spPr/>
        <p:txBody>
          <a:bodyPr/>
          <a:lstStyle/>
          <a:p>
            <a:r>
              <a:rPr lang="cs-CZ" dirty="0"/>
              <a:t>Interpretace </a:t>
            </a:r>
            <a:r>
              <a:rPr lang="cs-CZ" dirty="0" err="1"/>
              <a:t>Bucklanda</a:t>
            </a:r>
            <a:r>
              <a:rPr lang="cs-CZ" dirty="0"/>
              <a:t> (A. Gianni)</a:t>
            </a:r>
          </a:p>
        </p:txBody>
      </p:sp>
      <p:pic>
        <p:nvPicPr>
          <p:cNvPr id="4098" name="Picture 2" descr="Andrew Gianni » Information-As-Thing">
            <a:extLst>
              <a:ext uri="{FF2B5EF4-FFF2-40B4-BE49-F238E27FC236}">
                <a16:creationId xmlns:a16="http://schemas.microsoft.com/office/drawing/2014/main" id="{E3D497FA-82C9-42DA-9F85-59B09A923B7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74635" y="2305989"/>
            <a:ext cx="5842730" cy="3511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651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0673FE-24BA-4D63-A4A3-047E01EC2E12}"/>
              </a:ext>
            </a:extLst>
          </p:cNvPr>
          <p:cNvSpPr>
            <a:spLocks noGrp="1"/>
          </p:cNvSpPr>
          <p:nvPr>
            <p:ph type="title"/>
          </p:nvPr>
        </p:nvSpPr>
        <p:spPr/>
        <p:txBody>
          <a:bodyPr/>
          <a:lstStyle/>
          <a:p>
            <a:r>
              <a:rPr lang="cs-CZ" dirty="0"/>
              <a:t>Definice pomocí nutných a postačujících podmínek</a:t>
            </a:r>
          </a:p>
        </p:txBody>
      </p:sp>
      <p:sp>
        <p:nvSpPr>
          <p:cNvPr id="3" name="Zástupný obsah 2">
            <a:extLst>
              <a:ext uri="{FF2B5EF4-FFF2-40B4-BE49-F238E27FC236}">
                <a16:creationId xmlns:a16="http://schemas.microsoft.com/office/drawing/2014/main" id="{A3BB707A-1151-4F41-AE6B-FE12289FD5B2}"/>
              </a:ext>
            </a:extLst>
          </p:cNvPr>
          <p:cNvSpPr>
            <a:spLocks noGrp="1"/>
          </p:cNvSpPr>
          <p:nvPr>
            <p:ph idx="1"/>
          </p:nvPr>
        </p:nvSpPr>
        <p:spPr/>
        <p:txBody>
          <a:bodyPr>
            <a:normAutofit fontScale="92500" lnSpcReduction="20000"/>
          </a:bodyPr>
          <a:lstStyle/>
          <a:p>
            <a:r>
              <a:rPr lang="cs-CZ" dirty="0"/>
              <a:t>Nutné podmínky – podmínky (A) být přítomny, když je přítomno podmíněné (B), ale ne naopak; výskyt podmínky nezaručuje výskyt podmíněného </a:t>
            </a:r>
          </a:p>
          <a:p>
            <a:r>
              <a:rPr lang="cs-CZ" dirty="0"/>
              <a:t>B-&gt;A</a:t>
            </a:r>
          </a:p>
          <a:p>
            <a:endParaRPr lang="cs-CZ" dirty="0"/>
          </a:p>
          <a:p>
            <a:r>
              <a:rPr lang="cs-CZ" dirty="0"/>
              <a:t>Postačující podmínky – jsou-li přítomny, je přítomno podmíněné, je-li přítomno podmíněné, nemusí být přítomny podmínky</a:t>
            </a:r>
          </a:p>
          <a:p>
            <a:r>
              <a:rPr lang="cs-CZ" dirty="0"/>
              <a:t>A-&gt;B</a:t>
            </a:r>
          </a:p>
          <a:p>
            <a:endParaRPr lang="cs-CZ" dirty="0"/>
          </a:p>
          <a:p>
            <a:r>
              <a:rPr lang="cs-CZ" dirty="0"/>
              <a:t>Nutné a postačující podmínky – vztah je symetrický</a:t>
            </a:r>
          </a:p>
          <a:p>
            <a:r>
              <a:rPr lang="cs-CZ" dirty="0"/>
              <a:t>A&lt;-&gt;B</a:t>
            </a:r>
          </a:p>
        </p:txBody>
      </p:sp>
    </p:spTree>
    <p:extLst>
      <p:ext uri="{BB962C8B-B14F-4D97-AF65-F5344CB8AC3E}">
        <p14:creationId xmlns:p14="http://schemas.microsoft.com/office/powerpoint/2010/main" val="170441489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964</Words>
  <Application>Microsoft Office PowerPoint</Application>
  <PresentationFormat>Širokoúhlá obrazovka</PresentationFormat>
  <Paragraphs>119</Paragraphs>
  <Slides>23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23</vt:i4>
      </vt:variant>
    </vt:vector>
  </HeadingPairs>
  <TitlesOfParts>
    <vt:vector size="27" baseType="lpstr">
      <vt:lpstr>Arial</vt:lpstr>
      <vt:lpstr>Calibri</vt:lpstr>
      <vt:lpstr>Calibri Light</vt:lpstr>
      <vt:lpstr>Motiv Office</vt:lpstr>
      <vt:lpstr>Organizace znalostí II</vt:lpstr>
      <vt:lpstr>Teorie komunikace Shannon</vt:lpstr>
      <vt:lpstr>Sémantický a kognitivní rozměr informace</vt:lpstr>
      <vt:lpstr>Floridi</vt:lpstr>
      <vt:lpstr>Klasifikace informace</vt:lpstr>
      <vt:lpstr>Floridiho definice</vt:lpstr>
      <vt:lpstr>Buckland</vt:lpstr>
      <vt:lpstr>Interpretace Bucklanda (A. Gianni)</vt:lpstr>
      <vt:lpstr>Definice pomocí nutných a postačujících podmínek</vt:lpstr>
      <vt:lpstr>Podmínka, aby byla přítomna informace</vt:lpstr>
      <vt:lpstr>Definice</vt:lpstr>
      <vt:lpstr>Data</vt:lpstr>
      <vt:lpstr>Neutralita dat</vt:lpstr>
      <vt:lpstr>Informace jako data</vt:lpstr>
      <vt:lpstr>Správně uspořádaná data</vt:lpstr>
      <vt:lpstr>Smysluplná data</vt:lpstr>
      <vt:lpstr>Pravdivá data</vt:lpstr>
      <vt:lpstr>Nová data</vt:lpstr>
      <vt:lpstr>Relevantní data</vt:lpstr>
      <vt:lpstr>Použitelná data</vt:lpstr>
      <vt:lpstr>Znalost</vt:lpstr>
      <vt:lpstr>Moudrost</vt:lpstr>
      <vt:lpstr>Dokument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Organizace znalostí I</dc:title>
  <dc:creator>Guest</dc:creator>
  <cp:lastModifiedBy>Jiří Stodola</cp:lastModifiedBy>
  <cp:revision>30</cp:revision>
  <dcterms:created xsi:type="dcterms:W3CDTF">2020-10-09T07:20:39Z</dcterms:created>
  <dcterms:modified xsi:type="dcterms:W3CDTF">2020-12-07T07:30:08Z</dcterms:modified>
</cp:coreProperties>
</file>