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80" r:id="rId3"/>
    <p:sldId id="281" r:id="rId4"/>
    <p:sldId id="274" r:id="rId5"/>
    <p:sldId id="275" r:id="rId6"/>
    <p:sldId id="276" r:id="rId7"/>
    <p:sldId id="277" r:id="rId8"/>
    <p:sldId id="278" r:id="rId9"/>
    <p:sldId id="258" r:id="rId10"/>
    <p:sldId id="282" r:id="rId11"/>
    <p:sldId id="283" r:id="rId12"/>
    <p:sldId id="284" r:id="rId13"/>
    <p:sldId id="287" r:id="rId14"/>
    <p:sldId id="261" r:id="rId15"/>
    <p:sldId id="262" r:id="rId16"/>
    <p:sldId id="263" r:id="rId17"/>
    <p:sldId id="264" r:id="rId18"/>
    <p:sldId id="285" r:id="rId19"/>
    <p:sldId id="265" r:id="rId20"/>
    <p:sldId id="286" r:id="rId21"/>
    <p:sldId id="26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159A2-2DF4-4231-AAF5-E7D99E7DA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EF70F8-4D13-42EB-863C-8D33EADEC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3978A-FAFA-4D64-8C7A-AA452DE9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A36121-BAF1-428F-B98A-B1BD195A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13499E-EB6E-434D-9672-396DBC03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0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ADA8D-2459-4FEF-A0F5-490BA702B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6E0ADB-8768-4105-A424-DB6252D6F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BAAC6F-5811-4624-829B-2B1C39540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4F486-7627-47E1-AA7F-9D69A74A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E9634-1E37-40B2-9CE9-0DBE46E7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4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474677-702A-47C7-A63E-4681D0996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EF4156-D63C-4BFB-9AAA-D84D0EC28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DA98F2-FDD1-4A77-AF49-A14442AA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345D8B-A630-4782-9C03-9C083A9E1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AB3FF2-DC4D-430D-8E1D-2286AD86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2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7047A-42CB-4C2C-B1E3-CBEEE668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B8EF96-0B11-4A00-A1D0-34329CB76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81982D-520B-4A8C-AA59-3A9435CD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D81E3-EDAF-420C-8244-4C820676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3B9142-9C39-4757-93E5-B25B7B5FA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9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7344B-1C7E-4ED8-9971-10E80618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90BD64-972F-4C3D-ADEB-151E7B4CA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67CB00-CBC5-4EF6-A5CA-0C2F10AE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081090-CCD5-4880-92D5-871AD82B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359F89-65B1-4184-823B-335A93B1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8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3785B-F789-4134-B6B7-170657520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36715B-3F59-4199-8721-40C12AC4A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C95DDA-8623-49AC-BDDE-E69DD1DB3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611BC4-C05E-486A-9BD9-93868B83E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9437DE-5E88-4AA9-9F35-72CF79DB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5E2D8F-1343-49B4-932E-F82ED94BA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DEB4A-CD8C-4BE5-9E60-BE95A2343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DEB7BE-5829-4B0A-BCF7-FFA6163E9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E5D2F9-871E-4A6E-8D93-A01A8C336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B65405-E3DF-41C0-BD84-398F2FA7A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1930F1-FC1E-415A-A255-6835619AE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EF439B-158A-4B93-9833-65B66F878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053ABA6-FDF4-49DB-B3CD-BA2934DE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C0D5A0-C5F3-46D4-98F0-D69B17AE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82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5DBC7-56A2-42A0-8543-8C425FD8E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78C2EE7-FE75-4465-9FDA-A97ACFD8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ADAF92-ADB4-4513-9E08-F5474A481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90E527-DB4D-4775-849D-6412EDA3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AB2E7C-9945-4A94-B13C-C05A740D5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10/30/2020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7345DB9-C917-4E74-8A21-8554E2EF4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1044C5-FB7D-4DCF-B079-E9AA0312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05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C87E4-DF84-47E0-A23F-68E05D50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E3375-0BC0-49CE-B4C0-81E6785BC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777D10-CB00-4CDB-B98D-AE77B5E20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AA1265-AF10-4421-8799-50898B7A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B91D62-84A5-404B-B083-D006943D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850DAC-B0CD-44ED-8B01-CF6D7B86F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5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1B7E8-A282-4140-A067-B5EE2E3E9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876289-7AC8-458E-9D1D-C3F6D1A91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008FDA-8493-424E-BE8F-6D3F94489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9DF61C-53A6-4017-813A-3E033364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AC25AB-533C-4305-81A8-95B8617E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B25D44-081E-4212-8DD1-95A61DF7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4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12E6EC-67FD-4CF4-A426-4914DBE47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787BCC-E618-46B9-8DD1-4563D1D95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F212AE-8918-4841-BDBD-A80FE45CB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10/30/2020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7A58BB-CACC-4A07-A4E1-3DE299FC5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EF4744-5754-43F7-8A2D-A888C2D4B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4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III.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23. 10. 2020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00D8D-5359-451C-9446-E8AB407E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Doménově analytický přístup – definice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0EAE2-20DB-4011-AA49-2D74E8F04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Doménově analytické paradigma je proto první sociální paradigma v rámci chápání informační vědy jako sociální vědy, které podporuje sociálně psychologickou, sociolingvistickou perspektivu a perspektivu sociologie vědění v informační vědě. Doménová analýza je sekundárně funkcionalistickým přístupem, který se snaží rozumět implicitním a explicitním funkcím informace a komunikace a sledovat mechanismy základního informačního chování z tohoto hlediska. Za třetí je to přístup filosofického realismu, pokoušející se najít základ pro informační vědu ve faktorech, které jsou vnější individuálně subjektivnímu vnímání uživatelů, v protikladu například vůči behaviorálnímu a kognitivnímu paradigmatu. (</a:t>
            </a:r>
            <a:r>
              <a:rPr lang="cs-CZ" dirty="0" err="1"/>
              <a:t>Hjørland</a:t>
            </a:r>
            <a:r>
              <a:rPr lang="cs-CZ" dirty="0"/>
              <a:t> a </a:t>
            </a:r>
            <a:r>
              <a:rPr lang="cs-CZ" dirty="0" err="1"/>
              <a:t>Albrechtsen</a:t>
            </a:r>
            <a:r>
              <a:rPr lang="cs-CZ" dirty="0"/>
              <a:t>, 1995, s. 400)</a:t>
            </a:r>
          </a:p>
        </p:txBody>
      </p:sp>
    </p:spTree>
    <p:extLst>
      <p:ext uri="{BB962C8B-B14F-4D97-AF65-F5344CB8AC3E}">
        <p14:creationId xmlns:p14="http://schemas.microsoft.com/office/powerpoint/2010/main" val="91188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A238F-FDD5-4C88-94AB-EE3F953F1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v sociálně doménovém přístupu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FF675-9A7E-4763-845D-451B55559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Kámen na poli může obsahovat rozdílnou informaci pro různé lidi (nebo pro různé situace). Informační systémy nemohou zachycovat všechny možné informace pocházející z kamene pro každé individuum. Není také možné, aby jedno zachycení informace bylo jediným pravdivým zachycením. Ale lidé mají různé vzdělání a hrají různé role v rozdělení práce. Kámen na poli reprezentuje typický druh informace pro geologa, jiný druh pro archeologa. Informace z kamene může být zařazena do různých kolektivních struktur vědění vytvářených např. geologií nebo archeologií. Informace může být identifikována, popsána, zaznamenána v informačních systémech pro různé oblasti poznání. (</a:t>
            </a:r>
            <a:r>
              <a:rPr lang="cs-CZ" dirty="0" err="1"/>
              <a:t>Hjørland</a:t>
            </a:r>
            <a:r>
              <a:rPr lang="cs-CZ" dirty="0"/>
              <a:t>, 1997, s. 111)</a:t>
            </a:r>
          </a:p>
        </p:txBody>
      </p:sp>
    </p:spTree>
    <p:extLst>
      <p:ext uri="{BB962C8B-B14F-4D97-AF65-F5344CB8AC3E}">
        <p14:creationId xmlns:p14="http://schemas.microsoft.com/office/powerpoint/2010/main" val="131750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2EB81-A3A9-464B-934B-206E3F64F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domény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6797A7-C133-43F4-9C18-81D97EB4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Doména = složitý agregát, který se skládá</a:t>
            </a:r>
          </a:p>
          <a:p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objektů zkoumání;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subjektů poznání a tvůrců informačních objektů;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informačních objektů;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informačních a komunikačních vztahů mezi objekty zkoumání, subjekty a informačními objekty;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vztahů souladu či nesouladu mezi objekty, subjekty a informačními objekty, které vznikají na základě informačních a komunikačních vztahů.</a:t>
            </a:r>
          </a:p>
        </p:txBody>
      </p:sp>
    </p:spTree>
    <p:extLst>
      <p:ext uri="{BB962C8B-B14F-4D97-AF65-F5344CB8AC3E}">
        <p14:creationId xmlns:p14="http://schemas.microsoft.com/office/powerpoint/2010/main" val="3332287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D19E0-2B93-400B-BEB8-BD2BC681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Entitně</a:t>
            </a:r>
            <a:r>
              <a:rPr lang="cs-CZ" dirty="0"/>
              <a:t>-relační model</a:t>
            </a:r>
          </a:p>
        </p:txBody>
      </p:sp>
      <p:pic>
        <p:nvPicPr>
          <p:cNvPr id="4" name="Picture 6" descr="Schéma Věcí ve FRBR">
            <a:extLst>
              <a:ext uri="{FF2B5EF4-FFF2-40B4-BE49-F238E27FC236}">
                <a16:creationId xmlns:a16="http://schemas.microsoft.com/office/drawing/2014/main" id="{B8B2C3FE-546B-4491-8956-93D6C05092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894" y="2579884"/>
            <a:ext cx="7619047" cy="257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570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pojmy domény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</a:t>
            </a:r>
          </a:p>
          <a:p>
            <a:r>
              <a:rPr lang="cs-CZ" dirty="0"/>
              <a:t>Objekt</a:t>
            </a:r>
          </a:p>
          <a:p>
            <a:r>
              <a:rPr lang="cs-CZ" dirty="0"/>
              <a:t>Komunikace</a:t>
            </a:r>
          </a:p>
        </p:txBody>
      </p:sp>
    </p:spTree>
    <p:extLst>
      <p:ext uri="{BB962C8B-B14F-4D97-AF65-F5344CB8AC3E}">
        <p14:creationId xmlns:p14="http://schemas.microsoft.com/office/powerpoint/2010/main" val="349299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 = individuální člověk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(biologická) determinace</a:t>
            </a:r>
          </a:p>
          <a:p>
            <a:pPr lvl="1"/>
            <a:r>
              <a:rPr lang="cs-CZ" dirty="0"/>
              <a:t>Obecná (esenciální) – bytí člověkem</a:t>
            </a:r>
          </a:p>
          <a:p>
            <a:pPr lvl="1"/>
            <a:r>
              <a:rPr lang="cs-CZ" dirty="0"/>
              <a:t>Individuální (akcidentální) – vrozené vlastnosti</a:t>
            </a:r>
          </a:p>
          <a:p>
            <a:pPr lvl="1"/>
            <a:endParaRPr lang="cs-CZ" dirty="0"/>
          </a:p>
          <a:p>
            <a:r>
              <a:rPr lang="cs-CZ" dirty="0"/>
              <a:t>Sekundární determinace</a:t>
            </a:r>
          </a:p>
          <a:p>
            <a:pPr lvl="1"/>
            <a:r>
              <a:rPr lang="cs-CZ" dirty="0"/>
              <a:t>Přírodním prostředím (zoolog – orientace na přírodu)</a:t>
            </a:r>
          </a:p>
          <a:p>
            <a:pPr lvl="1"/>
            <a:r>
              <a:rPr lang="cs-CZ" dirty="0"/>
              <a:t>Lidskou společností (knihovník – orientace na kulturu)</a:t>
            </a:r>
          </a:p>
        </p:txBody>
      </p:sp>
    </p:spTree>
    <p:extLst>
      <p:ext uri="{BB962C8B-B14F-4D97-AF65-F5344CB8AC3E}">
        <p14:creationId xmlns:p14="http://schemas.microsoft.com/office/powerpoint/2010/main" val="647423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Přírodní</a:t>
            </a:r>
          </a:p>
          <a:p>
            <a:r>
              <a:rPr lang="cs-CZ" dirty="0"/>
              <a:t>Sociokulturní</a:t>
            </a:r>
          </a:p>
          <a:p>
            <a:pPr lvl="1"/>
            <a:r>
              <a:rPr lang="cs-CZ" dirty="0"/>
              <a:t>Primárně nesloužící ke komunikaci, znakový sekundárně</a:t>
            </a:r>
          </a:p>
          <a:p>
            <a:pPr lvl="1"/>
            <a:r>
              <a:rPr lang="cs-CZ" dirty="0"/>
              <a:t>Primárně sloužící ke komunikaci – znak (informační objekty, informační věda)</a:t>
            </a:r>
          </a:p>
        </p:txBody>
      </p:sp>
    </p:spTree>
    <p:extLst>
      <p:ext uri="{BB962C8B-B14F-4D97-AF65-F5344CB8AC3E}">
        <p14:creationId xmlns:p14="http://schemas.microsoft.com/office/powerpoint/2010/main" val="1887453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hlediska prostoru:</a:t>
            </a:r>
          </a:p>
          <a:p>
            <a:pPr lvl="1"/>
            <a:r>
              <a:rPr lang="cs-CZ" dirty="0"/>
              <a:t>Přímá</a:t>
            </a:r>
          </a:p>
          <a:p>
            <a:pPr lvl="1"/>
            <a:r>
              <a:rPr lang="cs-CZ" dirty="0"/>
              <a:t>Nepřímá</a:t>
            </a:r>
          </a:p>
          <a:p>
            <a:pPr lvl="1"/>
            <a:endParaRPr lang="cs-CZ" dirty="0"/>
          </a:p>
          <a:p>
            <a:r>
              <a:rPr lang="cs-CZ" dirty="0"/>
              <a:t>Z hlediska času:</a:t>
            </a:r>
          </a:p>
          <a:p>
            <a:pPr lvl="1"/>
            <a:r>
              <a:rPr lang="cs-CZ" dirty="0"/>
              <a:t>Horizontální</a:t>
            </a:r>
          </a:p>
          <a:p>
            <a:pPr lvl="1"/>
            <a:r>
              <a:rPr lang="cs-CZ" dirty="0"/>
              <a:t>Vertikální</a:t>
            </a:r>
          </a:p>
        </p:txBody>
      </p:sp>
    </p:spTree>
    <p:extLst>
      <p:ext uri="{BB962C8B-B14F-4D97-AF65-F5344CB8AC3E}">
        <p14:creationId xmlns:p14="http://schemas.microsoft.com/office/powerpoint/2010/main" val="1294417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5A96B-264B-4036-9C12-5CE6BB898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souladu a nesouladu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60B041D-1D9A-4E86-9379-F6A73F2EE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0313" y="2078935"/>
            <a:ext cx="6851373" cy="344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877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9962" y="-1"/>
            <a:ext cx="5172075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438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CE7A7-90C5-421C-B305-D905A558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věda – definice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0353D-FB66-4F0B-998A-15C0B3A28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„vědní oblast zabývající se zaznamenanými informacemi, soustředící se na prvky komunikačního řetězce, zkoumaná z pohledu doménové analýzy“. (</a:t>
            </a:r>
            <a:r>
              <a:rPr lang="cs-CZ" dirty="0" err="1"/>
              <a:t>Bawden</a:t>
            </a:r>
            <a:r>
              <a:rPr lang="cs-CZ" dirty="0"/>
              <a:t> a Robinsonová, 2017)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698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908F-3359-4C2D-8000-20E8EBBB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DBA0F1-4E46-4E47-8C93-AB851E778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DBD8F4-ACA2-4633-9303-39C7039E7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637" y="1433512"/>
            <a:ext cx="503872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953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550" y="685800"/>
            <a:ext cx="6134100" cy="603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6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CAF58-12D4-403F-B974-21875F4CB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BDD020D-270B-4054-BBB7-8F403CF56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7097" y="365125"/>
            <a:ext cx="6699846" cy="61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58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Paradigmatické obraty v IV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Od dokumentu k informaci (vliv počítačové vědy) – systémové paradigma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informačního systému k uživateli informací (vliv kognitivní vědy)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uživatele informací k tvůrcům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 tvůrců informací k bibliografickému univerzu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970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dokumentu k informaci (systémové paradigma)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pramen = hmotný nebo energetický nosič + informace</a:t>
            </a:r>
          </a:p>
          <a:p>
            <a:r>
              <a:rPr lang="cs-CZ" dirty="0"/>
              <a:t>Dokument = hmotný nosič informace</a:t>
            </a:r>
          </a:p>
          <a:p>
            <a:r>
              <a:rPr lang="cs-CZ" dirty="0"/>
              <a:t>Informace = sémantický obsah informačního pramene</a:t>
            </a:r>
          </a:p>
          <a:p>
            <a:endParaRPr lang="cs-CZ" dirty="0"/>
          </a:p>
          <a:p>
            <a:r>
              <a:rPr lang="cs-CZ" dirty="0"/>
              <a:t>Vliv počítačové vědy, snaha o exaktnost</a:t>
            </a:r>
          </a:p>
        </p:txBody>
      </p:sp>
    </p:spTree>
    <p:extLst>
      <p:ext uri="{BB962C8B-B14F-4D97-AF65-F5344CB8AC3E}">
        <p14:creationId xmlns:p14="http://schemas.microsoft.com/office/powerpoint/2010/main" val="244426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informačního systému k uživateli (kognitivní paradigma)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Kognitivní obrat, metodologický individualismus</a:t>
            </a:r>
          </a:p>
          <a:p>
            <a:r>
              <a:rPr lang="cs-CZ" dirty="0"/>
              <a:t>Odvrat od reprezentace informace v dokumentu</a:t>
            </a:r>
          </a:p>
          <a:p>
            <a:r>
              <a:rPr lang="cs-CZ" dirty="0"/>
              <a:t>Zájem o reprezentaci informace v mysli uživatele (teorie ASK)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25F6D01-8B7C-4526-9789-6863EC7D0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2681" y="3524871"/>
            <a:ext cx="47053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8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uživatele k tvůrcům informací (socio-kognitivní paradigma)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Socio-kognitivní paradigma</a:t>
            </a:r>
          </a:p>
          <a:p>
            <a:r>
              <a:rPr lang="cs-CZ" dirty="0"/>
              <a:t>Sociální obrat, metodologický kolektivismus</a:t>
            </a:r>
          </a:p>
          <a:p>
            <a:r>
              <a:rPr lang="cs-CZ" dirty="0"/>
              <a:t>Jak určitá sociální skupina konstruuje informace (pojem domény)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06FCD4A-A9F4-41B2-8974-A78D3CFC7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356" y="3829050"/>
            <a:ext cx="472440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7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tvůrců informací k bibliografickému universu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Teoretické volání po návratu pojmu dokumenty</a:t>
            </a:r>
          </a:p>
          <a:p>
            <a:r>
              <a:rPr lang="cs-CZ" dirty="0"/>
              <a:t>Praxe – studie Funkční požadavky na bibliografické záznamy</a:t>
            </a:r>
          </a:p>
          <a:p>
            <a:r>
              <a:rPr lang="cs-CZ" dirty="0"/>
              <a:t>Pojem bibliografické universum = vše, co se týká sbírek paměťových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15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ztahy mezi entita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5" y="504824"/>
            <a:ext cx="5715000" cy="536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446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590</Words>
  <Application>Microsoft Office PowerPoint</Application>
  <PresentationFormat>Širokoúhlá obrazovka</PresentationFormat>
  <Paragraphs>67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ORGANIZACE ZNALOSTÍ III.</vt:lpstr>
      <vt:lpstr>Informační věda – definice </vt:lpstr>
      <vt:lpstr>Prezentace aplikace PowerPoint</vt:lpstr>
      <vt:lpstr>Paradigmatické obraty v IV </vt:lpstr>
      <vt:lpstr>Od dokumentu k informaci (systémové paradigma)</vt:lpstr>
      <vt:lpstr>Od informačního systému k uživateli (kognitivní paradigma)</vt:lpstr>
      <vt:lpstr>Od uživatele k tvůrcům informací (socio-kognitivní paradigma)</vt:lpstr>
      <vt:lpstr>Od tvůrců informací k bibliografickému universu</vt:lpstr>
      <vt:lpstr>Prezentace aplikace PowerPoint</vt:lpstr>
      <vt:lpstr>Doménově analytický přístup – definice </vt:lpstr>
      <vt:lpstr>Informace v sociálně doménovém přístupu</vt:lpstr>
      <vt:lpstr>Definice domény</vt:lpstr>
      <vt:lpstr>Entitně-relační model</vt:lpstr>
      <vt:lpstr>Hlavní pojmy domény</vt:lpstr>
      <vt:lpstr>Subjekt = individuální člověk</vt:lpstr>
      <vt:lpstr>Objekt</vt:lpstr>
      <vt:lpstr>Komunikace</vt:lpstr>
      <vt:lpstr>Vztahy souladu a nesouladu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28</cp:revision>
  <dcterms:created xsi:type="dcterms:W3CDTF">2017-09-18T08:06:43Z</dcterms:created>
  <dcterms:modified xsi:type="dcterms:W3CDTF">2020-10-30T08:13:59Z</dcterms:modified>
</cp:coreProperties>
</file>