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82" r:id="rId3"/>
    <p:sldId id="283" r:id="rId4"/>
    <p:sldId id="284" r:id="rId5"/>
    <p:sldId id="257" r:id="rId6"/>
    <p:sldId id="258" r:id="rId7"/>
    <p:sldId id="259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  <p:sldId id="261" r:id="rId20"/>
    <p:sldId id="262" r:id="rId21"/>
    <p:sldId id="26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861E5-1728-4A89-AEBB-11BAAA6EBE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4A50C55-9AEC-4356-939C-4DF7C00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ECE6F-D6B3-4A6D-AABE-E83CAF067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95B632-3871-4590-A448-1990771E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974E78-C0A7-4092-B1BD-04F7FDCA5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54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730892-1987-42AB-A116-0119EBF29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8E117A-4500-45BC-AE4E-EFFAC3FC6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5BD848-75F7-4C8C-ADAC-A45B75465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780BC4-3D08-4406-8D3F-46384A146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E410B2-CF2F-44D8-9804-784CE2790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407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64347D0-2E7F-42D7-BED4-8C5B98D2BE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F61A01-C45B-4DBE-8AFC-02B467B8C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D77773-08C0-4661-A6E8-866AABBEC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104C72-68C5-4A80-AC80-454245CC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AD0EC9-031A-4541-A93A-FFAF98B1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45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30609-CAEC-4C8B-B79B-74F8BB835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E99AD-AD93-4901-8355-F545BCFD7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71CDD5-ED5D-450C-AD76-4D207095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4E76B9-7047-4A84-B63A-1372AA2AA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7A833D-56CB-4659-BA7E-9985E920A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16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BF6289-2A8E-459D-A4B9-FFE02F41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673EA2-27B1-4895-A3E7-D05719A67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E3612B-87F4-4A69-8ABD-FAF3F136B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8AC27-FB47-46FA-9309-137F1889F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A35A31-353A-44C7-8AA2-6DEDDE57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407FD8-EB42-47EF-B1A5-7CA350B5F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5332B-D90B-4416-A0CE-1FD7D380F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F3FF31-4130-4483-985C-21EFBEEAF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1DB98E-B242-427F-9E58-D0507F32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ACCD-AF7E-4C03-A15A-2527E532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2734E06-FAEC-4952-901E-49E7BB5A2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33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E4159-52AE-422E-8882-91FC0E50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691465-448B-4425-ABC8-BE49E5242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6E654F8-AE46-4F59-BF25-B219DE8768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D64B80B-CE8F-4993-96F6-1B940E3DF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9698A31-B4DE-48C5-889D-2C3CB821AA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93B783-5A5D-4AB5-9152-2A1993AB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4AD7EF-22E0-4AA0-BEF5-7092B45DF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0B11A5F-A3AA-4059-BCBA-C4DC2AFA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86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98F57-C9D8-43E3-970A-518E81149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E9BD8C-BB19-4414-AC10-516FD9A2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3B69A7-2251-4DCE-AF9F-AF17F1F3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384B12-A3BF-493B-8EE6-9F02CEACA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14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43CBB35-CD29-4F7F-BF09-29018AE0E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12/4/2020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99E4D4D-4D7D-4029-A26E-ED70669F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443E4C-E51C-402B-980C-4F93C1D6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678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021BA-1462-4FA9-90A3-FC4EAF4B8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AC299-7E18-41D9-8B4E-8BAB4F61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CA9C15-94A9-4F8A-84FA-476D9984E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9E32F9-8EBA-4C1C-BF91-AF587B1A2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A1688B-3661-4DA3-9090-E797A54B4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776BD1-1116-458B-8317-FC4EC2B62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67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16EF81-8995-4D68-99A4-DC943A41B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34327B4-3C2A-4F33-9339-DD3A480DD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D1FD1C1-18B1-4FEA-936A-AFA0234D2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B11483-C2BC-4552-8629-16218F43E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D2B014-3903-43C6-AF05-0BC2F53F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35721-DDAF-47D4-A353-5061B2D5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DEB60D9-59E8-4AC4-BA33-5AE614A2A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435A160-2FC6-4509-949F-79BA618CE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E1AF41-975E-4543-9473-BA06E24EB2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12/4/2020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0AD8E-5DBE-4444-A69C-6AF6468CC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46F702-BC2D-45CD-8ED7-A7DF79E5D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4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Organizace znalostí IX.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4. 12. 2020</a:t>
            </a:r>
          </a:p>
          <a:p>
            <a:r>
              <a:rPr lang="cs-CZ" dirty="0"/>
              <a:t>PhDr. Jiří Stodola, PhD.</a:t>
            </a:r>
          </a:p>
        </p:txBody>
      </p:sp>
    </p:spTree>
    <p:extLst>
      <p:ext uri="{BB962C8B-B14F-4D97-AF65-F5344CB8AC3E}">
        <p14:creationId xmlns:p14="http://schemas.microsoft.com/office/powerpoint/2010/main" val="2189833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Henry </a:t>
            </a:r>
            <a:r>
              <a:rPr lang="cs-CZ" dirty="0" err="1"/>
              <a:t>Gray</a:t>
            </a:r>
            <a:r>
              <a:rPr lang="cs-CZ" dirty="0"/>
              <a:t>: </a:t>
            </a:r>
            <a:r>
              <a:rPr lang="cs-CZ" i="1" dirty="0"/>
              <a:t>Anatomy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body</a:t>
            </a:r>
            <a:r>
              <a:rPr lang="cs-CZ" dirty="0"/>
              <a:t>	</a:t>
            </a:r>
          </a:p>
          <a:p>
            <a:pPr lvl="1"/>
            <a:r>
              <a:rPr lang="cs-CZ" b="1" dirty="0"/>
              <a:t>e1</a:t>
            </a:r>
            <a:r>
              <a:rPr lang="cs-CZ" dirty="0"/>
              <a:t> text a ilustrace pro první vydání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text a ilustrace pro druhé vydání</a:t>
            </a:r>
          </a:p>
          <a:p>
            <a:pPr lvl="1"/>
            <a:r>
              <a:rPr lang="cs-CZ" b="1" dirty="0"/>
              <a:t>e3 </a:t>
            </a:r>
            <a:r>
              <a:rPr lang="cs-CZ" dirty="0"/>
              <a:t>text a ilustrace pro třetí vydání</a:t>
            </a:r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 w1</a:t>
            </a:r>
            <a:r>
              <a:rPr lang="cs-CZ" dirty="0"/>
              <a:t> J. S. Bach: </a:t>
            </a:r>
            <a:r>
              <a:rPr lang="cs-CZ" i="1" dirty="0" err="1"/>
              <a:t>The</a:t>
            </a:r>
            <a:r>
              <a:rPr lang="cs-CZ" i="1" dirty="0"/>
              <a:t> art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fugue</a:t>
            </a:r>
            <a:endParaRPr lang="cs-CZ" dirty="0"/>
          </a:p>
          <a:p>
            <a:pPr lvl="1"/>
            <a:r>
              <a:rPr lang="cs-CZ" dirty="0"/>
              <a:t> </a:t>
            </a:r>
            <a:r>
              <a:rPr lang="cs-CZ" b="1" dirty="0"/>
              <a:t>e1</a:t>
            </a:r>
            <a:r>
              <a:rPr lang="cs-CZ" dirty="0"/>
              <a:t> skladatelova partitura pro varhany	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úprava pro komorní orchestr Anthony </a:t>
            </a:r>
            <a:r>
              <a:rPr lang="cs-CZ" dirty="0" err="1"/>
              <a:t>Lewise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586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– změna intelektuálního obsahu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Pokud dojde k výrazným změnám intelektuálního a uměleckého obsahu, jako je tomu v parafrázích, adaptacích pro děti, parodiích, variacích na dané téma, převodu jednoho uměleckého žánru do druhého a podobně vznikají nová samostatná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 </a:t>
            </a:r>
            <a:r>
              <a:rPr lang="cs-CZ" dirty="0"/>
              <a:t>William Shakespeare: </a:t>
            </a:r>
            <a:r>
              <a:rPr lang="cs-CZ" i="1" dirty="0"/>
              <a:t>Romeo and Juliet</a:t>
            </a:r>
            <a:endParaRPr lang="cs-CZ" dirty="0"/>
          </a:p>
          <a:p>
            <a:r>
              <a:rPr lang="cs-CZ" b="1" dirty="0"/>
              <a:t>w2</a:t>
            </a:r>
            <a:r>
              <a:rPr lang="cs-CZ" dirty="0"/>
              <a:t> film Franca </a:t>
            </a:r>
            <a:r>
              <a:rPr lang="cs-CZ" dirty="0" err="1"/>
              <a:t>Zeffirelliho</a:t>
            </a:r>
            <a:r>
              <a:rPr lang="cs-CZ" dirty="0"/>
              <a:t> </a:t>
            </a:r>
            <a:r>
              <a:rPr lang="cs-CZ" i="1" dirty="0"/>
              <a:t>Romeo and Juliet</a:t>
            </a:r>
            <a:endParaRPr lang="cs-CZ" dirty="0"/>
          </a:p>
          <a:p>
            <a:r>
              <a:rPr lang="cs-CZ" b="1" dirty="0"/>
              <a:t>w3 </a:t>
            </a:r>
            <a:r>
              <a:rPr lang="cs-CZ" dirty="0"/>
              <a:t>film </a:t>
            </a:r>
            <a:r>
              <a:rPr lang="cs-CZ" dirty="0" err="1"/>
              <a:t>Baze</a:t>
            </a:r>
            <a:r>
              <a:rPr lang="cs-CZ" dirty="0"/>
              <a:t> </a:t>
            </a:r>
            <a:r>
              <a:rPr lang="cs-CZ" dirty="0" err="1"/>
              <a:t>Lurhmanna</a:t>
            </a:r>
            <a:r>
              <a:rPr lang="cs-CZ" dirty="0"/>
              <a:t> William </a:t>
            </a:r>
            <a:r>
              <a:rPr lang="cs-CZ" dirty="0" err="1"/>
              <a:t>Shakespeare’s</a:t>
            </a:r>
            <a:r>
              <a:rPr lang="cs-CZ" dirty="0"/>
              <a:t> </a:t>
            </a:r>
            <a:r>
              <a:rPr lang="cs-CZ" i="1" dirty="0"/>
              <a:t>Romeo and Juliet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7003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Vyjádření.</a:t>
            </a:r>
            <a:r>
              <a:rPr lang="cs-CZ" dirty="0"/>
              <a:t> Vyjádření je způsob, jakým je dílo realizováno prostřednictvím formálních, výrazových prostředků. </a:t>
            </a:r>
          </a:p>
          <a:p>
            <a:r>
              <a:rPr lang="cs-CZ" dirty="0"/>
              <a:t>Vyjádření je umělecká či intelektuální forma, které nabývá dílo vždy, když je realizováno. </a:t>
            </a:r>
          </a:p>
          <a:p>
            <a:r>
              <a:rPr lang="cs-CZ" dirty="0"/>
              <a:t>Nové vyjádření je výsledkem vždy, když dojde ke změně formy - kódování. Různých vyjádření nabývá dílo v různých jazykových mutacích.</a:t>
            </a:r>
          </a:p>
        </p:txBody>
      </p:sp>
    </p:spTree>
    <p:extLst>
      <p:ext uri="{BB962C8B-B14F-4D97-AF65-F5344CB8AC3E}">
        <p14:creationId xmlns:p14="http://schemas.microsoft.com/office/powerpoint/2010/main" val="1476905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dirty="0" err="1"/>
              <a:t>Ellwanger</a:t>
            </a:r>
            <a:r>
              <a:rPr lang="cs-CZ" dirty="0"/>
              <a:t>: </a:t>
            </a:r>
            <a:r>
              <a:rPr lang="cs-CZ" i="1" dirty="0" err="1"/>
              <a:t>Tennis</a:t>
            </a:r>
            <a:r>
              <a:rPr lang="cs-CZ" i="1" dirty="0"/>
              <a:t>--bis </a:t>
            </a:r>
            <a:r>
              <a:rPr lang="cs-CZ" i="1" dirty="0" err="1"/>
              <a:t>zum</a:t>
            </a:r>
            <a:r>
              <a:rPr lang="cs-CZ" i="1" dirty="0"/>
              <a:t> </a:t>
            </a:r>
            <a:r>
              <a:rPr lang="cs-CZ" i="1" dirty="0" err="1"/>
              <a:t>Turnierspieler</a:t>
            </a:r>
            <a:endParaRPr lang="cs-CZ" dirty="0"/>
          </a:p>
          <a:p>
            <a:pPr lvl="1"/>
            <a:r>
              <a:rPr lang="cs-CZ" b="1" dirty="0"/>
              <a:t>e1 </a:t>
            </a:r>
            <a:r>
              <a:rPr lang="cs-CZ" dirty="0"/>
              <a:t>původní německý text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anglický překlad </a:t>
            </a:r>
            <a:r>
              <a:rPr lang="cs-CZ" dirty="0" err="1"/>
              <a:t>Wendyho</a:t>
            </a:r>
            <a:r>
              <a:rPr lang="cs-CZ" dirty="0"/>
              <a:t> </a:t>
            </a:r>
            <a:r>
              <a:rPr lang="cs-CZ" dirty="0" err="1"/>
              <a:t>Gilla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</a:t>
            </a:r>
            <a:r>
              <a:rPr lang="cs-CZ" dirty="0"/>
              <a:t> Franz Schubert: </a:t>
            </a:r>
            <a:r>
              <a:rPr lang="cs-CZ" i="1" dirty="0" err="1"/>
              <a:t>Trout</a:t>
            </a:r>
            <a:r>
              <a:rPr lang="cs-CZ" i="1" dirty="0"/>
              <a:t> </a:t>
            </a:r>
            <a:r>
              <a:rPr lang="cs-CZ" i="1" dirty="0" err="1"/>
              <a:t>quintet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skladatelova partitura</a:t>
            </a:r>
          </a:p>
          <a:p>
            <a:pPr lvl="1"/>
            <a:r>
              <a:rPr lang="cs-CZ" b="1" dirty="0"/>
              <a:t>e2</a:t>
            </a:r>
            <a:r>
              <a:rPr lang="cs-CZ" dirty="0"/>
              <a:t> hrají Amadeus </a:t>
            </a:r>
            <a:r>
              <a:rPr lang="cs-CZ" dirty="0" err="1"/>
              <a:t>Quartet</a:t>
            </a:r>
            <a:r>
              <a:rPr lang="cs-CZ" dirty="0"/>
              <a:t> a </a:t>
            </a:r>
            <a:r>
              <a:rPr lang="cs-CZ" dirty="0" err="1"/>
              <a:t>Hephzibah</a:t>
            </a:r>
            <a:r>
              <a:rPr lang="cs-CZ" dirty="0"/>
              <a:t> </a:t>
            </a:r>
            <a:r>
              <a:rPr lang="cs-CZ" dirty="0" err="1"/>
              <a:t>Menuhin</a:t>
            </a:r>
            <a:r>
              <a:rPr lang="cs-CZ" dirty="0"/>
              <a:t> na klavír</a:t>
            </a:r>
          </a:p>
          <a:p>
            <a:pPr lvl="1"/>
            <a:r>
              <a:rPr lang="cs-CZ" b="1" dirty="0"/>
              <a:t>e3</a:t>
            </a:r>
            <a:r>
              <a:rPr lang="cs-CZ" dirty="0"/>
              <a:t> hrají Cleveland </a:t>
            </a:r>
            <a:r>
              <a:rPr lang="cs-CZ" dirty="0" err="1"/>
              <a:t>Quartet</a:t>
            </a:r>
            <a:r>
              <a:rPr lang="cs-CZ" dirty="0"/>
              <a:t> a </a:t>
            </a:r>
            <a:r>
              <a:rPr lang="cs-CZ" dirty="0" err="1"/>
              <a:t>Yo-Yo</a:t>
            </a:r>
            <a:r>
              <a:rPr lang="cs-CZ" dirty="0"/>
              <a:t> </a:t>
            </a:r>
            <a:r>
              <a:rPr lang="cs-CZ" dirty="0" err="1"/>
              <a:t>Ma</a:t>
            </a:r>
            <a:r>
              <a:rPr lang="cs-CZ" dirty="0"/>
              <a:t> na violoncello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9344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Provedení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Provedení.</a:t>
            </a:r>
            <a:r>
              <a:rPr lang="cs-CZ" dirty="0"/>
              <a:t> Provedení je fyzická podoba vyjádření díla. </a:t>
            </a:r>
          </a:p>
          <a:p>
            <a:r>
              <a:rPr lang="cs-CZ" dirty="0"/>
              <a:t>Provedením je dokument (kniha, časopis, mapa, plakát, zvukový záznam, videozáznam, CD-ROM, smíšený dokument). </a:t>
            </a:r>
          </a:p>
          <a:p>
            <a:r>
              <a:rPr lang="cs-CZ" dirty="0"/>
              <a:t>V jeho rozsahu jsou všechny hmotné dokumenty, které zachovávají stejný intelektuální obsah a stejnou fyzickou podobu. </a:t>
            </a:r>
          </a:p>
          <a:p>
            <a:r>
              <a:rPr lang="cs-CZ" dirty="0"/>
              <a:t>Provedením je například kniha </a:t>
            </a:r>
            <a:r>
              <a:rPr lang="cs-CZ" i="1" dirty="0"/>
              <a:t>Telč : město příběhů</a:t>
            </a:r>
            <a:r>
              <a:rPr lang="cs-CZ" dirty="0"/>
              <a:t>. V jeho rozsahu jsou všechny vydané exempláře (1000 ks). Změna fyzické formy znamená vznik nového provedení.</a:t>
            </a:r>
          </a:p>
        </p:txBody>
      </p:sp>
    </p:spTree>
    <p:extLst>
      <p:ext uri="{BB962C8B-B14F-4D97-AF65-F5344CB8AC3E}">
        <p14:creationId xmlns:p14="http://schemas.microsoft.com/office/powerpoint/2010/main" val="2276153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dirty="0" err="1"/>
              <a:t>Harry</a:t>
            </a:r>
            <a:r>
              <a:rPr lang="cs-CZ" dirty="0"/>
              <a:t> </a:t>
            </a:r>
            <a:r>
              <a:rPr lang="cs-CZ" dirty="0" err="1"/>
              <a:t>Lindgren</a:t>
            </a:r>
            <a:r>
              <a:rPr lang="cs-CZ" dirty="0"/>
              <a:t>: 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původní text nazvaný 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endParaRPr lang="cs-CZ" dirty="0"/>
          </a:p>
          <a:p>
            <a:pPr lvl="2"/>
            <a:r>
              <a:rPr lang="cs-CZ" b="1" dirty="0"/>
              <a:t>m1</a:t>
            </a:r>
            <a:r>
              <a:rPr lang="cs-CZ" dirty="0"/>
              <a:t> kniha publikovaná v roce 1964 v nakladatelství Van </a:t>
            </a:r>
            <a:r>
              <a:rPr lang="cs-CZ" dirty="0" err="1"/>
              <a:t>Nostrand</a:t>
            </a:r>
            <a:endParaRPr lang="cs-CZ" dirty="0"/>
          </a:p>
          <a:p>
            <a:pPr lvl="1"/>
            <a:r>
              <a:rPr lang="cs-CZ" b="1" dirty="0"/>
              <a:t>e2</a:t>
            </a:r>
            <a:r>
              <a:rPr lang="cs-CZ" dirty="0"/>
              <a:t> revidovaný text nazvaný </a:t>
            </a:r>
            <a:r>
              <a:rPr lang="cs-CZ" i="1" dirty="0" err="1"/>
              <a:t>Recreational</a:t>
            </a:r>
            <a:r>
              <a:rPr lang="cs-CZ" i="1" dirty="0"/>
              <a:t> </a:t>
            </a:r>
            <a:r>
              <a:rPr lang="cs-CZ" i="1" dirty="0" err="1"/>
              <a:t>problems</a:t>
            </a:r>
            <a:r>
              <a:rPr lang="cs-CZ" i="1" dirty="0"/>
              <a:t> in </a:t>
            </a:r>
            <a:r>
              <a:rPr lang="cs-CZ" i="1" dirty="0" err="1"/>
              <a:t>geometric</a:t>
            </a:r>
            <a:r>
              <a:rPr lang="cs-CZ" i="1" dirty="0"/>
              <a:t> </a:t>
            </a:r>
            <a:r>
              <a:rPr lang="cs-CZ" i="1" dirty="0" err="1"/>
              <a:t>dissections</a:t>
            </a:r>
            <a:r>
              <a:rPr lang="cs-CZ" i="1" dirty="0"/>
              <a:t>…</a:t>
            </a:r>
            <a:endParaRPr lang="cs-CZ" dirty="0"/>
          </a:p>
          <a:p>
            <a:pPr lvl="2"/>
            <a:r>
              <a:rPr lang="cs-CZ" b="1" dirty="0"/>
              <a:t>m1 </a:t>
            </a:r>
            <a:r>
              <a:rPr lang="cs-CZ" dirty="0"/>
              <a:t>kniha publikovaná v roce 1972 v nakladatelství Dover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w1</a:t>
            </a:r>
            <a:r>
              <a:rPr lang="cs-CZ" dirty="0"/>
              <a:t> </a:t>
            </a:r>
            <a:r>
              <a:rPr lang="cs-CZ" i="1" dirty="0" err="1"/>
              <a:t>The</a:t>
            </a:r>
            <a:r>
              <a:rPr lang="cs-CZ" i="1" dirty="0"/>
              <a:t> Wall Street </a:t>
            </a:r>
            <a:r>
              <a:rPr lang="cs-CZ" i="1" dirty="0" err="1"/>
              <a:t>Journal</a:t>
            </a:r>
            <a:endParaRPr lang="cs-CZ" dirty="0"/>
          </a:p>
          <a:p>
            <a:pPr lvl="1"/>
            <a:r>
              <a:rPr lang="cs-CZ" b="1" dirty="0"/>
              <a:t>e1 </a:t>
            </a:r>
            <a:r>
              <a:rPr lang="cs-CZ" dirty="0"/>
              <a:t>východní vydání</a:t>
            </a:r>
          </a:p>
          <a:p>
            <a:pPr lvl="2"/>
            <a:r>
              <a:rPr lang="cs-CZ" b="1" dirty="0"/>
              <a:t>m1</a:t>
            </a:r>
            <a:r>
              <a:rPr lang="cs-CZ" dirty="0"/>
              <a:t> tištěná forma východního vydání</a:t>
            </a:r>
          </a:p>
          <a:p>
            <a:pPr lvl="2"/>
            <a:r>
              <a:rPr lang="cs-CZ" b="1" dirty="0"/>
              <a:t>m2</a:t>
            </a:r>
            <a:r>
              <a:rPr lang="cs-CZ" dirty="0"/>
              <a:t> východní vydání na mikrofilmu</a:t>
            </a:r>
          </a:p>
          <a:p>
            <a:pPr lvl="1"/>
            <a:r>
              <a:rPr lang="cs-CZ" b="1" dirty="0"/>
              <a:t>e2 </a:t>
            </a:r>
            <a:r>
              <a:rPr lang="cs-CZ" dirty="0"/>
              <a:t>západní vydání</a:t>
            </a:r>
          </a:p>
          <a:p>
            <a:pPr lvl="2"/>
            <a:r>
              <a:rPr lang="cs-CZ" b="1" dirty="0"/>
              <a:t>m1</a:t>
            </a:r>
            <a:r>
              <a:rPr lang="cs-CZ" dirty="0"/>
              <a:t> tištěná forma západního vydání</a:t>
            </a:r>
          </a:p>
          <a:p>
            <a:pPr lvl="2"/>
            <a:r>
              <a:rPr lang="cs-CZ" b="1" dirty="0"/>
              <a:t>m2 </a:t>
            </a:r>
            <a:r>
              <a:rPr lang="cs-CZ" dirty="0"/>
              <a:t>západní vydání na mikrofilmu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377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konkrétní dokument, individuum či konkrétní agregát. </a:t>
            </a:r>
          </a:p>
          <a:p>
            <a:r>
              <a:rPr lang="cs-CZ" dirty="0"/>
              <a:t>Z hlediska intelektuálního obsahu a fyzické formy se shoduje s provedením. </a:t>
            </a:r>
          </a:p>
          <a:p>
            <a:r>
              <a:rPr lang="cs-CZ" dirty="0"/>
              <a:t>Jde o materiální objekt či objekty vyskytující se v určitém čase na určitém místě. </a:t>
            </a:r>
          </a:p>
          <a:p>
            <a:r>
              <a:rPr lang="cs-CZ" dirty="0"/>
              <a:t>Je rozsahem provedení.</a:t>
            </a:r>
          </a:p>
        </p:txBody>
      </p:sp>
    </p:spTree>
    <p:extLst>
      <p:ext uri="{BB962C8B-B14F-4D97-AF65-F5344CB8AC3E}">
        <p14:creationId xmlns:p14="http://schemas.microsoft.com/office/powerpoint/2010/main" val="3139342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w1</a:t>
            </a:r>
            <a:r>
              <a:rPr lang="cs-CZ" dirty="0"/>
              <a:t> Ronald </a:t>
            </a:r>
            <a:r>
              <a:rPr lang="cs-CZ" dirty="0" err="1"/>
              <a:t>Hayman</a:t>
            </a:r>
            <a:r>
              <a:rPr lang="cs-CZ" dirty="0"/>
              <a:t>: </a:t>
            </a:r>
            <a:r>
              <a:rPr lang="cs-CZ" i="1" dirty="0"/>
              <a:t>Playback</a:t>
            </a:r>
            <a:endParaRPr lang="cs-CZ" dirty="0"/>
          </a:p>
          <a:p>
            <a:pPr lvl="1"/>
            <a:r>
              <a:rPr lang="cs-CZ" b="1" dirty="0"/>
              <a:t> e1</a:t>
            </a:r>
            <a:r>
              <a:rPr lang="cs-CZ" dirty="0"/>
              <a:t> autorův text připravený k vydání</a:t>
            </a:r>
          </a:p>
          <a:p>
            <a:pPr lvl="2"/>
            <a:r>
              <a:rPr lang="cs-CZ" b="1" dirty="0"/>
              <a:t> m1 </a:t>
            </a:r>
            <a:r>
              <a:rPr lang="cs-CZ" dirty="0"/>
              <a:t>kniha publikovaná v roce 1964 v nakladatelství Davis-</a:t>
            </a:r>
            <a:r>
              <a:rPr lang="cs-CZ" dirty="0" err="1"/>
              <a:t>Poynter</a:t>
            </a:r>
            <a:endParaRPr lang="cs-CZ" dirty="0"/>
          </a:p>
          <a:p>
            <a:pPr lvl="3"/>
            <a:r>
              <a:rPr lang="cs-CZ" b="1" dirty="0"/>
              <a:t>i1</a:t>
            </a:r>
            <a:r>
              <a:rPr lang="cs-CZ" dirty="0"/>
              <a:t> autorizovaný výtisk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w1 </a:t>
            </a:r>
            <a:r>
              <a:rPr lang="cs-CZ" dirty="0"/>
              <a:t>Allan </a:t>
            </a:r>
            <a:r>
              <a:rPr lang="cs-CZ" dirty="0" err="1"/>
              <a:t>Wakeman</a:t>
            </a:r>
            <a:r>
              <a:rPr lang="cs-CZ" dirty="0"/>
              <a:t>: </a:t>
            </a:r>
            <a:r>
              <a:rPr lang="cs-CZ" i="1" dirty="0" err="1"/>
              <a:t>Jabberwocky</a:t>
            </a:r>
            <a:endParaRPr lang="cs-CZ" dirty="0"/>
          </a:p>
          <a:p>
            <a:pPr lvl="1"/>
            <a:r>
              <a:rPr lang="cs-CZ" b="1" dirty="0"/>
              <a:t>e1</a:t>
            </a:r>
            <a:r>
              <a:rPr lang="cs-CZ" dirty="0"/>
              <a:t> autorův návrh hry a pokyny</a:t>
            </a:r>
          </a:p>
          <a:p>
            <a:pPr lvl="2"/>
            <a:r>
              <a:rPr lang="cs-CZ" b="1" dirty="0"/>
              <a:t>m1 </a:t>
            </a:r>
            <a:r>
              <a:rPr lang="cs-CZ" dirty="0"/>
              <a:t>hra a doprovodné pokyny pro učitele, vydané v roce 1974 v nakladatelství </a:t>
            </a:r>
            <a:r>
              <a:rPr lang="cs-CZ" dirty="0" err="1"/>
              <a:t>Longman</a:t>
            </a:r>
            <a:endParaRPr lang="cs-CZ" dirty="0"/>
          </a:p>
          <a:p>
            <a:pPr lvl="3"/>
            <a:r>
              <a:rPr lang="cs-CZ" b="1" dirty="0"/>
              <a:t>i1</a:t>
            </a:r>
            <a:r>
              <a:rPr lang="cs-CZ" dirty="0"/>
              <a:t> kopie, u níž chybějí pokyny pro učitele</a:t>
            </a:r>
          </a:p>
        </p:txBody>
      </p:sp>
    </p:spTree>
    <p:extLst>
      <p:ext uri="{BB962C8B-B14F-4D97-AF65-F5344CB8AC3E}">
        <p14:creationId xmlns:p14="http://schemas.microsoft.com/office/powerpoint/2010/main" val="2576687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://3.bp.blogspot.com/-pUUNm-dHAAc/TqV0U5FNIEI/AAAAAAAAAFI/ftm30cqgZ54/s400/dvp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14301"/>
            <a:ext cx="79629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808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2 – 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Osoba (individuum-substance)</a:t>
            </a:r>
          </a:p>
          <a:p>
            <a:r>
              <a:rPr lang="cs-CZ" dirty="0"/>
              <a:t>Korporace (agregát)</a:t>
            </a:r>
          </a:p>
          <a:p>
            <a:endParaRPr lang="cs-CZ" dirty="0"/>
          </a:p>
          <a:p>
            <a:r>
              <a:rPr lang="cs-CZ" dirty="0"/>
              <a:t>Figurují jako termíny vztahu tam, kde entity 1 jsou subjekty</a:t>
            </a:r>
          </a:p>
          <a:p>
            <a:endParaRPr lang="cs-CZ" dirty="0"/>
          </a:p>
          <a:p>
            <a:r>
              <a:rPr lang="cs-CZ" dirty="0"/>
              <a:t>Vztahy:</a:t>
            </a:r>
          </a:p>
          <a:p>
            <a:pPr lvl="1"/>
            <a:r>
              <a:rPr lang="nl-NL" dirty="0"/>
              <a:t>je vytvářen,</a:t>
            </a:r>
          </a:p>
          <a:p>
            <a:pPr lvl="1"/>
            <a:r>
              <a:rPr lang="nl-NL" dirty="0"/>
              <a:t>je realizován,</a:t>
            </a:r>
          </a:p>
          <a:p>
            <a:pPr lvl="1"/>
            <a:r>
              <a:rPr lang="nl-NL" dirty="0"/>
              <a:t>je vyroben,</a:t>
            </a:r>
          </a:p>
          <a:p>
            <a:pPr lvl="1"/>
            <a:r>
              <a:rPr lang="nl-NL" dirty="0"/>
              <a:t>je vlastněn.</a:t>
            </a:r>
          </a:p>
          <a:p>
            <a:pPr lvl="1"/>
            <a:endParaRPr lang="cs-CZ" dirty="0"/>
          </a:p>
        </p:txBody>
      </p:sp>
      <p:pic>
        <p:nvPicPr>
          <p:cNvPr id="2050" name="Picture 2" descr="http://2.bp.blogspot.com/-HqDyLtnnrOg/TqUozXiiKCI/AAAAAAAAAE4/YVBGyA6SIKQ/s320/Obr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9100" y="2285999"/>
            <a:ext cx="4203700" cy="3095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65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E199CD-760E-4345-8703-0645F2E57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Entitně</a:t>
            </a:r>
            <a:r>
              <a:rPr lang="cs-CZ" dirty="0"/>
              <a:t>-relační model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C95050E-A8FF-4B68-87D9-6BADF9A8DC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5310" y="2171700"/>
            <a:ext cx="3573780" cy="118700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E17C07E-5167-41EE-BE2C-9DBC518EC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288" y="3958685"/>
            <a:ext cx="4679823" cy="1771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479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2 -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Božská komedie</a:t>
            </a:r>
            <a:r>
              <a:rPr lang="cs-CZ" i="1" dirty="0"/>
              <a:t> je vytvořena Dantem Alighierim.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dirty="0"/>
              <a:t>Božská komedie</a:t>
            </a:r>
            <a:r>
              <a:rPr lang="cs-CZ" i="1" dirty="0"/>
              <a:t> je realizována v českém překladu Vladimírem Mikešem.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dirty="0"/>
              <a:t>Božská komedie</a:t>
            </a:r>
            <a:r>
              <a:rPr lang="cs-CZ" i="1" dirty="0"/>
              <a:t> v </a:t>
            </a:r>
            <a:r>
              <a:rPr lang="cs-CZ" i="1" dirty="0" err="1"/>
              <a:t>Mikešově</a:t>
            </a:r>
            <a:r>
              <a:rPr lang="cs-CZ" i="1" dirty="0"/>
              <a:t> českém překladu je vyrobena (vydána) nakladatelstvím </a:t>
            </a:r>
            <a:r>
              <a:rPr lang="cs-CZ" dirty="0"/>
              <a:t>Academia</a:t>
            </a:r>
            <a:r>
              <a:rPr lang="cs-CZ" i="1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dirty="0"/>
              <a:t>Božská komedie </a:t>
            </a:r>
            <a:r>
              <a:rPr lang="cs-CZ" i="1" dirty="0"/>
              <a:t>v českém překladu vyrobená nakladatelstvím </a:t>
            </a:r>
            <a:r>
              <a:rPr lang="cs-CZ" dirty="0"/>
              <a:t>Academia</a:t>
            </a:r>
            <a:r>
              <a:rPr lang="cs-CZ" i="1" dirty="0"/>
              <a:t> je vlastněna ÚK FF MU.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Ve chvíli, kdy vyhledáváme v rejstříku, je samozřejmě možné chápat osoby a korporace jako subjekty vztahu a entity první skupiny jako termíny.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Dante Alighieri vytvořil</a:t>
            </a:r>
            <a:r>
              <a:rPr lang="cs-CZ" dirty="0"/>
              <a:t> Božskou komedii</a:t>
            </a:r>
            <a:r>
              <a:rPr lang="cs-CZ" i="1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Vladimír Mikeš realizoval český překlad</a:t>
            </a:r>
            <a:r>
              <a:rPr lang="cs-CZ" dirty="0"/>
              <a:t> Božské komedie</a:t>
            </a:r>
            <a:r>
              <a:rPr lang="cs-CZ" i="1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Nakladatelství </a:t>
            </a:r>
            <a:r>
              <a:rPr lang="cs-CZ" dirty="0"/>
              <a:t>Academia </a:t>
            </a:r>
            <a:r>
              <a:rPr lang="cs-CZ" i="1" dirty="0"/>
              <a:t>vyrobilo (vydalo)</a:t>
            </a:r>
            <a:r>
              <a:rPr lang="cs-CZ" dirty="0"/>
              <a:t> Božskou komedii</a:t>
            </a:r>
            <a:r>
              <a:rPr lang="cs-CZ" i="1" dirty="0"/>
              <a:t> v </a:t>
            </a:r>
            <a:r>
              <a:rPr lang="cs-CZ" i="1" dirty="0" err="1"/>
              <a:t>Mikešově</a:t>
            </a:r>
            <a:r>
              <a:rPr lang="cs-CZ" i="1" dirty="0"/>
              <a:t> českém překladu.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ÚK FF MU vlastní exemplář</a:t>
            </a:r>
            <a:r>
              <a:rPr lang="cs-CZ" dirty="0"/>
              <a:t> Božské komedie</a:t>
            </a:r>
            <a:r>
              <a:rPr lang="cs-CZ" i="1" dirty="0"/>
              <a:t> vydané nakladatelstvím Academia.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589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jednotlivé reálné osoby (rozumná individua), které buď existují v tomto čase v aktuální světě, nebo v aktuálním světě v určitém okamžiku existovaly. </a:t>
            </a:r>
          </a:p>
          <a:p>
            <a:r>
              <a:rPr lang="cs-CZ" dirty="0"/>
              <a:t>Osoby jsou buď odpovědné za vytvoření či realizaci díla, nebo jsou předmětem díla.</a:t>
            </a:r>
          </a:p>
        </p:txBody>
      </p:sp>
    </p:spTree>
    <p:extLst>
      <p:ext uri="{BB962C8B-B14F-4D97-AF65-F5344CB8AC3E}">
        <p14:creationId xmlns:p14="http://schemas.microsoft.com/office/powerpoint/2010/main" val="2222299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FRBR</a:t>
            </a: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p1 </a:t>
            </a:r>
            <a:r>
              <a:rPr lang="cs-CZ" dirty="0"/>
              <a:t>Margaret </a:t>
            </a:r>
            <a:r>
              <a:rPr lang="cs-CZ" dirty="0" err="1"/>
              <a:t>Atwood</a:t>
            </a:r>
            <a:endParaRPr lang="cs-CZ" dirty="0"/>
          </a:p>
          <a:p>
            <a:r>
              <a:rPr lang="cs-CZ" b="1" dirty="0"/>
              <a:t>p2 </a:t>
            </a:r>
            <a:r>
              <a:rPr lang="cs-CZ" dirty="0"/>
              <a:t>Hans Christian Andersen</a:t>
            </a:r>
          </a:p>
          <a:p>
            <a:r>
              <a:rPr lang="cs-CZ" b="1" dirty="0"/>
              <a:t>p3</a:t>
            </a:r>
            <a:r>
              <a:rPr lang="cs-CZ" dirty="0"/>
              <a:t> Victoria (britská královna)</a:t>
            </a:r>
          </a:p>
          <a:p>
            <a:r>
              <a:rPr lang="cs-CZ" b="1" dirty="0"/>
              <a:t>p4 </a:t>
            </a:r>
            <a:r>
              <a:rPr lang="cs-CZ" dirty="0"/>
              <a:t>Anatole France</a:t>
            </a:r>
          </a:p>
          <a:p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739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Korporace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Jde o skupiny jednotlivců (jednoduché agregáty) nebo o skupiny organizací (složené agregáty).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cb1</a:t>
            </a:r>
            <a:r>
              <a:rPr lang="cs-CZ" dirty="0"/>
              <a:t> Museum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American</a:t>
            </a:r>
            <a:r>
              <a:rPr lang="cs-CZ" dirty="0"/>
              <a:t> Folk Art</a:t>
            </a:r>
          </a:p>
          <a:p>
            <a:r>
              <a:rPr lang="cs-CZ" b="1" dirty="0"/>
              <a:t>cb2</a:t>
            </a:r>
            <a:r>
              <a:rPr lang="cs-CZ" dirty="0"/>
              <a:t> BBC </a:t>
            </a:r>
            <a:r>
              <a:rPr lang="cs-CZ" dirty="0" err="1"/>
              <a:t>Symphony</a:t>
            </a:r>
            <a:r>
              <a:rPr lang="cs-CZ" dirty="0"/>
              <a:t> </a:t>
            </a:r>
            <a:r>
              <a:rPr lang="cs-CZ" dirty="0" err="1"/>
              <a:t>Orchestra</a:t>
            </a:r>
            <a:endParaRPr lang="cs-CZ" dirty="0"/>
          </a:p>
          <a:p>
            <a:r>
              <a:rPr lang="cs-CZ" b="1" dirty="0"/>
              <a:t>cb3</a:t>
            </a:r>
            <a:r>
              <a:rPr lang="cs-CZ" dirty="0"/>
              <a:t> Symposium on </a:t>
            </a:r>
            <a:r>
              <a:rPr lang="cs-CZ" dirty="0" err="1"/>
              <a:t>Glaucoma</a:t>
            </a:r>
            <a:endParaRPr lang="cs-CZ" dirty="0"/>
          </a:p>
          <a:p>
            <a:r>
              <a:rPr lang="cs-CZ" b="1" dirty="0"/>
              <a:t>cb4</a:t>
            </a:r>
            <a:r>
              <a:rPr lang="cs-CZ" dirty="0"/>
              <a:t> </a:t>
            </a:r>
            <a:r>
              <a:rPr lang="cs-CZ" dirty="0" err="1"/>
              <a:t>Regional</a:t>
            </a:r>
            <a:r>
              <a:rPr lang="cs-CZ" dirty="0"/>
              <a:t> Municipality </a:t>
            </a:r>
            <a:r>
              <a:rPr lang="cs-CZ" dirty="0" err="1"/>
              <a:t>of</a:t>
            </a:r>
            <a:r>
              <a:rPr lang="cs-CZ" dirty="0"/>
              <a:t> Ottawa-</a:t>
            </a:r>
            <a:r>
              <a:rPr lang="cs-CZ" dirty="0" err="1"/>
              <a:t>Carleton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614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3 -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E</a:t>
            </a:r>
            <a:r>
              <a:rPr lang="cs-CZ" dirty="0"/>
              <a:t>ntity třetího typu jsou tím, co entity první skupiny jako znaky označují. Dílo může pojednávat o entitách prvního a druhého typu a zvláštních entitách typu třetího.</a:t>
            </a:r>
          </a:p>
        </p:txBody>
      </p:sp>
      <p:pic>
        <p:nvPicPr>
          <p:cNvPr id="4098" name="Picture 2" descr="http://4.bp.blogspot.com/-wnRRKAe2jYQ/TqVfMZHIbwI/AAAAAAAAAFA/yoe2mGZODEk/s320/Obr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9200" y="1409700"/>
            <a:ext cx="43942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889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3 - II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Božská komedie</a:t>
            </a:r>
            <a:r>
              <a:rPr lang="cs-CZ" i="1" dirty="0"/>
              <a:t> je o pojmech pekla, očistce a ráje.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Pražský hrad ve fotografii</a:t>
            </a:r>
            <a:r>
              <a:rPr lang="cs-CZ" i="1" dirty="0"/>
              <a:t> je o Pražském hradu.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Ecology</a:t>
            </a:r>
            <a:r>
              <a:rPr lang="cs-CZ" dirty="0"/>
              <a:t> and </a:t>
            </a:r>
            <a:r>
              <a:rPr lang="cs-CZ" dirty="0" err="1"/>
              <a:t>Libraries</a:t>
            </a:r>
            <a:r>
              <a:rPr lang="cs-CZ" dirty="0"/>
              <a:t> </a:t>
            </a:r>
            <a:r>
              <a:rPr lang="cs-CZ" i="1" dirty="0"/>
              <a:t>je sborník konference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Ecology</a:t>
            </a:r>
            <a:r>
              <a:rPr lang="cs-CZ" i="1" dirty="0"/>
              <a:t> and </a:t>
            </a:r>
            <a:r>
              <a:rPr lang="cs-CZ" i="1" dirty="0" err="1"/>
              <a:t>Libraries</a:t>
            </a:r>
            <a:r>
              <a:rPr lang="cs-CZ" i="1" dirty="0"/>
              <a:t>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/>
              <a:t>Dílo</a:t>
            </a:r>
            <a:r>
              <a:rPr lang="cs-CZ" dirty="0"/>
              <a:t> Ekonometrický model determinant cen nemovitostí v Brně</a:t>
            </a:r>
            <a:r>
              <a:rPr lang="cs-CZ" i="1" dirty="0"/>
              <a:t> se týká města Brna.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939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Pojem je abstraktní představa nebo myšlenka (formální znak), který předmětem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c1</a:t>
            </a:r>
            <a:r>
              <a:rPr lang="cs-CZ" dirty="0"/>
              <a:t> ekonomie</a:t>
            </a:r>
          </a:p>
          <a:p>
            <a:r>
              <a:rPr lang="cs-CZ" b="1" dirty="0"/>
              <a:t>c2 </a:t>
            </a:r>
            <a:r>
              <a:rPr lang="cs-CZ" dirty="0"/>
              <a:t>romantismus</a:t>
            </a:r>
          </a:p>
          <a:p>
            <a:r>
              <a:rPr lang="cs-CZ" b="1" dirty="0"/>
              <a:t>c3</a:t>
            </a:r>
            <a:r>
              <a:rPr lang="cs-CZ" dirty="0"/>
              <a:t> hydroponie</a:t>
            </a:r>
          </a:p>
          <a:p>
            <a:r>
              <a:rPr lang="cs-CZ" b="1" dirty="0"/>
              <a:t>c4</a:t>
            </a:r>
            <a:r>
              <a:rPr lang="cs-CZ" dirty="0"/>
              <a:t> ekonomická teorie, že snížení daní vede k větší ekonomické aktivitě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2460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Objekt je hmotný předmět reálného světa. </a:t>
            </a:r>
          </a:p>
          <a:p>
            <a:r>
              <a:rPr lang="cs-CZ" dirty="0"/>
              <a:t>Z ontologického hlediska může jít o individuum nebo o agregát. </a:t>
            </a:r>
          </a:p>
          <a:p>
            <a:r>
              <a:rPr lang="cs-CZ" dirty="0"/>
              <a:t>Objekty jsou předmětem katalogizovaného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b="1" dirty="0"/>
              <a:t>o1</a:t>
            </a:r>
            <a:r>
              <a:rPr lang="pt-BR" dirty="0"/>
              <a:t> Buckinghamský palác</a:t>
            </a:r>
          </a:p>
          <a:p>
            <a:r>
              <a:rPr lang="pt-BR" b="1" dirty="0"/>
              <a:t>o2</a:t>
            </a:r>
            <a:r>
              <a:rPr lang="pt-BR" dirty="0"/>
              <a:t> </a:t>
            </a:r>
            <a:r>
              <a:rPr lang="pt-BR" i="1" dirty="0"/>
              <a:t>Lusitanie</a:t>
            </a:r>
            <a:endParaRPr lang="pt-BR" dirty="0"/>
          </a:p>
          <a:p>
            <a:r>
              <a:rPr lang="pt-BR" b="1" dirty="0"/>
              <a:t>o3</a:t>
            </a:r>
            <a:r>
              <a:rPr lang="pt-BR" dirty="0"/>
              <a:t> Apollo 11</a:t>
            </a:r>
          </a:p>
          <a:p>
            <a:r>
              <a:rPr lang="pt-BR" b="1" dirty="0"/>
              <a:t>o4</a:t>
            </a:r>
            <a:r>
              <a:rPr lang="pt-BR" dirty="0"/>
              <a:t> Eiffelova věž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3494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Jde o činnost nebo událost. </a:t>
            </a:r>
          </a:p>
          <a:p>
            <a:r>
              <a:rPr lang="cs-CZ" dirty="0"/>
              <a:t>Pod tento pojem spadají historické události, epochy, časová období. </a:t>
            </a:r>
          </a:p>
          <a:p>
            <a:r>
              <a:rPr lang="cs-CZ" dirty="0"/>
              <a:t>Může být akcidentem nebo i agregátem.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e1 </a:t>
            </a:r>
            <a:r>
              <a:rPr lang="cs-CZ" dirty="0"/>
              <a:t>stávka dělníků v </a:t>
            </a:r>
            <a:r>
              <a:rPr lang="cs-CZ" dirty="0" err="1"/>
              <a:t>Garmentu</a:t>
            </a:r>
            <a:br>
              <a:rPr lang="cs-CZ" dirty="0"/>
            </a:br>
            <a:r>
              <a:rPr lang="cs-CZ" b="1" dirty="0"/>
              <a:t>e2 </a:t>
            </a:r>
            <a:r>
              <a:rPr lang="cs-CZ" dirty="0"/>
              <a:t>bitva o </a:t>
            </a:r>
            <a:r>
              <a:rPr lang="cs-CZ" dirty="0" err="1"/>
              <a:t>Hastings</a:t>
            </a:r>
            <a:endParaRPr lang="cs-CZ" dirty="0"/>
          </a:p>
          <a:p>
            <a:r>
              <a:rPr lang="cs-CZ" b="1" dirty="0"/>
              <a:t>e3</a:t>
            </a:r>
            <a:r>
              <a:rPr lang="cs-CZ" dirty="0"/>
              <a:t> doba osvícenství</a:t>
            </a:r>
          </a:p>
          <a:p>
            <a:r>
              <a:rPr lang="cs-CZ" b="1" dirty="0"/>
              <a:t>e4</a:t>
            </a:r>
            <a:r>
              <a:rPr lang="cs-CZ" dirty="0"/>
              <a:t> devatenácté století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318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Je chápáno široce jako něco ve vztahu k prostoru (může být akcidentem nebo i agregátem). </a:t>
            </a:r>
          </a:p>
          <a:p>
            <a:r>
              <a:rPr lang="cs-CZ" dirty="0"/>
              <a:t>Místo může být zemské i mimozemské, současné i historické, definované </a:t>
            </a:r>
            <a:r>
              <a:rPr lang="cs-CZ" dirty="0" err="1"/>
              <a:t>georaficky</a:t>
            </a:r>
            <a:r>
              <a:rPr lang="cs-CZ" dirty="0"/>
              <a:t> nebo geopoliticky. </a:t>
            </a:r>
          </a:p>
          <a:p>
            <a:r>
              <a:rPr lang="cs-CZ" dirty="0"/>
              <a:t>Takto chápané místo je předmětem díla.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pl1</a:t>
            </a:r>
            <a:r>
              <a:rPr lang="cs-CZ" dirty="0"/>
              <a:t> </a:t>
            </a:r>
            <a:r>
              <a:rPr lang="cs-CZ" dirty="0" err="1"/>
              <a:t>Howard</a:t>
            </a:r>
            <a:r>
              <a:rPr lang="cs-CZ" dirty="0"/>
              <a:t> </a:t>
            </a:r>
            <a:r>
              <a:rPr lang="cs-CZ" dirty="0" err="1"/>
              <a:t>Beach</a:t>
            </a:r>
            <a:r>
              <a:rPr lang="cs-CZ" dirty="0"/>
              <a:t> /pobřeží/</a:t>
            </a:r>
          </a:p>
          <a:p>
            <a:r>
              <a:rPr lang="cs-CZ" b="1" dirty="0"/>
              <a:t>pl2 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Alacran</a:t>
            </a:r>
            <a:r>
              <a:rPr lang="cs-CZ" dirty="0"/>
              <a:t> </a:t>
            </a:r>
            <a:r>
              <a:rPr lang="cs-CZ" dirty="0" err="1"/>
              <a:t>Reef</a:t>
            </a:r>
            <a:r>
              <a:rPr lang="cs-CZ" dirty="0"/>
              <a:t> /útes/</a:t>
            </a:r>
          </a:p>
          <a:p>
            <a:r>
              <a:rPr lang="cs-CZ" b="1" dirty="0"/>
              <a:t>pl3 </a:t>
            </a:r>
            <a:r>
              <a:rPr lang="cs-CZ" dirty="0" err="1"/>
              <a:t>Morey</a:t>
            </a:r>
            <a:r>
              <a:rPr lang="cs-CZ" dirty="0"/>
              <a:t> </a:t>
            </a:r>
            <a:r>
              <a:rPr lang="cs-CZ" dirty="0" err="1"/>
              <a:t>Peak</a:t>
            </a:r>
            <a:r>
              <a:rPr lang="cs-CZ" dirty="0"/>
              <a:t> </a:t>
            </a:r>
            <a:r>
              <a:rPr lang="cs-CZ" dirty="0" err="1"/>
              <a:t>Wilderness</a:t>
            </a:r>
            <a:r>
              <a:rPr lang="cs-CZ" dirty="0"/>
              <a:t> Study Area /oblast/</a:t>
            </a:r>
          </a:p>
          <a:p>
            <a:r>
              <a:rPr lang="cs-CZ" b="1" dirty="0"/>
              <a:t>pl4 </a:t>
            </a:r>
            <a:r>
              <a:rPr lang="cs-CZ" dirty="0"/>
              <a:t>Bristol /jurisdikce/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16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5AA0D-4ECF-4ADC-B41A-3CDB408AA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Kardinalita vztahu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2A6D2E-D82C-451F-ADDD-FCEA975AC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1:N</a:t>
            </a:r>
          </a:p>
          <a:p>
            <a:r>
              <a:rPr lang="cs-CZ" dirty="0"/>
              <a:t>N:1</a:t>
            </a:r>
          </a:p>
          <a:p>
            <a:r>
              <a:rPr lang="cs-CZ" dirty="0"/>
              <a:t>1:1</a:t>
            </a:r>
          </a:p>
          <a:p>
            <a:r>
              <a:rPr lang="cs-CZ" dirty="0"/>
              <a:t>M:N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E600257-B053-4F6A-9C78-9F7A55820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7127" y="1428750"/>
            <a:ext cx="7827645" cy="345376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BB41F1E0-D584-4701-8619-FBE1AE6A4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7127" y="5229225"/>
            <a:ext cx="5819775" cy="150495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5A2F2E0-5539-4CDB-81EC-95B26DC5EE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0276" y="5655945"/>
            <a:ext cx="1980248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239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Slouží k identifikaci entit</a:t>
            </a:r>
          </a:p>
          <a:p>
            <a:r>
              <a:rPr lang="cs-CZ" dirty="0"/>
              <a:t>Definovány jako logické objekty, nikoliv údaje</a:t>
            </a:r>
          </a:p>
          <a:p>
            <a:r>
              <a:rPr lang="cs-CZ" dirty="0"/>
              <a:t>Ve FRBR definovány pouze ty, které jsou součástí bibliografického záznamu, nikoliv ty, které se připojují pomocí autoritního záznamu</a:t>
            </a:r>
          </a:p>
          <a:p>
            <a:r>
              <a:rPr lang="cs-CZ" dirty="0"/>
              <a:t>Dělí se na</a:t>
            </a:r>
          </a:p>
          <a:p>
            <a:pPr lvl="1"/>
            <a:r>
              <a:rPr lang="cs-CZ" dirty="0"/>
              <a:t>Vnitřní – jsou součástí samotného dokumentu (fyzická forma, údaje, které se nachází v samotném </a:t>
            </a:r>
            <a:r>
              <a:rPr lang="cs-CZ" dirty="0" err="1"/>
              <a:t>dokumetu</a:t>
            </a:r>
            <a:r>
              <a:rPr lang="cs-CZ" dirty="0"/>
              <a:t>); získáme je analýzou samotné entity</a:t>
            </a:r>
          </a:p>
          <a:p>
            <a:pPr lvl="1"/>
            <a:r>
              <a:rPr lang="cs-CZ" dirty="0"/>
              <a:t>Vnější – nejsou součástí samotného dokumentu (</a:t>
            </a:r>
            <a:r>
              <a:rPr lang="cs-CZ" dirty="0" err="1"/>
              <a:t>čísno</a:t>
            </a:r>
            <a:r>
              <a:rPr lang="cs-CZ" dirty="0"/>
              <a:t> národní bibliografie); potřebujeme vnější zdroj</a:t>
            </a:r>
          </a:p>
        </p:txBody>
      </p:sp>
    </p:spTree>
    <p:extLst>
      <p:ext uri="{BB962C8B-B14F-4D97-AF65-F5344CB8AC3E}">
        <p14:creationId xmlns:p14="http://schemas.microsoft.com/office/powerpoint/2010/main" val="26823852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Některé atributy jsou vyjádřeny jedním údajem, některé více údaji</a:t>
            </a:r>
          </a:p>
          <a:p>
            <a:r>
              <a:rPr lang="cs-CZ" dirty="0"/>
              <a:t>Některé se mohou časem měnit (rozměr periodika)</a:t>
            </a:r>
          </a:p>
          <a:p>
            <a:r>
              <a:rPr lang="cs-CZ" dirty="0"/>
              <a:t>Každá entita má definováno několik atributů</a:t>
            </a:r>
          </a:p>
          <a:p>
            <a:r>
              <a:rPr lang="cs-CZ" dirty="0"/>
              <a:t>Některé se týkají dané entity obecně, některé pouze určitého typu </a:t>
            </a:r>
            <a:r>
              <a:rPr lang="cs-CZ" dirty="0" err="1"/>
              <a:t>podentity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5616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díla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název díla</a:t>
            </a:r>
          </a:p>
          <a:p>
            <a:r>
              <a:rPr lang="cs-CZ" dirty="0"/>
              <a:t>forma díla</a:t>
            </a:r>
          </a:p>
          <a:p>
            <a:r>
              <a:rPr lang="cs-CZ" dirty="0"/>
              <a:t>datum díla</a:t>
            </a:r>
          </a:p>
          <a:p>
            <a:r>
              <a:rPr lang="cs-CZ" dirty="0"/>
              <a:t>jiná rozlišující vlastnost</a:t>
            </a:r>
          </a:p>
          <a:p>
            <a:r>
              <a:rPr lang="cs-CZ" dirty="0"/>
              <a:t>zamýšlené ukončení</a:t>
            </a:r>
          </a:p>
          <a:p>
            <a:r>
              <a:rPr lang="cs-CZ" dirty="0"/>
              <a:t>zamýšlené uživatelské určení</a:t>
            </a:r>
          </a:p>
          <a:p>
            <a:r>
              <a:rPr lang="cs-CZ" dirty="0"/>
              <a:t>souvislost s dílem</a:t>
            </a:r>
          </a:p>
          <a:p>
            <a:r>
              <a:rPr lang="cs-CZ" dirty="0"/>
              <a:t>obsazení (hudební dílo)</a:t>
            </a:r>
          </a:p>
          <a:p>
            <a:r>
              <a:rPr lang="cs-CZ" dirty="0"/>
              <a:t>číselné označení (hudební dílo)</a:t>
            </a:r>
          </a:p>
          <a:p>
            <a:r>
              <a:rPr lang="cs-CZ" dirty="0"/>
              <a:t>tónina (hudební dílo)</a:t>
            </a:r>
          </a:p>
          <a:p>
            <a:r>
              <a:rPr lang="cs-CZ" dirty="0"/>
              <a:t>souřadnice (kartografické dílo)</a:t>
            </a:r>
          </a:p>
          <a:p>
            <a:r>
              <a:rPr lang="cs-CZ" dirty="0"/>
              <a:t>ekvinokcium (kartografické dílo)</a:t>
            </a:r>
          </a:p>
          <a:p>
            <a:endParaRPr lang="cs-CZ" dirty="0"/>
          </a:p>
        </p:txBody>
      </p:sp>
      <p:pic>
        <p:nvPicPr>
          <p:cNvPr id="1028" name="Picture 4" descr="http://4.bp.blogspot.com/-rGOl9v7l1FU/TsY4hUl8U0I/AAAAAAAAAJQ/NjgJeNR5Sns/s400/Diagram2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2" y="2571750"/>
            <a:ext cx="381000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38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díla II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b="1" dirty="0"/>
              <a:t>Název.</a:t>
            </a:r>
            <a:r>
              <a:rPr lang="cs-CZ" dirty="0"/>
              <a:t> S dílem může být spojen jeden nebo více názvů. Pokud je jich více, katalogizační agentura vybírá jeden, který se potom </a:t>
            </a:r>
            <a:r>
              <a:rPr lang="cs-CZ" dirty="0" err="1"/>
              <a:t>stáva</a:t>
            </a:r>
            <a:r>
              <a:rPr lang="cs-CZ" dirty="0"/>
              <a:t> unifikovaným názvem pro dané dílo v katalogu.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Forma.</a:t>
            </a:r>
            <a:r>
              <a:rPr lang="cs-CZ" dirty="0"/>
              <a:t> Jde o formu obsahu díla (román, esej, symfonie, sonáta, mapa, kresba, fotografie).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Datum díla</a:t>
            </a:r>
            <a:r>
              <a:rPr lang="cs-CZ" dirty="0"/>
              <a:t> je datum vytvoření daného díla. Pokud není známo považuje se za datum díla datum jeho prvního vydání.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Jiná rozlišující vlastnost</a:t>
            </a:r>
            <a:r>
              <a:rPr lang="cs-CZ" dirty="0"/>
              <a:t> slouží k rozlišení dvou děl se stejným názvem. Může jít například o oblast vzniku.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Zamýšlené ukončení</a:t>
            </a:r>
            <a:r>
              <a:rPr lang="cs-CZ" dirty="0"/>
              <a:t> o dílu říká, zda bylo zamýšleno jako ukončené nebo bylo plánováno jeho pokračování.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Zamýšlené uživatelské</a:t>
            </a:r>
            <a:r>
              <a:rPr lang="cs-CZ" dirty="0"/>
              <a:t> určení definuje třídu uživatelů, kterým bylo dílo určeno.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Souvislost</a:t>
            </a:r>
            <a:r>
              <a:rPr lang="cs-CZ" dirty="0"/>
              <a:t> s dílem může být historická, sociální, intelektuální, umělecká apod.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Obsazení </a:t>
            </a:r>
            <a:r>
              <a:rPr lang="cs-CZ" dirty="0"/>
              <a:t>se týká hudebního díla, tj. podtypu entity dílo. Sděluje pro jaký instrumentální či vokální prostředek provedení bylo dílo původně určeno.</a:t>
            </a:r>
          </a:p>
          <a:p>
            <a:br>
              <a:rPr lang="cs-CZ" dirty="0"/>
            </a:br>
            <a:r>
              <a:rPr lang="cs-CZ" b="1" dirty="0"/>
              <a:t>Číselné označení</a:t>
            </a:r>
            <a:r>
              <a:rPr lang="cs-CZ" dirty="0"/>
              <a:t> je údaj pořadového, opusového čísla či čísla tematického katalogu, které se týká hudebního díla.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Tónina </a:t>
            </a:r>
            <a:r>
              <a:rPr lang="cs-CZ" dirty="0"/>
              <a:t>je řada tónových vztahů v tonální hudbě, která tvoří tonální centrum (např. D dur). Tónina sděluje, pro které tonální centrum bylo původně hudební dílo složeno.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Souřadnice </a:t>
            </a:r>
            <a:r>
              <a:rPr lang="cs-CZ" dirty="0"/>
              <a:t>jsou údaje zeměpisné délky a šířky, které tvoří vnější rámec kartografického dokumentu.</a:t>
            </a:r>
            <a:br>
              <a:rPr lang="cs-CZ" dirty="0"/>
            </a:br>
            <a:br>
              <a:rPr lang="cs-CZ" dirty="0"/>
            </a:br>
            <a:r>
              <a:rPr lang="cs-CZ" b="1" dirty="0"/>
              <a:t>Ekvinokcium</a:t>
            </a:r>
            <a:r>
              <a:rPr lang="cs-CZ" dirty="0"/>
              <a:t> je rok, který slouží jako výchozí bod pro mapu či model oblohy.</a:t>
            </a:r>
          </a:p>
        </p:txBody>
      </p:sp>
    </p:spTree>
    <p:extLst>
      <p:ext uri="{BB962C8B-B14F-4D97-AF65-F5344CB8AC3E}">
        <p14:creationId xmlns:p14="http://schemas.microsoft.com/office/powerpoint/2010/main" val="40077948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vyjádření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název vyjádření</a:t>
            </a:r>
          </a:p>
          <a:p>
            <a:r>
              <a:rPr lang="cs-CZ" dirty="0"/>
              <a:t>forma vyjádření</a:t>
            </a:r>
          </a:p>
          <a:p>
            <a:r>
              <a:rPr lang="cs-CZ" dirty="0"/>
              <a:t>datum vyjádření</a:t>
            </a:r>
          </a:p>
          <a:p>
            <a:r>
              <a:rPr lang="cs-CZ" dirty="0"/>
              <a:t>jazyk vyjádření</a:t>
            </a:r>
          </a:p>
          <a:p>
            <a:r>
              <a:rPr lang="cs-CZ" dirty="0"/>
              <a:t>jiná rozlišující vlastnost</a:t>
            </a:r>
          </a:p>
          <a:p>
            <a:r>
              <a:rPr lang="cs-CZ" dirty="0"/>
              <a:t>rozšiřitelnost vyjádření</a:t>
            </a:r>
          </a:p>
          <a:p>
            <a:r>
              <a:rPr lang="cs-CZ" dirty="0"/>
              <a:t>možnost revize vyjádření</a:t>
            </a:r>
          </a:p>
          <a:p>
            <a:r>
              <a:rPr lang="cs-CZ" dirty="0"/>
              <a:t>rozsah vyjádření</a:t>
            </a:r>
          </a:p>
          <a:p>
            <a:r>
              <a:rPr lang="cs-CZ" dirty="0"/>
              <a:t>sumarizace obsahu</a:t>
            </a:r>
          </a:p>
          <a:p>
            <a:r>
              <a:rPr lang="cs-CZ" dirty="0"/>
              <a:t>souvislost s vyjádřením</a:t>
            </a:r>
          </a:p>
          <a:p>
            <a:r>
              <a:rPr lang="cs-CZ" dirty="0"/>
              <a:t>kritická reakce na vyjádření</a:t>
            </a:r>
          </a:p>
          <a:p>
            <a:r>
              <a:rPr lang="cs-CZ" dirty="0"/>
              <a:t>uživatelská omezení k vyjádření</a:t>
            </a:r>
          </a:p>
          <a:p>
            <a:r>
              <a:rPr lang="cs-CZ" dirty="0"/>
              <a:t>označování posloupnosti (seriál)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předpokládaná pravidelnost vydávání (seriál)</a:t>
            </a:r>
          </a:p>
          <a:p>
            <a:r>
              <a:rPr lang="cs-CZ" dirty="0"/>
              <a:t>předpokládaná četnost vydávání (seriál)</a:t>
            </a:r>
          </a:p>
          <a:p>
            <a:r>
              <a:rPr lang="cs-CZ" dirty="0"/>
              <a:t>typ partitury (hudebnina)</a:t>
            </a:r>
          </a:p>
          <a:p>
            <a:r>
              <a:rPr lang="cs-CZ" dirty="0"/>
              <a:t>obsazení (hudebnina nebo zvukový záznam)</a:t>
            </a:r>
          </a:p>
          <a:p>
            <a:r>
              <a:rPr lang="cs-CZ" dirty="0"/>
              <a:t>měřítko (kartografický obraz/objekt)</a:t>
            </a:r>
          </a:p>
          <a:p>
            <a:r>
              <a:rPr lang="cs-CZ" dirty="0"/>
              <a:t>kartografické zobrazení (kartografický obraz/objekt)</a:t>
            </a:r>
          </a:p>
          <a:p>
            <a:r>
              <a:rPr lang="cs-CZ" dirty="0"/>
              <a:t>znázorňovací technika (kartografický obraz/objekt)</a:t>
            </a:r>
          </a:p>
          <a:p>
            <a:r>
              <a:rPr lang="cs-CZ" dirty="0"/>
              <a:t>interpretace reliéfu (kartografický obraz/objekt)</a:t>
            </a:r>
          </a:p>
          <a:p>
            <a:r>
              <a:rPr lang="cs-CZ" dirty="0"/>
              <a:t>geodetické, souřadnicové a vertikální měření (kartografický obraz/objekt)</a:t>
            </a:r>
          </a:p>
          <a:p>
            <a:r>
              <a:rPr lang="cs-CZ" dirty="0"/>
              <a:t>záznamová technika (snímek dálkového průzkumu)</a:t>
            </a:r>
          </a:p>
          <a:p>
            <a:r>
              <a:rPr lang="cs-CZ" dirty="0"/>
              <a:t>speciální vlastnost (snímek dálkového průzkumu)</a:t>
            </a:r>
          </a:p>
          <a:p>
            <a:r>
              <a:rPr lang="cs-CZ" dirty="0"/>
              <a:t>technika (grafika nebo projekční grafický obraz)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040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provedení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název provedení</a:t>
            </a:r>
          </a:p>
          <a:p>
            <a:r>
              <a:rPr lang="cs-CZ" dirty="0"/>
              <a:t>údaje o odpovědnosti</a:t>
            </a:r>
          </a:p>
          <a:p>
            <a:r>
              <a:rPr lang="cs-CZ" dirty="0"/>
              <a:t>označení vydání</a:t>
            </a:r>
          </a:p>
          <a:p>
            <a:r>
              <a:rPr lang="cs-CZ" dirty="0"/>
              <a:t>místo vydání/distribuce</a:t>
            </a:r>
          </a:p>
          <a:p>
            <a:r>
              <a:rPr lang="cs-CZ" dirty="0"/>
              <a:t>nakladatel/distributor</a:t>
            </a:r>
          </a:p>
          <a:p>
            <a:r>
              <a:rPr lang="cs-CZ" dirty="0"/>
              <a:t>datum vydání/distribuce</a:t>
            </a:r>
          </a:p>
          <a:p>
            <a:r>
              <a:rPr lang="cs-CZ" dirty="0"/>
              <a:t>výrobce</a:t>
            </a:r>
          </a:p>
          <a:p>
            <a:r>
              <a:rPr lang="cs-CZ" dirty="0"/>
              <a:t>údaje o edici</a:t>
            </a:r>
          </a:p>
          <a:p>
            <a:r>
              <a:rPr lang="cs-CZ" dirty="0"/>
              <a:t>forma nosiče</a:t>
            </a:r>
          </a:p>
          <a:p>
            <a:r>
              <a:rPr lang="cs-CZ" dirty="0"/>
              <a:t>rozsah nosiče</a:t>
            </a:r>
          </a:p>
          <a:p>
            <a:r>
              <a:rPr lang="cs-CZ" dirty="0"/>
              <a:t>materiál</a:t>
            </a:r>
          </a:p>
          <a:p>
            <a:r>
              <a:rPr lang="cs-CZ" dirty="0"/>
              <a:t>způsob záznamu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rozměry nosiče</a:t>
            </a:r>
          </a:p>
          <a:p>
            <a:r>
              <a:rPr lang="cs-CZ" dirty="0"/>
              <a:t>identifikátor provedení</a:t>
            </a:r>
          </a:p>
          <a:p>
            <a:r>
              <a:rPr lang="cs-CZ" dirty="0"/>
              <a:t>zdroj akvizice / oprávnění k přístupu</a:t>
            </a:r>
          </a:p>
          <a:p>
            <a:r>
              <a:rPr lang="cs-CZ" dirty="0"/>
              <a:t>údaje o dostupnosti</a:t>
            </a:r>
          </a:p>
          <a:p>
            <a:r>
              <a:rPr lang="cs-CZ" dirty="0"/>
              <a:t>omezení přístupu k provedení</a:t>
            </a:r>
          </a:p>
          <a:p>
            <a:r>
              <a:rPr lang="cs-CZ" dirty="0"/>
              <a:t>druh písma (tištěná kniha)</a:t>
            </a:r>
          </a:p>
          <a:p>
            <a:r>
              <a:rPr lang="cs-CZ" dirty="0"/>
              <a:t>velikost písma (tištěná kniha)</a:t>
            </a:r>
          </a:p>
          <a:p>
            <a:r>
              <a:rPr lang="cs-CZ" dirty="0"/>
              <a:t>foliace (kniha - starý tisk)</a:t>
            </a:r>
          </a:p>
          <a:p>
            <a:r>
              <a:rPr lang="cs-CZ" dirty="0"/>
              <a:t>kolace (kniha - starý tisk)</a:t>
            </a:r>
          </a:p>
          <a:p>
            <a:r>
              <a:rPr lang="cs-CZ" dirty="0"/>
              <a:t>status vydávání (seriál)</a:t>
            </a:r>
          </a:p>
          <a:p>
            <a:r>
              <a:rPr lang="cs-CZ" dirty="0"/>
              <a:t>číslování (seriál)</a:t>
            </a:r>
          </a:p>
          <a:p>
            <a:r>
              <a:rPr lang="cs-CZ" dirty="0"/>
              <a:t>rychlost přehrávání (zvukový záznam)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4211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provedení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šířka drážky (zvukový záznam)</a:t>
            </a:r>
          </a:p>
          <a:p>
            <a:r>
              <a:rPr lang="cs-CZ" dirty="0"/>
              <a:t>způsob drážkování (zvukový záznam)</a:t>
            </a:r>
          </a:p>
          <a:p>
            <a:r>
              <a:rPr lang="cs-CZ" dirty="0"/>
              <a:t>konfigurace pásku (zvukový záznam)</a:t>
            </a:r>
          </a:p>
          <a:p>
            <a:r>
              <a:rPr lang="cs-CZ" dirty="0"/>
              <a:t>způsob ozvučení (zvukový záznam)</a:t>
            </a:r>
          </a:p>
          <a:p>
            <a:r>
              <a:rPr lang="cs-CZ" dirty="0"/>
              <a:t>speciální přehrávací charakteristika (zvukový záznam)</a:t>
            </a:r>
          </a:p>
          <a:p>
            <a:r>
              <a:rPr lang="cs-CZ" dirty="0"/>
              <a:t>barva (obraz)</a:t>
            </a:r>
          </a:p>
          <a:p>
            <a:r>
              <a:rPr lang="cs-CZ" dirty="0"/>
              <a:t>faktor zmenšení (</a:t>
            </a:r>
            <a:r>
              <a:rPr lang="cs-CZ" dirty="0" err="1"/>
              <a:t>mikrodokument</a:t>
            </a:r>
            <a:r>
              <a:rPr lang="cs-CZ" dirty="0"/>
              <a:t>)</a:t>
            </a:r>
          </a:p>
          <a:p>
            <a:r>
              <a:rPr lang="cs-CZ" dirty="0"/>
              <a:t>polarita (</a:t>
            </a:r>
            <a:r>
              <a:rPr lang="cs-CZ" dirty="0" err="1"/>
              <a:t>mikrodokument</a:t>
            </a:r>
            <a:r>
              <a:rPr lang="cs-CZ" dirty="0"/>
              <a:t>, projekční grafika, film, videozáznam)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generace (</a:t>
            </a:r>
            <a:r>
              <a:rPr lang="cs-CZ" dirty="0" err="1"/>
              <a:t>mikrodokument</a:t>
            </a:r>
            <a:r>
              <a:rPr lang="cs-CZ" dirty="0"/>
              <a:t> nebo projekční grafika, film, videozáznam)</a:t>
            </a:r>
          </a:p>
          <a:p>
            <a:r>
              <a:rPr lang="cs-CZ" dirty="0"/>
              <a:t>formát promítání (projekční grafika, film, videozáznam)</a:t>
            </a:r>
          </a:p>
          <a:p>
            <a:r>
              <a:rPr lang="cs-CZ" dirty="0"/>
              <a:t>požadavky na systém (elektronický zdroj)</a:t>
            </a:r>
          </a:p>
          <a:p>
            <a:r>
              <a:rPr lang="cs-CZ" dirty="0"/>
              <a:t>charakteristiky souboru (elektronický zdroj)</a:t>
            </a:r>
          </a:p>
          <a:p>
            <a:r>
              <a:rPr lang="cs-CZ" dirty="0"/>
              <a:t>způsob přístupu (dálkově přístupný elektronický zdroj)</a:t>
            </a:r>
          </a:p>
          <a:p>
            <a:r>
              <a:rPr lang="cs-CZ" dirty="0"/>
              <a:t>adresa pro přístup (dálkově přístupný elektronický zdroj)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686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jednotky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identifikátor jednotky</a:t>
            </a:r>
          </a:p>
          <a:p>
            <a:r>
              <a:rPr lang="cs-CZ" dirty="0" err="1"/>
              <a:t>fingerprint</a:t>
            </a:r>
            <a:endParaRPr lang="cs-CZ" dirty="0"/>
          </a:p>
          <a:p>
            <a:r>
              <a:rPr lang="cs-CZ" dirty="0"/>
              <a:t>původ jednotky</a:t>
            </a:r>
          </a:p>
          <a:p>
            <a:r>
              <a:rPr lang="cs-CZ" dirty="0"/>
              <a:t>značky/zápisy</a:t>
            </a:r>
          </a:p>
          <a:p>
            <a:r>
              <a:rPr lang="cs-CZ" dirty="0"/>
              <a:t>historie výstav</a:t>
            </a:r>
          </a:p>
          <a:p>
            <a:r>
              <a:rPr lang="cs-CZ" dirty="0"/>
              <a:t>stav jednotky</a:t>
            </a:r>
          </a:p>
          <a:p>
            <a:r>
              <a:rPr lang="cs-CZ" dirty="0"/>
              <a:t>historie ošetření</a:t>
            </a:r>
          </a:p>
          <a:p>
            <a:r>
              <a:rPr lang="cs-CZ" dirty="0"/>
              <a:t>plánované ošetření</a:t>
            </a:r>
          </a:p>
          <a:p>
            <a:r>
              <a:rPr lang="cs-CZ" dirty="0"/>
              <a:t>omezení přístupu k jednotce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7075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entit 2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Atributy osoby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jméno osoby</a:t>
            </a:r>
          </a:p>
          <a:p>
            <a:r>
              <a:rPr lang="cs-CZ" dirty="0"/>
              <a:t>data osoby</a:t>
            </a:r>
          </a:p>
          <a:p>
            <a:r>
              <a:rPr lang="cs-CZ" dirty="0"/>
              <a:t>titul osoby</a:t>
            </a:r>
          </a:p>
          <a:p>
            <a:r>
              <a:rPr lang="cs-CZ" dirty="0"/>
              <a:t>jiné označení spojené s osobou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Atributy korporace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jméno korporace</a:t>
            </a:r>
          </a:p>
          <a:p>
            <a:r>
              <a:rPr lang="cs-CZ" dirty="0"/>
              <a:t>číslo spojené s korporací</a:t>
            </a:r>
          </a:p>
          <a:p>
            <a:r>
              <a:rPr lang="cs-CZ" dirty="0"/>
              <a:t>místo spojené s korporací</a:t>
            </a:r>
          </a:p>
          <a:p>
            <a:r>
              <a:rPr lang="cs-CZ" dirty="0"/>
              <a:t>datum spojené s korporací</a:t>
            </a:r>
          </a:p>
          <a:p>
            <a:r>
              <a:rPr lang="cs-CZ" dirty="0"/>
              <a:t>jiné označení spojené s korporací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2838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Atributy entit 3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pro pojem</a:t>
            </a:r>
          </a:p>
          <a:p>
            <a:r>
              <a:rPr lang="cs-CZ" dirty="0"/>
              <a:t>termín pro objekt</a:t>
            </a:r>
          </a:p>
          <a:p>
            <a:r>
              <a:rPr lang="cs-CZ" dirty="0"/>
              <a:t>termín pro akci</a:t>
            </a:r>
          </a:p>
          <a:p>
            <a:r>
              <a:rPr lang="cs-CZ" dirty="0"/>
              <a:t>termín pro místo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567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2AB21-9BB6-4BCE-8E4F-2A4B0849A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znaky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D5DA966-EFCD-4029-850E-48165FB5C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2826" y="1543971"/>
            <a:ext cx="5396198" cy="4810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2444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Znázorňují vztahy mezi entitami</a:t>
            </a:r>
          </a:p>
          <a:p>
            <a:r>
              <a:rPr lang="cs-CZ" dirty="0"/>
              <a:t>Entity jsou identifikovány atributy, vztahy přináší další informaci</a:t>
            </a:r>
          </a:p>
          <a:p>
            <a:r>
              <a:rPr lang="cs-CZ" dirty="0"/>
              <a:t>Jsou často identifikovány na základě analýzy dokumentu (slova jako „verze“, „vydání“, založeno na</a:t>
            </a:r>
          </a:p>
          <a:p>
            <a:r>
              <a:rPr lang="cs-CZ" dirty="0"/>
              <a:t>Jsou-li vyjádřeny v dokumentu, měly by být vyjádřeny i v katalogizačním záznamu</a:t>
            </a:r>
          </a:p>
          <a:p>
            <a:r>
              <a:rPr lang="cs-CZ" dirty="0"/>
              <a:t>Je třeba věcné analýzy, slovní vyjádření v dokumentu mohou být zavádějící</a:t>
            </a:r>
          </a:p>
          <a:p>
            <a:r>
              <a:rPr lang="cs-CZ" dirty="0"/>
              <a:t>Mohou být rozpoznány pouze tehdy, když jsou entity jasně identifikovány</a:t>
            </a:r>
          </a:p>
          <a:p>
            <a:r>
              <a:rPr lang="cs-CZ" dirty="0"/>
              <a:t>Měly by být vyjádřeny na úrovni entit, kterých se týkají</a:t>
            </a:r>
          </a:p>
          <a:p>
            <a:r>
              <a:rPr lang="cs-CZ" dirty="0"/>
              <a:t>Není-li to možné, můžeme zvolit entitu obecnější</a:t>
            </a:r>
          </a:p>
        </p:txBody>
      </p:sp>
    </p:spTree>
    <p:extLst>
      <p:ext uri="{BB962C8B-B14F-4D97-AF65-F5344CB8AC3E}">
        <p14:creationId xmlns:p14="http://schemas.microsoft.com/office/powerpoint/2010/main" val="6990537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diagramu vysoké úrovně 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Vztahy mezi entitami 1: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Dílo (subjekt vztahu)</a:t>
            </a:r>
            <a:r>
              <a:rPr lang="cs-CZ" b="1" dirty="0"/>
              <a:t> je realizováno</a:t>
            </a:r>
            <a:r>
              <a:rPr lang="cs-CZ" dirty="0"/>
              <a:t> </a:t>
            </a:r>
            <a:r>
              <a:rPr lang="cs-CZ" b="1" dirty="0"/>
              <a:t>pomocí (abstraktně chápaný vztah) </a:t>
            </a:r>
            <a:r>
              <a:rPr lang="cs-CZ" i="1" dirty="0"/>
              <a:t>vyjádření (termín vztahu).</a:t>
            </a:r>
            <a:r>
              <a:rPr lang="cs-CZ" dirty="0"/>
              <a:t> </a:t>
            </a:r>
            <a:r>
              <a:rPr lang="cs-CZ" i="1" dirty="0"/>
              <a:t>Vyjádření </a:t>
            </a:r>
            <a:r>
              <a:rPr lang="cs-CZ" b="1" dirty="0"/>
              <a:t>je realizací</a:t>
            </a:r>
            <a:r>
              <a:rPr lang="cs-CZ" dirty="0"/>
              <a:t> </a:t>
            </a:r>
            <a:r>
              <a:rPr lang="cs-CZ" i="1" dirty="0"/>
              <a:t>díla</a:t>
            </a:r>
            <a:r>
              <a:rPr lang="cs-CZ" dirty="0"/>
              <a:t>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Vyjádření </a:t>
            </a:r>
            <a:r>
              <a:rPr lang="cs-CZ" b="1" dirty="0"/>
              <a:t>je ztělesněno </a:t>
            </a:r>
            <a:r>
              <a:rPr lang="cs-CZ" dirty="0"/>
              <a:t>v </a:t>
            </a:r>
            <a:r>
              <a:rPr lang="cs-CZ" i="1" dirty="0"/>
              <a:t>provedení.</a:t>
            </a:r>
            <a:r>
              <a:rPr lang="cs-CZ" dirty="0"/>
              <a:t> </a:t>
            </a:r>
            <a:r>
              <a:rPr lang="cs-CZ" i="1" dirty="0"/>
              <a:t>Provedení </a:t>
            </a:r>
            <a:r>
              <a:rPr lang="cs-CZ" b="1" dirty="0"/>
              <a:t>je ztělesněním</a:t>
            </a:r>
            <a:r>
              <a:rPr lang="cs-CZ" dirty="0"/>
              <a:t> </a:t>
            </a:r>
            <a:r>
              <a:rPr lang="cs-CZ" i="1" dirty="0"/>
              <a:t>vyjádření</a:t>
            </a:r>
            <a:r>
              <a:rPr lang="cs-CZ" dirty="0"/>
              <a:t>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Provedení</a:t>
            </a:r>
            <a:r>
              <a:rPr lang="cs-CZ" b="1" i="1" dirty="0"/>
              <a:t> </a:t>
            </a:r>
            <a:r>
              <a:rPr lang="cs-CZ" b="1" dirty="0"/>
              <a:t>je ilustrováno</a:t>
            </a:r>
            <a:r>
              <a:rPr lang="cs-CZ" dirty="0"/>
              <a:t> </a:t>
            </a:r>
            <a:r>
              <a:rPr lang="cs-CZ" i="1" dirty="0"/>
              <a:t>jednotkou</a:t>
            </a:r>
            <a:r>
              <a:rPr lang="cs-CZ" dirty="0"/>
              <a:t>. Jednotka </a:t>
            </a:r>
            <a:r>
              <a:rPr lang="cs-CZ" b="1" dirty="0"/>
              <a:t>je ilustrací</a:t>
            </a:r>
            <a:r>
              <a:rPr lang="cs-CZ" dirty="0"/>
              <a:t> provedení.</a:t>
            </a:r>
          </a:p>
        </p:txBody>
      </p:sp>
    </p:spTree>
    <p:extLst>
      <p:ext uri="{BB962C8B-B14F-4D97-AF65-F5344CB8AC3E}">
        <p14:creationId xmlns:p14="http://schemas.microsoft.com/office/powerpoint/2010/main" val="38948401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diagramu vysoké úrovně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/>
              <a:t>Vztahy mezi entitami 1 a 2: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Dílo </a:t>
            </a:r>
            <a:r>
              <a:rPr lang="cs-CZ" b="1" dirty="0"/>
              <a:t>je vytvořeno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vytváří </a:t>
            </a:r>
            <a:r>
              <a:rPr lang="cs-CZ" i="1" dirty="0"/>
              <a:t>dílo</a:t>
            </a:r>
            <a:r>
              <a:rPr lang="cs-CZ" dirty="0"/>
              <a:t>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Vyjádření </a:t>
            </a:r>
            <a:r>
              <a:rPr lang="cs-CZ" b="1" dirty="0"/>
              <a:t>je realizováno</a:t>
            </a:r>
            <a:r>
              <a:rPr lang="cs-CZ" dirty="0"/>
              <a:t> </a:t>
            </a:r>
            <a:r>
              <a:rPr lang="cs-CZ" i="1" dirty="0"/>
              <a:t>osobou, korporací.</a:t>
            </a:r>
            <a:r>
              <a:rPr lang="cs-CZ" dirty="0"/>
              <a:t>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realizuje</a:t>
            </a:r>
            <a:r>
              <a:rPr lang="cs-CZ" dirty="0"/>
              <a:t> </a:t>
            </a:r>
            <a:r>
              <a:rPr lang="cs-CZ" i="1" dirty="0"/>
              <a:t>vyjádření.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Provedení </a:t>
            </a:r>
            <a:r>
              <a:rPr lang="cs-CZ" b="1" dirty="0"/>
              <a:t>je vyrobeno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vyrábí</a:t>
            </a:r>
            <a:r>
              <a:rPr lang="cs-CZ" dirty="0"/>
              <a:t> </a:t>
            </a:r>
            <a:r>
              <a:rPr lang="cs-CZ" i="1" dirty="0"/>
              <a:t>provedení.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Jednotka</a:t>
            </a:r>
            <a:r>
              <a:rPr lang="cs-CZ" dirty="0"/>
              <a:t> </a:t>
            </a:r>
            <a:r>
              <a:rPr lang="cs-CZ" b="1" dirty="0"/>
              <a:t>je vlastněna</a:t>
            </a:r>
            <a:r>
              <a:rPr lang="cs-CZ" dirty="0"/>
              <a:t> </a:t>
            </a:r>
            <a:r>
              <a:rPr lang="cs-CZ" i="1" dirty="0"/>
              <a:t>osobou, korporací</a:t>
            </a:r>
            <a:r>
              <a:rPr lang="cs-CZ" dirty="0"/>
              <a:t>. </a:t>
            </a:r>
            <a:r>
              <a:rPr lang="cs-CZ" i="1" dirty="0"/>
              <a:t>Osoba, korporace</a:t>
            </a:r>
            <a:r>
              <a:rPr lang="cs-CZ" dirty="0"/>
              <a:t> </a:t>
            </a:r>
            <a:r>
              <a:rPr lang="cs-CZ" b="1" dirty="0"/>
              <a:t>vlastní</a:t>
            </a:r>
            <a:r>
              <a:rPr lang="cs-CZ" dirty="0"/>
              <a:t> </a:t>
            </a:r>
            <a:r>
              <a:rPr lang="cs-CZ" i="1" dirty="0"/>
              <a:t>jednotku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17211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diagramu vysoké úrovně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Věcné vztahy: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Věcné vztah je vztah mezi </a:t>
            </a:r>
            <a:r>
              <a:rPr lang="cs-CZ" i="1" dirty="0"/>
              <a:t>dílem</a:t>
            </a:r>
            <a:r>
              <a:rPr lang="cs-CZ" dirty="0"/>
              <a:t>, jakožto znakovou entitou, a tím, co </a:t>
            </a:r>
            <a:r>
              <a:rPr lang="cs-CZ" i="1" dirty="0"/>
              <a:t>dílo </a:t>
            </a:r>
            <a:r>
              <a:rPr lang="cs-CZ" dirty="0"/>
              <a:t>označuje.</a:t>
            </a:r>
          </a:p>
          <a:p>
            <a:r>
              <a:rPr lang="cs-CZ" dirty="0"/>
              <a:t> Jde o vztah </a:t>
            </a:r>
            <a:r>
              <a:rPr lang="cs-CZ" b="1" dirty="0"/>
              <a:t>mít za předmět/být předmětem</a:t>
            </a:r>
            <a:r>
              <a:rPr lang="cs-CZ" dirty="0"/>
              <a:t>. Subjektem vztahu je </a:t>
            </a:r>
            <a:r>
              <a:rPr lang="cs-CZ" i="1" dirty="0"/>
              <a:t>dílo</a:t>
            </a:r>
            <a:r>
              <a:rPr lang="cs-CZ" dirty="0"/>
              <a:t>, termínem vztahu je </a:t>
            </a:r>
            <a:r>
              <a:rPr lang="cs-CZ" i="1" dirty="0" err="1"/>
              <a:t>jakákloliv</a:t>
            </a:r>
            <a:r>
              <a:rPr lang="cs-CZ" i="1" dirty="0"/>
              <a:t> entita</a:t>
            </a:r>
            <a:r>
              <a:rPr lang="cs-CZ" dirty="0"/>
              <a:t>. </a:t>
            </a:r>
          </a:p>
          <a:p>
            <a:r>
              <a:rPr lang="cs-CZ" i="1" dirty="0" err="1"/>
              <a:t>Dílo</a:t>
            </a:r>
            <a:r>
              <a:rPr lang="cs-CZ" dirty="0" err="1"/>
              <a:t>může</a:t>
            </a:r>
            <a:r>
              <a:rPr lang="cs-CZ" dirty="0"/>
              <a:t> pojednávat o </a:t>
            </a:r>
            <a:r>
              <a:rPr lang="cs-CZ" i="1" dirty="0"/>
              <a:t>díle, vyjádření, provedení, jednotce, osobě, korporaci, pojmu, objektu, akci </a:t>
            </a:r>
            <a:r>
              <a:rPr lang="cs-CZ" dirty="0"/>
              <a:t>a </a:t>
            </a:r>
            <a:r>
              <a:rPr lang="cs-CZ" i="1" dirty="0"/>
              <a:t>místu</a:t>
            </a:r>
            <a:r>
              <a:rPr lang="cs-CZ" dirty="0"/>
              <a:t>. </a:t>
            </a:r>
          </a:p>
          <a:p>
            <a:r>
              <a:rPr lang="cs-CZ" dirty="0"/>
              <a:t>Pomocí tohoto vztahu se určuje předmět </a:t>
            </a:r>
            <a:r>
              <a:rPr lang="cs-CZ" i="1" dirty="0"/>
              <a:t>díla,</a:t>
            </a:r>
            <a:r>
              <a:rPr lang="cs-CZ" dirty="0"/>
              <a:t> nebo naopak se k určitému předmětu přiřazují </a:t>
            </a:r>
            <a:r>
              <a:rPr lang="cs-CZ" i="1" dirty="0"/>
              <a:t>díla</a:t>
            </a:r>
            <a:r>
              <a:rPr lang="cs-CZ" dirty="0"/>
              <a:t>, která se jím zabývají.</a:t>
            </a:r>
          </a:p>
        </p:txBody>
      </p:sp>
    </p:spTree>
    <p:extLst>
      <p:ext uri="{BB962C8B-B14F-4D97-AF65-F5344CB8AC3E}">
        <p14:creationId xmlns:p14="http://schemas.microsoft.com/office/powerpoint/2010/main" val="115038959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://1.bp.blogspot.com/-AxZ5GKPYT_Y/TsYyj1Tt9LI/AAAAAAAAAJI/-HgMkCyS0bA/s400/Diagram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0"/>
            <a:ext cx="55245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8539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entitami typu 1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dílo-dílo</a:t>
            </a:r>
          </a:p>
          <a:p>
            <a:r>
              <a:rPr lang="cs-CZ" dirty="0"/>
              <a:t>celek-část na úrovni díla</a:t>
            </a:r>
          </a:p>
          <a:p>
            <a:r>
              <a:rPr lang="cs-CZ" dirty="0" err="1"/>
              <a:t>vyjádření-vyjádření</a:t>
            </a:r>
            <a:endParaRPr lang="cs-CZ" dirty="0"/>
          </a:p>
          <a:p>
            <a:r>
              <a:rPr lang="cs-CZ" dirty="0"/>
              <a:t>celek-část na úrovni vyjádření</a:t>
            </a:r>
          </a:p>
          <a:p>
            <a:r>
              <a:rPr lang="cs-CZ" dirty="0"/>
              <a:t>dílo-vyjádření</a:t>
            </a:r>
          </a:p>
          <a:p>
            <a:r>
              <a:rPr lang="cs-CZ" dirty="0" err="1"/>
              <a:t>provedení-prodvedení</a:t>
            </a:r>
            <a:endParaRPr lang="cs-CZ" dirty="0"/>
          </a:p>
          <a:p>
            <a:r>
              <a:rPr lang="cs-CZ" dirty="0"/>
              <a:t>celek-část na úrovni provedení</a:t>
            </a:r>
          </a:p>
          <a:p>
            <a:r>
              <a:rPr lang="cs-CZ" dirty="0"/>
              <a:t>provedení-jednotka</a:t>
            </a:r>
          </a:p>
          <a:p>
            <a:r>
              <a:rPr lang="cs-CZ" dirty="0"/>
              <a:t>jednotka-jednotka</a:t>
            </a:r>
          </a:p>
          <a:p>
            <a:r>
              <a:rPr lang="cs-CZ" dirty="0"/>
              <a:t>celek-část na úrovni jednotky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49144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dílo-dílo</a:t>
            </a:r>
          </a:p>
        </p:txBody>
      </p:sp>
      <p:pic>
        <p:nvPicPr>
          <p:cNvPr id="3074" name="Picture 2" descr="http://1.bp.blogspot.com/-MN9cdl5uFx0/TsJxchCGoiI/AAAAAAAAAHQ/lyfb_XXPW8c/s1600/1-DD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54000"/>
            <a:ext cx="5194663" cy="627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14172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celek část na úrovni díla</a:t>
            </a:r>
          </a:p>
        </p:txBody>
      </p:sp>
      <p:pic>
        <p:nvPicPr>
          <p:cNvPr id="4098" name="Picture 2" descr="http://2.bp.blogspot.com/-8qUPaNc7gxE/TsJxxm5NlmI/AAAAAAAAAHY/r529RLJnsKc/s1600/1-DD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800" y="2349500"/>
            <a:ext cx="6908800" cy="251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28409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provedeními</a:t>
            </a:r>
          </a:p>
        </p:txBody>
      </p:sp>
      <p:pic>
        <p:nvPicPr>
          <p:cNvPr id="5122" name="Picture 2" descr="http://1.bp.blogspot.com/-IUof8IlNajE/TsJz2vRcRII/AAAAAAAAAII/RuC4C8V-sc8/s1600/4-PP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100" y="2324100"/>
            <a:ext cx="7327900" cy="321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008303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celek část na úrovni provedení</a:t>
            </a:r>
          </a:p>
        </p:txBody>
      </p:sp>
      <p:pic>
        <p:nvPicPr>
          <p:cNvPr id="6146" name="Picture 2" descr="http://1.bp.blogspot.com/-IO3z8CG7F9Y/TsOlsW2gIbI/AAAAAAAAAI4/mswcIMyYIPw/s1600/Bez+n%25C3%25A1zvu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650" y="2755900"/>
            <a:ext cx="6261099" cy="1989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715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FRBR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Entity</a:t>
            </a:r>
          </a:p>
          <a:p>
            <a:r>
              <a:rPr lang="cs-CZ" dirty="0"/>
              <a:t>Atributy</a:t>
            </a:r>
          </a:p>
          <a:p>
            <a:r>
              <a:rPr lang="cs-CZ" dirty="0"/>
              <a:t>Vztahy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792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provedení jednotka</a:t>
            </a:r>
          </a:p>
        </p:txBody>
      </p:sp>
      <p:pic>
        <p:nvPicPr>
          <p:cNvPr id="7170" name="Picture 2" descr="http://1.bp.blogspot.com/-FOKfgfg49IM/TsJ0PGQw5eI/AAAAAAAAAIY/o3UdxoSdRyQ/s1600/5-PJ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2755900"/>
            <a:ext cx="6070599" cy="195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3161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mezi jednotkami</a:t>
            </a:r>
          </a:p>
        </p:txBody>
      </p:sp>
      <p:pic>
        <p:nvPicPr>
          <p:cNvPr id="8194" name="Picture 2" descr="http://4.bp.blogspot.com/-5Ct3bhZbYTY/TsJ04lDWmKI/AAAAAAAAAIo/mGkoytIRDPs/s1600/6-JJ-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2654300"/>
            <a:ext cx="6248399" cy="227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6984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celek část na úrovni jednotky</a:t>
            </a:r>
          </a:p>
        </p:txBody>
      </p:sp>
      <p:pic>
        <p:nvPicPr>
          <p:cNvPr id="9218" name="Picture 2" descr="http://1.bp.blogspot.com/-UY12ek_V-sM/TsJ1Ai-X4II/AAAAAAAAAIw/ZxkM1NWqJPU/s1600/6-JJ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844801"/>
            <a:ext cx="5651499" cy="1712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9020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Entity 1 (subjekt i termín vztahu)</a:t>
            </a:r>
          </a:p>
          <a:p>
            <a:pPr lvl="1"/>
            <a:r>
              <a:rPr lang="cs-CZ" dirty="0"/>
              <a:t>Dílo</a:t>
            </a:r>
          </a:p>
          <a:p>
            <a:pPr lvl="1"/>
            <a:r>
              <a:rPr lang="cs-CZ" dirty="0"/>
              <a:t>Vyjádření</a:t>
            </a:r>
          </a:p>
          <a:p>
            <a:pPr lvl="1"/>
            <a:r>
              <a:rPr lang="cs-CZ" dirty="0"/>
              <a:t>Provedení</a:t>
            </a:r>
          </a:p>
          <a:p>
            <a:pPr lvl="1"/>
            <a:r>
              <a:rPr lang="cs-CZ" dirty="0"/>
              <a:t>Jednotka</a:t>
            </a:r>
          </a:p>
          <a:p>
            <a:r>
              <a:rPr lang="cs-CZ" dirty="0"/>
              <a:t>Entity 2 (termíny vztahu)</a:t>
            </a:r>
          </a:p>
          <a:p>
            <a:pPr lvl="1"/>
            <a:r>
              <a:rPr lang="cs-CZ" dirty="0"/>
              <a:t>Osoba</a:t>
            </a:r>
          </a:p>
          <a:p>
            <a:pPr lvl="1"/>
            <a:r>
              <a:rPr lang="cs-CZ" dirty="0"/>
              <a:t>Korporace</a:t>
            </a:r>
          </a:p>
          <a:p>
            <a:r>
              <a:rPr lang="cs-CZ" dirty="0"/>
              <a:t>Entity 3 (termíny vztahu)</a:t>
            </a:r>
          </a:p>
          <a:p>
            <a:pPr lvl="1"/>
            <a:r>
              <a:rPr lang="cs-CZ" dirty="0"/>
              <a:t>Pojem</a:t>
            </a:r>
          </a:p>
          <a:p>
            <a:pPr lvl="1"/>
            <a:r>
              <a:rPr lang="cs-CZ" dirty="0"/>
              <a:t>Objekt</a:t>
            </a:r>
          </a:p>
          <a:p>
            <a:pPr lvl="1"/>
            <a:r>
              <a:rPr lang="cs-CZ" dirty="0"/>
              <a:t>Akce</a:t>
            </a:r>
          </a:p>
          <a:p>
            <a:pPr lvl="1"/>
            <a:r>
              <a:rPr lang="cs-CZ" dirty="0"/>
              <a:t>Místo</a:t>
            </a:r>
          </a:p>
        </p:txBody>
      </p:sp>
    </p:spTree>
    <p:extLst>
      <p:ext uri="{BB962C8B-B14F-4D97-AF65-F5344CB8AC3E}">
        <p14:creationId xmlns:p14="http://schemas.microsoft.com/office/powerpoint/2010/main" val="2745786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1 –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Dílo (nemateriální, intelektuální a umělecký obsah, nejvyšší rod, Dantova Božská komedie)</a:t>
            </a:r>
          </a:p>
          <a:p>
            <a:r>
              <a:rPr lang="cs-CZ" dirty="0"/>
              <a:t> Vyjádření (nemateriální, dodaná určitá nehmotná forma – jazyk, nejnižší rodový pojem, Dantova Božská komedie v </a:t>
            </a:r>
            <a:r>
              <a:rPr lang="cs-CZ" dirty="0" err="1"/>
              <a:t>Mikešově</a:t>
            </a:r>
            <a:r>
              <a:rPr lang="cs-CZ" dirty="0"/>
              <a:t> českém překladu)</a:t>
            </a:r>
          </a:p>
          <a:p>
            <a:r>
              <a:rPr lang="cs-CZ" dirty="0"/>
              <a:t>Provedení (obecně chápaná hmota, konkrétní vydání, druhový pojem, Dantova Božská komedie vydaná v českém překladu v nakladatelství Academia v roce 2009)</a:t>
            </a:r>
          </a:p>
          <a:p>
            <a:r>
              <a:rPr lang="cs-CZ" dirty="0"/>
              <a:t>Jednotka (individuum, konkrétní exemplář </a:t>
            </a:r>
            <a:r>
              <a:rPr lang="cs-CZ" i="1" dirty="0"/>
              <a:t>Božské komedie</a:t>
            </a:r>
            <a:r>
              <a:rPr lang="cs-CZ" dirty="0"/>
              <a:t> vydané v roce 2009 nakladatelstvím Academia, který vlastní knihovna FF MU a který má přírůstkové číslo 2570911899)</a:t>
            </a:r>
          </a:p>
        </p:txBody>
      </p:sp>
      <p:pic>
        <p:nvPicPr>
          <p:cNvPr id="1026" name="Picture 2" descr="http://1.bp.blogspot.com/-OPe-aga_WvM/TqUkiXJTU7I/AAAAAAAAAEw/4ex1lmLZgX8/s400/Obr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600" y="2171700"/>
            <a:ext cx="4787900" cy="340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7027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Entity 1 - II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Platí, že předmětem bibliografického záznamu je </a:t>
            </a:r>
            <a:r>
              <a:rPr lang="cs-CZ" i="1" dirty="0"/>
              <a:t>provedení </a:t>
            </a:r>
            <a:r>
              <a:rPr lang="cs-CZ" dirty="0"/>
              <a:t>jako entita-druh. </a:t>
            </a:r>
          </a:p>
          <a:p>
            <a:r>
              <a:rPr lang="cs-CZ" i="1" dirty="0"/>
              <a:t>Jednotky</a:t>
            </a:r>
            <a:r>
              <a:rPr lang="cs-CZ" dirty="0"/>
              <a:t> jsou rozsahem provedení. Vyjádření a dílo jsou o provedení </a:t>
            </a:r>
            <a:r>
              <a:rPr lang="cs-CZ" dirty="0" err="1"/>
              <a:t>predikovatelné</a:t>
            </a:r>
            <a:r>
              <a:rPr lang="cs-CZ" dirty="0"/>
              <a:t> jako jeho metafyzické části. </a:t>
            </a:r>
          </a:p>
          <a:p>
            <a:r>
              <a:rPr lang="cs-CZ" dirty="0"/>
              <a:t>Prostřednictvím provedení je </a:t>
            </a:r>
            <a:r>
              <a:rPr lang="cs-CZ" i="1" dirty="0"/>
              <a:t>dílo</a:t>
            </a:r>
            <a:r>
              <a:rPr lang="cs-CZ" dirty="0"/>
              <a:t> a </a:t>
            </a:r>
            <a:r>
              <a:rPr lang="cs-CZ" i="1" dirty="0"/>
              <a:t>vyjádření </a:t>
            </a:r>
            <a:r>
              <a:rPr lang="cs-CZ" dirty="0"/>
              <a:t>vypovídáno o jednotkách.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Božská komedie </a:t>
            </a:r>
            <a:r>
              <a:rPr lang="cs-CZ" i="1" dirty="0"/>
              <a:t>vydaná v roce 2009 nakladatelstvím </a:t>
            </a:r>
            <a:r>
              <a:rPr lang="cs-CZ" dirty="0"/>
              <a:t>Academia </a:t>
            </a:r>
            <a:r>
              <a:rPr lang="cs-CZ" i="1" dirty="0"/>
              <a:t>(provedení) je ztělesněním českého překladu</a:t>
            </a:r>
            <a:r>
              <a:rPr lang="cs-CZ" dirty="0"/>
              <a:t> Božské komedie</a:t>
            </a:r>
            <a:r>
              <a:rPr lang="cs-CZ" i="1" dirty="0"/>
              <a:t> pořízeného Vladimírem Mikešem (vyjádření).</a:t>
            </a:r>
            <a:br>
              <a:rPr lang="cs-CZ" dirty="0"/>
            </a:br>
            <a:br>
              <a:rPr lang="cs-CZ" dirty="0"/>
            </a:br>
            <a:endParaRPr lang="cs-CZ" dirty="0"/>
          </a:p>
          <a:p>
            <a:r>
              <a:rPr lang="cs-CZ" i="1" dirty="0" err="1"/>
              <a:t>Mikešův</a:t>
            </a:r>
            <a:r>
              <a:rPr lang="cs-CZ" i="1" dirty="0"/>
              <a:t> český překlad</a:t>
            </a:r>
            <a:r>
              <a:rPr lang="cs-CZ" dirty="0"/>
              <a:t> Božské komedie</a:t>
            </a:r>
            <a:r>
              <a:rPr lang="cs-CZ" i="1" dirty="0"/>
              <a:t> (vyjádření) je realizací Dantovy</a:t>
            </a:r>
            <a:r>
              <a:rPr lang="cs-CZ" dirty="0"/>
              <a:t> Božské komedie</a:t>
            </a:r>
            <a:r>
              <a:rPr lang="cs-CZ" i="1" dirty="0"/>
              <a:t> (dílo).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728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Dílo je abstraktní entita. Reálně existuje vždy jen v určitých vyjádřeních, které je možné chápat jako způsob kódování daného díla. </a:t>
            </a:r>
          </a:p>
          <a:p>
            <a:r>
              <a:rPr lang="cs-CZ" dirty="0"/>
              <a:t>Právě formální způsob realizace je tím, co dělá z díla jeho jednotlivá vyjádření. </a:t>
            </a:r>
          </a:p>
          <a:p>
            <a:r>
              <a:rPr lang="cs-CZ" dirty="0"/>
              <a:t>Pokud však dochází ke značné modifikaci intelektuálního a uměleckého obsahu díla, je třeba považovat danou entitu za nové dílo - ne pouze za jeho vyjádření. </a:t>
            </a:r>
          </a:p>
          <a:p>
            <a:r>
              <a:rPr lang="cs-CZ" dirty="0"/>
              <a:t>Hranice mezi prostým vyjádřením díla a novým dílem není zcela ostrá. Revize, aktualizace, překlady apod. jsou vyjádřením téhož díla.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6856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2560</Words>
  <Application>Microsoft Office PowerPoint</Application>
  <PresentationFormat>Širokoúhlá obrazovka</PresentationFormat>
  <Paragraphs>330</Paragraphs>
  <Slides>52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Motiv Office</vt:lpstr>
      <vt:lpstr>Organizace znalostí IX.</vt:lpstr>
      <vt:lpstr>Entitně-relační model</vt:lpstr>
      <vt:lpstr>Kardinalita vztahu</vt:lpstr>
      <vt:lpstr>Hlavní znaky</vt:lpstr>
      <vt:lpstr>FRBR</vt:lpstr>
      <vt:lpstr>Entity</vt:lpstr>
      <vt:lpstr>Entity 1 – I</vt:lpstr>
      <vt:lpstr>Entity 1 - II</vt:lpstr>
      <vt:lpstr>Dílo</vt:lpstr>
      <vt:lpstr>Příklady z FRBR</vt:lpstr>
      <vt:lpstr>Dílo – změna intelektuálního obsahu</vt:lpstr>
      <vt:lpstr>Vyjádření</vt:lpstr>
      <vt:lpstr>Příklady z FRBR</vt:lpstr>
      <vt:lpstr>Provedení</vt:lpstr>
      <vt:lpstr>Příklady z FRBR</vt:lpstr>
      <vt:lpstr>Jednotka</vt:lpstr>
      <vt:lpstr>Příklady z FRBR</vt:lpstr>
      <vt:lpstr>Prezentace aplikace PowerPoint</vt:lpstr>
      <vt:lpstr>Entity 2 – I </vt:lpstr>
      <vt:lpstr>Entity 2 - II</vt:lpstr>
      <vt:lpstr>Osoba</vt:lpstr>
      <vt:lpstr>Příklady z FRBR</vt:lpstr>
      <vt:lpstr>Korporace</vt:lpstr>
      <vt:lpstr>Entity 3 - I</vt:lpstr>
      <vt:lpstr>Entity 3 - II</vt:lpstr>
      <vt:lpstr>Pojem</vt:lpstr>
      <vt:lpstr>Objekt</vt:lpstr>
      <vt:lpstr>Akce</vt:lpstr>
      <vt:lpstr>Místo</vt:lpstr>
      <vt:lpstr>Atributy I</vt:lpstr>
      <vt:lpstr>Atributy II</vt:lpstr>
      <vt:lpstr>Atributy díla I</vt:lpstr>
      <vt:lpstr>Atributy díla II</vt:lpstr>
      <vt:lpstr>Atributy vyjádření</vt:lpstr>
      <vt:lpstr>Atributy provedení I</vt:lpstr>
      <vt:lpstr>Atributy provedení II</vt:lpstr>
      <vt:lpstr>Atributy jednotky</vt:lpstr>
      <vt:lpstr>Atributy entit 2</vt:lpstr>
      <vt:lpstr>Atributy entit 3</vt:lpstr>
      <vt:lpstr>Vztahy</vt:lpstr>
      <vt:lpstr>Vztahy diagramu vysoké úrovně I </vt:lpstr>
      <vt:lpstr>Vztahy diagramu vysoké úrovně II</vt:lpstr>
      <vt:lpstr>Vztahy diagramu vysoké úrovně III.</vt:lpstr>
      <vt:lpstr>Prezentace aplikace PowerPoint</vt:lpstr>
      <vt:lpstr>Vztahy mezi entitami typu 1 I</vt:lpstr>
      <vt:lpstr>Vztahy dílo-dílo</vt:lpstr>
      <vt:lpstr>Vztah celek část na úrovni díla</vt:lpstr>
      <vt:lpstr>Vztahy mezi provedeními</vt:lpstr>
      <vt:lpstr>Vztah celek část na úrovni provedení</vt:lpstr>
      <vt:lpstr>Vztah provedení jednotka</vt:lpstr>
      <vt:lpstr>Vztah mezi jednotkami</vt:lpstr>
      <vt:lpstr>Vztah celek část na úrovni jednotky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Sémantické aspekty katalogizace I.</dc:title>
  <dc:creator>Jiří Stodola</dc:creator>
  <cp:lastModifiedBy>Jiří Stodola</cp:lastModifiedBy>
  <cp:revision>39</cp:revision>
  <dcterms:created xsi:type="dcterms:W3CDTF">2017-09-18T08:06:43Z</dcterms:created>
  <dcterms:modified xsi:type="dcterms:W3CDTF">2020-12-04T08:41:29Z</dcterms:modified>
</cp:coreProperties>
</file>