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341" r:id="rId4"/>
    <p:sldId id="340" r:id="rId5"/>
    <p:sldId id="291" r:id="rId6"/>
    <p:sldId id="305" r:id="rId7"/>
    <p:sldId id="308" r:id="rId8"/>
    <p:sldId id="304" r:id="rId9"/>
    <p:sldId id="342" r:id="rId10"/>
    <p:sldId id="343" r:id="rId11"/>
    <p:sldId id="311" r:id="rId12"/>
    <p:sldId id="312" r:id="rId13"/>
    <p:sldId id="306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38" autoAdjust="0"/>
  </p:normalViewPr>
  <p:slideViewPr>
    <p:cSldViewPr snapToGrid="0">
      <p:cViewPr varScale="1">
        <p:scale>
          <a:sx n="81" d="100"/>
          <a:sy n="81" d="100"/>
        </p:scale>
        <p:origin x="1579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604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Učíme informační bezpečnost(i) / Katedra informačních studií a knihovnictví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9" y="6050736"/>
            <a:ext cx="650505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21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cniS9aQbDYMvd6lm-jcj_l4f-WZMG7fptgLSiqkOLoU/edit?usp=shar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ends.ifla.org/online-education" TargetMode="External"/><Relationship Id="rId2" Type="http://schemas.openxmlformats.org/officeDocument/2006/relationships/hyperlink" Target="http://trends.ifla.org/access-to-in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ends.ifla.org/new-technologies" TargetMode="External"/><Relationship Id="rId5" Type="http://schemas.openxmlformats.org/officeDocument/2006/relationships/hyperlink" Target="http://trends.ifla.org/hyper-connected-societies" TargetMode="External"/><Relationship Id="rId4" Type="http://schemas.openxmlformats.org/officeDocument/2006/relationships/hyperlink" Target="http://trends.ifla.org/privacy-and-data-protection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ites/ala.org.acrl/files/content/issues/infolit/Framework_ILHE.pdf" TargetMode="External"/><Relationship Id="rId2" Type="http://schemas.openxmlformats.org/officeDocument/2006/relationships/hyperlink" Target="https://elf.phil.muni.cz/20-21/mod/assign/view.php?id=296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esdoc.unesco.org/images/0022/002246/224655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INFORMAČNÍ GRAMOTNOST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2. konzultace</a:t>
            </a:r>
            <a:br>
              <a:rPr lang="cs-CZ" dirty="0"/>
            </a:br>
            <a:br>
              <a:rPr lang="cs-CZ" dirty="0"/>
            </a:br>
            <a:r>
              <a:rPr lang="cs-CZ" sz="1800" b="0" dirty="0"/>
              <a:t>Pavla Kovářová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95E92-7A3D-4B33-88D4-2979FA67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 a jejich výzkumy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7F562-5914-4D3E-BAFE-5A5681BC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Sdílený dokument</a:t>
            </a:r>
            <a:endParaRPr lang="cs-CZ" dirty="0"/>
          </a:p>
          <a:p>
            <a:r>
              <a:rPr lang="cs-CZ" dirty="0"/>
              <a:t>Napište:</a:t>
            </a:r>
          </a:p>
          <a:p>
            <a:pPr lvl="1"/>
            <a:r>
              <a:rPr lang="cs-CZ" dirty="0"/>
              <a:t>Svoje jméno</a:t>
            </a:r>
          </a:p>
          <a:p>
            <a:pPr lvl="1"/>
            <a:r>
              <a:rPr lang="cs-CZ" dirty="0"/>
              <a:t>Jméno vybrané klíčové osobnosti v IG (jedinečné, lze ČR i zahraniční)</a:t>
            </a:r>
          </a:p>
          <a:p>
            <a:pPr lvl="1"/>
            <a:r>
              <a:rPr lang="cs-CZ" dirty="0"/>
              <a:t>Stručné zdůvodnění výběru (proč klíčová osobnost v IG)</a:t>
            </a:r>
          </a:p>
          <a:p>
            <a:pPr lvl="1"/>
            <a:r>
              <a:rPr lang="cs-CZ" dirty="0"/>
              <a:t>Hlavní výzkumná témata osobnosti</a:t>
            </a:r>
          </a:p>
          <a:p>
            <a:pPr lvl="1"/>
            <a:r>
              <a:rPr lang="cs-CZ" dirty="0"/>
              <a:t>Odkaz na publikaci, kterou byste si od osobnosti chtěli přečíst + proč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IFLA Trend Report (2013)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TREND 1</a:t>
            </a:r>
            <a:r>
              <a:rPr lang="en-US" dirty="0"/>
              <a:t> New Technologies will both expand and limit who has access to information. </a:t>
            </a:r>
          </a:p>
          <a:p>
            <a:r>
              <a:rPr lang="en-US" dirty="0">
                <a:hlinkClick r:id="rId3"/>
              </a:rPr>
              <a:t>TREND 2</a:t>
            </a:r>
            <a:r>
              <a:rPr lang="en-US" dirty="0"/>
              <a:t> Online Education will </a:t>
            </a:r>
            <a:r>
              <a:rPr lang="en-US" dirty="0" err="1"/>
              <a:t>democratise</a:t>
            </a:r>
            <a:r>
              <a:rPr lang="en-US" dirty="0"/>
              <a:t> and disrupt global learning. </a:t>
            </a:r>
          </a:p>
          <a:p>
            <a:r>
              <a:rPr lang="en-US" dirty="0">
                <a:hlinkClick r:id="rId4"/>
              </a:rPr>
              <a:t>TREND 3</a:t>
            </a:r>
            <a:r>
              <a:rPr lang="en-US" dirty="0"/>
              <a:t> The boundaries of privacy and data protection will be redefined.. </a:t>
            </a:r>
          </a:p>
          <a:p>
            <a:r>
              <a:rPr lang="en-US" dirty="0">
                <a:hlinkClick r:id="rId5"/>
              </a:rPr>
              <a:t>TREND 4</a:t>
            </a:r>
            <a:r>
              <a:rPr lang="en-US" dirty="0"/>
              <a:t> Hyper-connected societies will listen to and empower new voices and groups. </a:t>
            </a:r>
          </a:p>
          <a:p>
            <a:r>
              <a:rPr lang="en-US" dirty="0">
                <a:hlinkClick r:id="rId6"/>
              </a:rPr>
              <a:t>TREND 5</a:t>
            </a:r>
            <a:r>
              <a:rPr lang="en-US" dirty="0"/>
              <a:t> The global information environment will be transformed by new technologies. </a:t>
            </a:r>
          </a:p>
          <a:p>
            <a:r>
              <a:rPr lang="cs-CZ" dirty="0"/>
              <a:t>=&gt; změny IG v příštích letech vlivem IT</a:t>
            </a:r>
          </a:p>
          <a:p>
            <a:r>
              <a:rPr lang="cs-CZ" dirty="0"/>
              <a:t>Zkuste ve skupinách diagram proč-proč</a:t>
            </a:r>
          </a:p>
        </p:txBody>
      </p:sp>
    </p:spTree>
    <p:extLst>
      <p:ext uri="{BB962C8B-B14F-4D97-AF65-F5344CB8AC3E}">
        <p14:creationId xmlns:p14="http://schemas.microsoft.com/office/powerpoint/2010/main" val="3289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Analýza: diagram proč-proč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strom, kdy každé tvrzení členěno na „proč“ =&gt; dekomponování problému do příčin</a:t>
            </a:r>
          </a:p>
          <a:p>
            <a:r>
              <a:rPr lang="cs-CZ" sz="2800" dirty="0"/>
              <a:t>možnost analýzy množství příčin, hledání hlubokých kořenů komplexního problému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52" y="1845735"/>
            <a:ext cx="47625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708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vybraných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související gramotnosti jsou podle Vás klíčové?</a:t>
            </a:r>
          </a:p>
          <a:p>
            <a:pPr lvl="1"/>
            <a:r>
              <a:rPr lang="cs-CZ" dirty="0"/>
              <a:t>Jak zásadní jsou podle vás rozdíly?</a:t>
            </a:r>
          </a:p>
          <a:p>
            <a:pPr lvl="1"/>
            <a:r>
              <a:rPr lang="cs-CZ" dirty="0"/>
              <a:t>Která z gramotností je nejdůležitější pro život v informační společnosti? A pro studium?</a:t>
            </a:r>
          </a:p>
          <a:p>
            <a:pPr lvl="1"/>
            <a:r>
              <a:rPr lang="cs-CZ" dirty="0"/>
              <a:t>O co by měla být IG obohacena?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084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EDBFCA6-B130-409E-AAB2-8064E816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konzultace 11. 11. – standardy ACRL a MIL</a:t>
            </a:r>
            <a:endParaRPr lang="en-US" dirty="0"/>
          </a:p>
        </p:txBody>
      </p:sp>
      <p:pic>
        <p:nvPicPr>
          <p:cNvPr id="8" name="Zástupný symbol obrázku 7" descr="Obsah obrázku objekt, hodiny&#10;&#10;Popis byl vytvořen automaticky">
            <a:extLst>
              <a:ext uri="{FF2B5EF4-FFF2-40B4-BE49-F238E27FC236}">
                <a16:creationId xmlns:a16="http://schemas.microsoft.com/office/drawing/2014/main" id="{0D728F50-9266-4D86-BFB7-123326993F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8" b="6818"/>
          <a:stretch/>
        </p:blipFill>
        <p:spPr>
          <a:noFill/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C4CE2FB-3F9B-478D-B76D-2C811ADE8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řádného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Materiály i úkoly přes ELF</a:t>
            </a:r>
          </a:p>
          <a:p>
            <a:r>
              <a:rPr lang="cs-CZ" dirty="0"/>
              <a:t>Účast na výuce</a:t>
            </a:r>
          </a:p>
          <a:p>
            <a:r>
              <a:rPr lang="cs-CZ" dirty="0"/>
              <a:t>Splnění dílčích úkolů</a:t>
            </a:r>
          </a:p>
          <a:p>
            <a:r>
              <a:rPr lang="cs-CZ" dirty="0"/>
              <a:t>Úspěšné zvládnutí kolokvia</a:t>
            </a:r>
          </a:p>
          <a:p>
            <a:endParaRPr lang="cs-CZ" dirty="0"/>
          </a:p>
          <a:p>
            <a:r>
              <a:rPr lang="cs-CZ" dirty="0"/>
              <a:t>Otázky k čemukoli?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42AE2-CD17-4898-B6D0-1453EFF5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konzultací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73674-A3FE-4AB8-B99F-98D75DD1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Dovysvětlení nejasností z e-kurzu (nutné vaše podněty)</a:t>
            </a:r>
          </a:p>
          <a:p>
            <a:r>
              <a:rPr lang="cs-CZ" dirty="0"/>
              <a:t>Dovysvětlení zadání úkolů (vhodné mít rozpracováno)</a:t>
            </a:r>
          </a:p>
          <a:p>
            <a:r>
              <a:rPr lang="cs-CZ" dirty="0"/>
              <a:t>Praktické úkoly pro procvičení látky z e-kurzu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0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F249-6682-4B1E-8D3D-0E6C44BF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1. bloku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B0E1C-938A-4E3E-BFCB-4CB747A08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IG a souvisejících gramotností</a:t>
            </a:r>
          </a:p>
          <a:p>
            <a:r>
              <a:rPr lang="cs-CZ" dirty="0"/>
              <a:t>Vývoj IG, klíčové osobnosti a milníky</a:t>
            </a:r>
          </a:p>
          <a:p>
            <a:r>
              <a:rPr lang="cs-CZ" dirty="0"/>
              <a:t>Současné osobnosti a výzkumné oblasti</a:t>
            </a:r>
          </a:p>
          <a:p>
            <a:r>
              <a:rPr lang="cs-CZ" dirty="0"/>
              <a:t>Vliv technologií na IG</a:t>
            </a:r>
          </a:p>
          <a:p>
            <a:endParaRPr lang="cs-CZ" dirty="0"/>
          </a:p>
          <a:p>
            <a:r>
              <a:rPr lang="cs-CZ" dirty="0"/>
              <a:t>Strategie reflektující IG (téma pro samostudium příští týden =&gt; zde neřešíme)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5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informační gramotnosti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"recognize when information is needed and have the ability to locate, evaluate, and use effectively the needed information. "</a:t>
            </a:r>
            <a:r>
              <a:rPr lang="cs-CZ" dirty="0"/>
              <a:t> (ALA, 1989)</a:t>
            </a:r>
          </a:p>
          <a:p>
            <a:r>
              <a:rPr lang="cs-CZ" dirty="0"/>
              <a:t>Aktuálně informace dostupné hl. ve spojení s IT =&gt; těsná vazba k digitální gramotnosti</a:t>
            </a:r>
          </a:p>
          <a:p>
            <a:r>
              <a:rPr lang="cs-CZ" dirty="0"/>
              <a:t>MIL: „</a:t>
            </a:r>
            <a:r>
              <a:rPr lang="en-US" dirty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/>
              <a:t>“ (UNESCO 2013, s. 17)</a:t>
            </a:r>
          </a:p>
        </p:txBody>
      </p:sp>
    </p:spTree>
    <p:extLst>
      <p:ext uri="{BB962C8B-B14F-4D97-AF65-F5344CB8AC3E}">
        <p14:creationId xmlns:p14="http://schemas.microsoft.com/office/powerpoint/2010/main" val="370894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IG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pol. 20. stol. min. kurzů IG, hl. bibliografie</a:t>
            </a:r>
          </a:p>
          <a:p>
            <a:r>
              <a:rPr lang="cs-CZ" dirty="0"/>
              <a:t>70. léta </a:t>
            </a:r>
            <a:r>
              <a:rPr lang="cs-CZ" dirty="0" err="1"/>
              <a:t>Zurkowski</a:t>
            </a:r>
            <a:r>
              <a:rPr lang="cs-CZ" dirty="0"/>
              <a:t> definice IG =&gt; víc kurzů, hl. VŠ knihovny</a:t>
            </a:r>
          </a:p>
          <a:p>
            <a:r>
              <a:rPr lang="cs-CZ" dirty="0"/>
              <a:t>80. léta význam IT, definování IG</a:t>
            </a:r>
          </a:p>
          <a:p>
            <a:r>
              <a:rPr lang="cs-CZ" dirty="0"/>
              <a:t>90. léta standardy, kritické myšlení, veřejné knihovny</a:t>
            </a:r>
          </a:p>
          <a:p>
            <a:r>
              <a:rPr lang="cs-CZ" dirty="0"/>
              <a:t>Začátek 21. století politické prosazování – celoživotní učení, konkurenceschopnost, kritika IG =&gt; související koncepty</a:t>
            </a:r>
          </a:p>
          <a:p>
            <a:r>
              <a:rPr lang="cs-CZ" dirty="0"/>
              <a:t>Po 2010 kritika =&gt; změna standardů (Framework, MIL…)</a:t>
            </a:r>
          </a:p>
          <a:p>
            <a:r>
              <a:rPr lang="cs-CZ" dirty="0"/>
              <a:t>V ČR hlavně IVIG</a:t>
            </a:r>
          </a:p>
        </p:txBody>
      </p:sp>
    </p:spTree>
    <p:extLst>
      <p:ext uri="{BB962C8B-B14F-4D97-AF65-F5344CB8AC3E}">
        <p14:creationId xmlns:p14="http://schemas.microsoft.com/office/powerpoint/2010/main" val="406625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IG a IT v informační společnosti</a:t>
            </a:r>
            <a:endParaRPr lang="cs" dirty="0"/>
          </a:p>
        </p:txBody>
      </p:sp>
      <p:sp>
        <p:nvSpPr>
          <p:cNvPr id="53" name="Shape 53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Definice ALA</a:t>
            </a:r>
            <a:r>
              <a:rPr lang="en-US" dirty="0"/>
              <a:t> 1989 </a:t>
            </a:r>
            <a:r>
              <a:rPr lang="cs-CZ" dirty="0"/>
              <a:t>=&gt; vývoj a související gramotnosti</a:t>
            </a:r>
            <a:endParaRPr lang="en-US" dirty="0"/>
          </a:p>
          <a:p>
            <a:pPr lvl="0"/>
            <a:r>
              <a:rPr lang="en-US" dirty="0"/>
              <a:t>IT </a:t>
            </a:r>
            <a:r>
              <a:rPr lang="cs-CZ" dirty="0"/>
              <a:t>zjednodušují mnoho aktivit s informacemi (např. vyhledávání)</a:t>
            </a:r>
          </a:p>
          <a:p>
            <a:pPr lvl="0"/>
            <a:r>
              <a:rPr lang="en-US" dirty="0"/>
              <a:t>Informa</a:t>
            </a:r>
            <a:r>
              <a:rPr lang="cs-CZ" dirty="0" err="1"/>
              <a:t>ce</a:t>
            </a:r>
            <a:r>
              <a:rPr lang="cs-CZ" dirty="0"/>
              <a:t> stále klíčová, ale její použití se mění s IT </a:t>
            </a:r>
            <a:r>
              <a:rPr lang="en-US" dirty="0"/>
              <a:t>=&gt; I</a:t>
            </a:r>
            <a:r>
              <a:rPr lang="cs-CZ" dirty="0"/>
              <a:t>G úzce spojena s IT</a:t>
            </a:r>
          </a:p>
          <a:p>
            <a:pPr lvl="0"/>
            <a:r>
              <a:rPr lang="cs-CZ" dirty="0"/>
              <a:t>Výzkumy použití IT (hl. dětmi) – často omezené a neefektivní</a:t>
            </a:r>
          </a:p>
          <a:p>
            <a:pPr lvl="0"/>
            <a:r>
              <a:rPr lang="cs-CZ" dirty="0"/>
              <a:t>Uživatelé přesvědčeni o své znalosti – nechtějí se učit víc</a:t>
            </a:r>
          </a:p>
          <a:p>
            <a:pPr lvl="0"/>
            <a:r>
              <a:rPr lang="cs-CZ" dirty="0"/>
              <a:t>Knihovny stále omezují své vzdělávací aktivity na tradiční témata</a:t>
            </a:r>
          </a:p>
        </p:txBody>
      </p:sp>
    </p:spTree>
    <p:extLst>
      <p:ext uri="{BB962C8B-B14F-4D97-AF65-F5344CB8AC3E}">
        <p14:creationId xmlns:p14="http://schemas.microsoft.com/office/powerpoint/2010/main" val="3424274885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397932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Metaliteracy</a:t>
            </a:r>
            <a:r>
              <a:rPr lang="cs-CZ" dirty="0"/>
              <a:t>: vychází z IG, ale důraz na aktivní produkci a sdílení informací (Web 2.0)</a:t>
            </a:r>
          </a:p>
          <a:p>
            <a:r>
              <a:rPr lang="cs-CZ" b="1" dirty="0"/>
              <a:t>Digitální gramotnost: </a:t>
            </a:r>
            <a:r>
              <a:rPr lang="cs-CZ" dirty="0"/>
              <a:t>„</a:t>
            </a:r>
            <a:r>
              <a:rPr lang="en-US" dirty="0"/>
              <a:t>ability to access networked computer resources and use them</a:t>
            </a:r>
            <a:r>
              <a:rPr lang="cs-CZ" dirty="0"/>
              <a:t>“, ale také důraz na kritické myšlení a hodnocení online</a:t>
            </a:r>
          </a:p>
          <a:p>
            <a:r>
              <a:rPr lang="cs-CZ" b="1" dirty="0"/>
              <a:t>Data </a:t>
            </a:r>
            <a:r>
              <a:rPr lang="cs-CZ" b="1" dirty="0" err="1"/>
              <a:t>literacy</a:t>
            </a:r>
            <a:r>
              <a:rPr lang="cs-CZ" dirty="0"/>
              <a:t>:</a:t>
            </a:r>
            <a:r>
              <a:rPr lang="cs-CZ" b="1" dirty="0"/>
              <a:t> </a:t>
            </a:r>
            <a:r>
              <a:rPr lang="cs-CZ" dirty="0"/>
              <a:t>2011 definována jako schopnost porozumět datům ve statistickém pojetí, vč. čtení grafů a tabulek, správné usuzování z dat a použití dat, později rozšířeno k přemýšlení založenému na důkazu pro řešení reálných problémů</a:t>
            </a:r>
          </a:p>
          <a:p>
            <a:r>
              <a:rPr lang="cs-CZ" b="1" dirty="0"/>
              <a:t>Funkční gramotnost</a:t>
            </a:r>
            <a:r>
              <a:rPr lang="cs-CZ" dirty="0"/>
              <a:t>: definována pro výzkumy IALS/SIALS jako schopnost aktivně participovat v informačním prostředí, dle IVIG informační gramotnost = funkční gramotnost + ICT gramotnost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65" y="5511191"/>
            <a:ext cx="4383035" cy="134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353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EA04E-9BA4-402F-AF8D-C3E16BDC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207E1-0C38-4959-B635-F71E1EB3F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Podrobné zadání i odevzdání v </a:t>
            </a:r>
            <a:r>
              <a:rPr lang="cs-CZ" dirty="0" err="1">
                <a:hlinkClick r:id="rId2"/>
              </a:rPr>
              <a:t>ELFu</a:t>
            </a:r>
            <a:endParaRPr lang="cs-CZ" dirty="0"/>
          </a:p>
          <a:p>
            <a:r>
              <a:rPr lang="cs-CZ" dirty="0"/>
              <a:t>Nutné prokázat orientaci v tématech 1. bloku (terminologie, osobnosti, výzkumy…)</a:t>
            </a:r>
          </a:p>
          <a:p>
            <a:r>
              <a:rPr lang="cs-CZ" dirty="0"/>
              <a:t>Postup:</a:t>
            </a:r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články</a:t>
            </a:r>
            <a:r>
              <a:rPr lang="en-US" dirty="0"/>
              <a:t> z</a:t>
            </a:r>
            <a:r>
              <a:rPr lang="cs-CZ" dirty="0"/>
              <a:t> posledního</a:t>
            </a:r>
            <a:r>
              <a:rPr lang="en-US" dirty="0"/>
              <a:t> </a:t>
            </a:r>
            <a:r>
              <a:rPr lang="en-US" dirty="0" err="1"/>
              <a:t>sborníku</a:t>
            </a:r>
            <a:r>
              <a:rPr lang="cs-CZ" dirty="0"/>
              <a:t> z ECIL (</a:t>
            </a:r>
            <a:r>
              <a:rPr lang="en-US" dirty="0"/>
              <a:t>Information Literacy in Everyday Life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Strukturované</a:t>
            </a:r>
            <a:r>
              <a:rPr lang="en-US" dirty="0"/>
              <a:t> </a:t>
            </a:r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článku</a:t>
            </a:r>
            <a:endParaRPr lang="en-US" dirty="0"/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IG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Framework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IL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HE</a:t>
            </a:r>
            <a:r>
              <a:rPr lang="cs-CZ" dirty="0"/>
              <a:t> a </a:t>
            </a:r>
            <a:r>
              <a:rPr lang="cs-CZ" dirty="0">
                <a:hlinkClick r:id="rId4"/>
              </a:rPr>
              <a:t>MIL</a:t>
            </a:r>
            <a:r>
              <a:rPr lang="cs-CZ" dirty="0"/>
              <a:t> - </a:t>
            </a:r>
            <a:r>
              <a:rPr lang="en-US" dirty="0"/>
              <a:t>2.3 Tier Two – MIL Competencies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Začlenit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do </a:t>
            </a:r>
            <a:r>
              <a:rPr lang="en-US" dirty="0" err="1"/>
              <a:t>témat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výuce</a:t>
            </a:r>
            <a:r>
              <a:rPr lang="cs-CZ" dirty="0"/>
              <a:t> (související koncepty, gramotnosti, vliv IT…)</a:t>
            </a:r>
          </a:p>
          <a:p>
            <a:pPr lvl="1"/>
            <a:r>
              <a:rPr lang="cs-CZ" dirty="0"/>
              <a:t>Celkem 3 abstrakty + analýza v kontextu látky 1. bloku</a:t>
            </a:r>
            <a:endParaRPr lang="en-US" dirty="0"/>
          </a:p>
          <a:p>
            <a:r>
              <a:rPr lang="en-US" dirty="0" err="1"/>
              <a:t>Odevzdání</a:t>
            </a:r>
            <a:r>
              <a:rPr lang="cs-CZ" dirty="0"/>
              <a:t> </a:t>
            </a:r>
            <a:r>
              <a:rPr lang="en-US" dirty="0"/>
              <a:t>do 31. 10. 2020</a:t>
            </a:r>
          </a:p>
        </p:txBody>
      </p:sp>
    </p:spTree>
    <p:extLst>
      <p:ext uri="{BB962C8B-B14F-4D97-AF65-F5344CB8AC3E}">
        <p14:creationId xmlns:p14="http://schemas.microsoft.com/office/powerpoint/2010/main" val="2750762805"/>
      </p:ext>
    </p:extLst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1493</TotalTime>
  <Words>793</Words>
  <Application>Microsoft Office PowerPoint</Application>
  <PresentationFormat>Předvádění na obrazovce (4:3)</PresentationFormat>
  <Paragraphs>80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phil_sablona_4×3_cz</vt:lpstr>
      <vt:lpstr>INFORMAČNÍ GRAMOTNOST  2. konzultace  Pavla Kovářová</vt:lpstr>
      <vt:lpstr>Podmínky řádného ukončení předmětu </vt:lpstr>
      <vt:lpstr>Účel konzultací</vt:lpstr>
      <vt:lpstr>Témata 1. bloku</vt:lpstr>
      <vt:lpstr>Definice informační gramotnosti</vt:lpstr>
      <vt:lpstr>Vývoj IG</vt:lpstr>
      <vt:lpstr>IG a IT v informační společnosti</vt:lpstr>
      <vt:lpstr>Související koncepty</vt:lpstr>
      <vt:lpstr>Úkol 1</vt:lpstr>
      <vt:lpstr>Osobnosti a jejich výzkumy</vt:lpstr>
      <vt:lpstr>IFLA Trend Report (2013)</vt:lpstr>
      <vt:lpstr>Analýza: diagram proč-proč</vt:lpstr>
      <vt:lpstr>Srovnání vybraných konceptů</vt:lpstr>
      <vt:lpstr>Příští konzultace 11. 11. – standardy ACRL a MIL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Vizváry</cp:lastModifiedBy>
  <cp:revision>82</cp:revision>
  <cp:lastPrinted>1601-01-01T00:00:00Z</cp:lastPrinted>
  <dcterms:created xsi:type="dcterms:W3CDTF">2016-02-10T17:49:42Z</dcterms:created>
  <dcterms:modified xsi:type="dcterms:W3CDTF">2020-10-16T12:27:44Z</dcterms:modified>
</cp:coreProperties>
</file>