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5" r:id="rId3"/>
    <p:sldId id="340" r:id="rId4"/>
    <p:sldId id="344" r:id="rId5"/>
    <p:sldId id="345" r:id="rId6"/>
    <p:sldId id="322" r:id="rId7"/>
    <p:sldId id="323" r:id="rId8"/>
    <p:sldId id="321" r:id="rId9"/>
    <p:sldId id="330" r:id="rId10"/>
    <p:sldId id="327" r:id="rId11"/>
    <p:sldId id="346" r:id="rId12"/>
    <p:sldId id="347" r:id="rId13"/>
    <p:sldId id="313" r:id="rId14"/>
    <p:sldId id="314" r:id="rId15"/>
    <p:sldId id="341" r:id="rId16"/>
    <p:sldId id="328" r:id="rId17"/>
    <p:sldId id="329" r:id="rId18"/>
    <p:sldId id="310" r:id="rId19"/>
    <p:sldId id="342" r:id="rId20"/>
    <p:sldId id="316" r:id="rId21"/>
    <p:sldId id="318" r:id="rId22"/>
    <p:sldId id="31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663300"/>
    <a:srgbClr val="9A0000"/>
    <a:srgbClr val="00287D"/>
    <a:srgbClr val="00A1D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38" autoAdjust="0"/>
  </p:normalViewPr>
  <p:slideViewPr>
    <p:cSldViewPr snapToGrid="0">
      <p:cViewPr varScale="1">
        <p:scale>
          <a:sx n="81" d="100"/>
          <a:sy n="81" d="100"/>
        </p:scale>
        <p:origin x="1579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83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6" y="2565408"/>
            <a:ext cx="7518400" cy="2663825"/>
          </a:xfrm>
        </p:spPr>
        <p:txBody>
          <a:bodyPr tIns="0" bIns="0" anchor="ctr"/>
          <a:lstStyle>
            <a:lvl1pPr>
              <a:defRPr sz="24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94" y="1125542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93" y="1125542"/>
            <a:ext cx="6037861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4" y="2017712"/>
            <a:ext cx="8082321" cy="4531579"/>
          </a:xfrm>
        </p:spPr>
        <p:txBody>
          <a:bodyPr>
            <a:normAutofit/>
          </a:bodyPr>
          <a:lstStyle>
            <a:lvl1pPr marL="257168" indent="-257168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800"/>
            </a:lvl1pPr>
            <a:lvl2pPr marL="557199" indent="-214308">
              <a:buClr>
                <a:srgbClr val="00287D"/>
              </a:buClr>
              <a:buFont typeface="Wingdings" panose="05000000000000000000" pitchFamily="2" charset="2"/>
              <a:buChar char="§"/>
              <a:defRPr sz="2400"/>
            </a:lvl2pPr>
            <a:lvl3pPr marL="685783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4" y="4406907"/>
            <a:ext cx="8091487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94" y="2906713"/>
            <a:ext cx="8091487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90" y="2019308"/>
            <a:ext cx="3876944" cy="41105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8"/>
            <a:ext cx="3876944" cy="41105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4" y="1134539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70" y="2019307"/>
            <a:ext cx="387865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9" y="2915735"/>
            <a:ext cx="3874282" cy="32104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24" y="2019307"/>
            <a:ext cx="387795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8" y="2938741"/>
            <a:ext cx="3878113" cy="319113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93" y="2019300"/>
            <a:ext cx="8091487" cy="4106864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3" y="1134542"/>
            <a:ext cx="8091487" cy="64346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6" y="2019300"/>
            <a:ext cx="5026025" cy="41068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14"/>
            <a:ext cx="5486400" cy="56673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4"/>
            <a:ext cx="5486400" cy="387454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53"/>
            <a:ext cx="5486400" cy="475621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94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4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1800">
          <a:solidFill>
            <a:schemeClr val="tx1"/>
          </a:solidFill>
          <a:latin typeface="+mn-lt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1500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World_Bank_Publications/using-acrls-new-framework-for-information-literacy-to-explore-teaching-strategies-for-intergovernmental-inform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World_Bank_Publications/using-acrls-new-framework-for-information-literacy-to-explore-teaching-strategies-for-intergovernmental-informa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World_Bank_Publications/using-acrls-new-framework-for-information-literacy-to-explore-teaching-strategies-for-intergovernmental-informa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ix.eu/cz/calculator/boo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sco.org/new/en/communication-and-information/resources/publications-and-communication-materials/publications/full-list/media-and-information-literacy-curriculum-for-teacher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znam.cz/zpravy/clanek/tady-dalnice-stat-nemela-d8-ohrozuje-obri-masiv-ktery-klouze-358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salt.com/evalu8it.htm" TargetMode="External"/><Relationship Id="rId2" Type="http://schemas.openxmlformats.org/officeDocument/2006/relationships/hyperlink" Target="http://librarygrits.blogspot.cz/2013/12/the-crap-test-rubric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guides.oakwood.edu/c.php?g=395299&amp;p=2685831" TargetMode="External"/><Relationship Id="rId4" Type="http://schemas.openxmlformats.org/officeDocument/2006/relationships/hyperlink" Target="http://mediashift.org/2013/02/dont-be-fooled-use-the-smell-test-to-separate-fact-from-fiction-online038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psych_info_lit" TargetMode="External"/><Relationship Id="rId7" Type="http://schemas.openxmlformats.org/officeDocument/2006/relationships/hyperlink" Target="http://www.ala.org/acrl/standards/infolitscitech" TargetMode="External"/><Relationship Id="rId2" Type="http://schemas.openxmlformats.org/officeDocument/2006/relationships/hyperlink" Target="http://www.ala.org/acrl/standards/nurs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epository.um.edu.my/13279/1/Model%20of%20Geospatial%20Information%20Literacy%20paper-FINAL.pdf" TargetMode="External"/><Relationship Id="rId5" Type="http://schemas.openxmlformats.org/officeDocument/2006/relationships/hyperlink" Target="http://www.aallnet.org/Archived/Leadership-Governance/policies/PublicPolicies/policy-lawstu.html" TargetMode="External"/><Relationship Id="rId4" Type="http://schemas.openxmlformats.org/officeDocument/2006/relationships/hyperlink" Target="trust%20enhancement%20technolog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.org/acrl/standards/ilframewor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ilframework#value" TargetMode="External"/><Relationship Id="rId2" Type="http://schemas.openxmlformats.org/officeDocument/2006/relationships/hyperlink" Target="http://www.ala.org/acrl/standards/ilframework#author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a.org/acrl/standards/ilframework#inqui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ilframework#exploration" TargetMode="External"/><Relationship Id="rId2" Type="http://schemas.openxmlformats.org/officeDocument/2006/relationships/hyperlink" Target="http://www.ala.org/acrl/standards/ilframework#convers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a.org/acrl/standards/ilframework#proces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acrl.org/" TargetMode="External"/><Relationship Id="rId2" Type="http://schemas.openxmlformats.org/officeDocument/2006/relationships/hyperlink" Target="http://acrl.libguides.com/framework/toolk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w3AX1-XRYBla6gxxoTFSoLY9cp3pr4yD85ON0-qlq34/edit?usp=sharing" TargetMode="External"/><Relationship Id="rId4" Type="http://schemas.openxmlformats.org/officeDocument/2006/relationships/hyperlink" Target="https://aleph.muni.cz/F/NXACLK38KJ5Q7QVA3I1CBEXJ2XP3FGR4QIULGP34CKQDG5MUT6-88255?func=full-set-set&amp;set_number=003667&amp;set_entry=000004&amp;format=99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2676" y="2494981"/>
            <a:ext cx="7518400" cy="2284193"/>
          </a:xfrm>
        </p:spPr>
        <p:txBody>
          <a:bodyPr/>
          <a:lstStyle/>
          <a:p>
            <a:r>
              <a:rPr lang="cs-CZ" sz="2700" cap="all" dirty="0"/>
              <a:t>INFORMAČNÍ GRAMOTNOST</a:t>
            </a:r>
            <a:br>
              <a:rPr lang="cs-CZ" dirty="0"/>
            </a:br>
            <a:br>
              <a:rPr lang="cs-CZ" dirty="0"/>
            </a:br>
            <a:r>
              <a:rPr lang="cs-CZ" dirty="0"/>
              <a:t>3. konzultace (standardy IG)</a:t>
            </a:r>
            <a:br>
              <a:rPr lang="cs-CZ" dirty="0"/>
            </a:br>
            <a:br>
              <a:rPr lang="cs-CZ" dirty="0"/>
            </a:br>
            <a:r>
              <a:rPr lang="cs-CZ" sz="1800" b="0" dirty="0"/>
              <a:t>Pavla Vizváry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8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Příklad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Autorita – instituce a její web (příklad SKIP?)</a:t>
            </a:r>
          </a:p>
          <a:p>
            <a:pPr lvl="1"/>
            <a:r>
              <a:rPr lang="cs-CZ" dirty="0"/>
              <a:t>Vyzvěte ji</a:t>
            </a:r>
          </a:p>
          <a:p>
            <a:pPr lvl="1"/>
            <a:r>
              <a:rPr lang="cs-CZ" dirty="0"/>
              <a:t>Co nabízí na </a:t>
            </a:r>
            <a:r>
              <a:rPr lang="cs-CZ" dirty="0" err="1"/>
              <a:t>info</a:t>
            </a:r>
            <a:r>
              <a:rPr lang="cs-CZ" dirty="0"/>
              <a:t>? (Množství, zaměření, kvalita…)</a:t>
            </a:r>
          </a:p>
          <a:p>
            <a:pPr lvl="1"/>
            <a:r>
              <a:rPr lang="cs-CZ" dirty="0"/>
              <a:t>Využitelnost laikem/expertem?</a:t>
            </a:r>
          </a:p>
          <a:p>
            <a:pPr lvl="1"/>
            <a:r>
              <a:rPr lang="cs-CZ" dirty="0"/>
              <a:t>Lidé za informacemi? Autoři? </a:t>
            </a:r>
            <a:r>
              <a:rPr lang="cs-CZ" dirty="0" err="1"/>
              <a:t>Ovlivňovatelé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Kritiky a kritikové?</a:t>
            </a:r>
          </a:p>
          <a:p>
            <a:r>
              <a:rPr lang="cs-CZ" dirty="0"/>
              <a:t>Tvorba</a:t>
            </a:r>
          </a:p>
          <a:p>
            <a:pPr lvl="1"/>
            <a:r>
              <a:rPr lang="cs-CZ" dirty="0"/>
              <a:t>Sdílení </a:t>
            </a:r>
            <a:r>
              <a:rPr lang="cs-CZ" dirty="0" err="1"/>
              <a:t>info</a:t>
            </a:r>
            <a:r>
              <a:rPr lang="cs-CZ" dirty="0"/>
              <a:t> – (SKIP + o SKIP)</a:t>
            </a:r>
          </a:p>
          <a:p>
            <a:pPr lvl="1"/>
            <a:r>
              <a:rPr lang="cs-CZ" dirty="0"/>
              <a:t>Co nabízí neformální zdroje?</a:t>
            </a:r>
          </a:p>
          <a:p>
            <a:pPr lvl="1"/>
            <a:r>
              <a:rPr lang="cs-CZ" dirty="0"/>
              <a:t>Jaké různé typy údajů i participace nabízeny?</a:t>
            </a:r>
          </a:p>
          <a:p>
            <a:pPr lvl="1"/>
            <a:r>
              <a:rPr lang="cs-CZ" dirty="0"/>
              <a:t>Alternativní metriky?</a:t>
            </a:r>
          </a:p>
        </p:txBody>
      </p:sp>
    </p:spTree>
    <p:extLst>
      <p:ext uri="{BB962C8B-B14F-4D97-AF65-F5344CB8AC3E}">
        <p14:creationId xmlns:p14="http://schemas.microsoft.com/office/powerpoint/2010/main" val="114485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Příklad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Hodnota</a:t>
            </a:r>
          </a:p>
          <a:p>
            <a:pPr lvl="1"/>
            <a:r>
              <a:rPr lang="cs-CZ" dirty="0"/>
              <a:t>Licencování informací</a:t>
            </a:r>
          </a:p>
          <a:p>
            <a:pPr lvl="1"/>
            <a:r>
              <a:rPr lang="cs-CZ" dirty="0"/>
              <a:t>Pro koho přínosy </a:t>
            </a:r>
          </a:p>
          <a:p>
            <a:pPr lvl="1"/>
            <a:r>
              <a:rPr lang="cs-CZ" dirty="0"/>
              <a:t>Kdo ovlivňuje (viz např. personalizace vyhledávání na Google)</a:t>
            </a:r>
          </a:p>
          <a:p>
            <a:r>
              <a:rPr lang="cs-CZ" dirty="0"/>
              <a:t>Dotazování</a:t>
            </a:r>
          </a:p>
          <a:p>
            <a:pPr lvl="1"/>
            <a:r>
              <a:rPr lang="cs-CZ" dirty="0"/>
              <a:t>Výchozí bod individuální – různé zdroje, formy, hloubka, nástroje…</a:t>
            </a:r>
          </a:p>
          <a:p>
            <a:pPr lvl="1"/>
            <a:r>
              <a:rPr lang="cs-CZ" dirty="0"/>
              <a:t>Knihovna jako možný pomocník na různých úrovních</a:t>
            </a:r>
          </a:p>
          <a:p>
            <a:pPr lvl="1"/>
            <a:r>
              <a:rPr lang="cs-CZ" dirty="0"/>
              <a:t>Výhody a limity různých zdrojů (katalog, databáze, full text…)</a:t>
            </a:r>
          </a:p>
        </p:txBody>
      </p:sp>
    </p:spTree>
    <p:extLst>
      <p:ext uri="{BB962C8B-B14F-4D97-AF65-F5344CB8AC3E}">
        <p14:creationId xmlns:p14="http://schemas.microsoft.com/office/powerpoint/2010/main" val="20238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Příklad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Konverzace</a:t>
            </a:r>
          </a:p>
          <a:p>
            <a:pPr lvl="1"/>
            <a:r>
              <a:rPr lang="cs-CZ" dirty="0"/>
              <a:t>Bibliografické cvičení (rozlišování typu zdroje i organizace v citačním manažeru), společná konverzace (krátké prezentace apod.)</a:t>
            </a:r>
          </a:p>
          <a:p>
            <a:pPr lvl="1"/>
            <a:r>
              <a:rPr lang="cs-CZ" dirty="0"/>
              <a:t>Publikování a jeho charakteristiky</a:t>
            </a:r>
          </a:p>
          <a:p>
            <a:r>
              <a:rPr lang="cs-CZ" dirty="0"/>
              <a:t>Strategický průzkum</a:t>
            </a:r>
          </a:p>
          <a:p>
            <a:pPr lvl="1"/>
            <a:r>
              <a:rPr lang="cs-CZ" dirty="0"/>
              <a:t>Konceptuální a mentální mapy, převrácená třída</a:t>
            </a:r>
          </a:p>
          <a:p>
            <a:pPr lvl="1"/>
            <a:r>
              <a:rPr lang="cs-CZ" dirty="0"/>
              <a:t>Systematický přístup k informacím + vědomí subjektivního pohledu</a:t>
            </a:r>
          </a:p>
        </p:txBody>
      </p:sp>
    </p:spTree>
    <p:extLst>
      <p:ext uri="{BB962C8B-B14F-4D97-AF65-F5344CB8AC3E}">
        <p14:creationId xmlns:p14="http://schemas.microsoft.com/office/powerpoint/2010/main" val="344229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 – co už znáte?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Východiska (důvody, teze)</a:t>
            </a:r>
          </a:p>
          <a:p>
            <a:r>
              <a:rPr lang="cs-CZ" dirty="0"/>
              <a:t>Cíle</a:t>
            </a:r>
          </a:p>
          <a:p>
            <a:r>
              <a:rPr lang="cs-CZ" dirty="0"/>
              <a:t>Složky</a:t>
            </a:r>
          </a:p>
          <a:p>
            <a:r>
              <a:rPr lang="cs-CZ" dirty="0"/>
              <a:t>Způsoby využití</a:t>
            </a:r>
          </a:p>
          <a:p>
            <a:r>
              <a:rPr lang="cs-CZ" dirty="0"/>
              <a:t>Jak dostatečně model popsaný pro praktické využití?</a:t>
            </a:r>
          </a:p>
        </p:txBody>
      </p:sp>
    </p:spTree>
    <p:extLst>
      <p:ext uri="{BB962C8B-B14F-4D97-AF65-F5344CB8AC3E}">
        <p14:creationId xmlns:p14="http://schemas.microsoft.com/office/powerpoint/2010/main" val="159171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 </a:t>
            </a:r>
            <a:r>
              <a:rPr lang="cs-CZ" dirty="0"/>
              <a:t>komponenty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9594" y="1719941"/>
            <a:ext cx="8207685" cy="5207634"/>
          </a:xfrm>
        </p:spPr>
      </p:pic>
    </p:spTree>
    <p:extLst>
      <p:ext uri="{BB962C8B-B14F-4D97-AF65-F5344CB8AC3E}">
        <p14:creationId xmlns:p14="http://schemas.microsoft.com/office/powerpoint/2010/main" val="334994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3D4BA57-A9BC-46E6-B77B-555BC48B9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58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interakce fyzicky i virtuálně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Veřejné záležitosti, např. petice, občanské iniciativy… =&gt; nejen na internetu</a:t>
            </a:r>
          </a:p>
          <a:p>
            <a:r>
              <a:rPr lang="cs-CZ" dirty="0"/>
              <a:t>Interakce s dalšími autory – hl. profesní, resp. akademické sociální sítě, asociace a organizace (formální i ne)</a:t>
            </a:r>
          </a:p>
          <a:p>
            <a:r>
              <a:rPr lang="cs-CZ" dirty="0"/>
              <a:t>Možnosti </a:t>
            </a:r>
            <a:r>
              <a:rPr lang="cs-CZ" dirty="0" err="1"/>
              <a:t>selfpublishingu</a:t>
            </a:r>
            <a:r>
              <a:rPr lang="cs-CZ" dirty="0"/>
              <a:t>, online služby vydavatelů (např. </a:t>
            </a:r>
            <a:r>
              <a:rPr lang="cs-CZ" dirty="0">
                <a:hlinkClick r:id="rId2"/>
              </a:rPr>
              <a:t>kalkulačky</a:t>
            </a:r>
            <a:r>
              <a:rPr lang="cs-CZ" dirty="0"/>
              <a:t>)…</a:t>
            </a:r>
          </a:p>
          <a:p>
            <a:r>
              <a:rPr lang="cs-CZ" dirty="0"/>
              <a:t>Digitální knihovny, </a:t>
            </a:r>
            <a:r>
              <a:rPr lang="cs-CZ" dirty="0" err="1"/>
              <a:t>repozitáře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2680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Politika =&gt; mechanismus =&gt; nástroj</a:t>
            </a:r>
          </a:p>
          <a:p>
            <a:r>
              <a:rPr lang="cs-CZ" dirty="0"/>
              <a:t>Co chcete monitorovat? Např. odborný článek</a:t>
            </a:r>
          </a:p>
          <a:p>
            <a:pPr lvl="1"/>
            <a:r>
              <a:rPr lang="cs-CZ" dirty="0"/>
              <a:t>Citace + způsob využití (negativní citace) =&gt; citační indexy =&gt; </a:t>
            </a:r>
            <a:r>
              <a:rPr lang="cs-CZ" dirty="0" err="1"/>
              <a:t>GoogleScholar</a:t>
            </a:r>
            <a:endParaRPr lang="cs-CZ" dirty="0"/>
          </a:p>
          <a:p>
            <a:pPr lvl="1"/>
            <a:r>
              <a:rPr lang="cs-CZ" dirty="0" err="1"/>
              <a:t>Egosurfing</a:t>
            </a:r>
            <a:r>
              <a:rPr lang="cs-CZ" dirty="0"/>
              <a:t> =&gt; zmínky na webu =&gt; Google </a:t>
            </a:r>
            <a:r>
              <a:rPr lang="cs-CZ" dirty="0" err="1"/>
              <a:t>Alerts</a:t>
            </a:r>
            <a:endParaRPr lang="cs-CZ" dirty="0"/>
          </a:p>
          <a:p>
            <a:pPr lvl="1"/>
            <a:r>
              <a:rPr lang="cs-CZ" dirty="0"/>
              <a:t>Dopad příspěvku na </a:t>
            </a:r>
            <a:r>
              <a:rPr lang="cs-CZ" dirty="0" err="1"/>
              <a:t>Twitteru</a:t>
            </a:r>
            <a:r>
              <a:rPr lang="cs-CZ" dirty="0"/>
              <a:t> =&gt; komentáře, sdílení, fanoušci =&gt; Klábosení</a:t>
            </a:r>
          </a:p>
          <a:p>
            <a:pPr lvl="1"/>
            <a:r>
              <a:rPr lang="cs-CZ" dirty="0"/>
              <a:t>Využívanost webu =&gt; statistika přístupů =&gt; Google </a:t>
            </a:r>
            <a:r>
              <a:rPr lang="cs-CZ" dirty="0" err="1"/>
              <a:t>Analytics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05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skupiny: akademické a základní knihovny</a:t>
            </a:r>
          </a:p>
          <a:p>
            <a:pPr lvl="1"/>
            <a:r>
              <a:rPr lang="cs-CZ" dirty="0"/>
              <a:t>Použijte jakékoli materiály</a:t>
            </a:r>
          </a:p>
          <a:p>
            <a:pPr lvl="1"/>
            <a:r>
              <a:rPr lang="cs-CZ" dirty="0"/>
              <a:t>Vytvořte myšlenkovou mapu témat lekcí IG</a:t>
            </a:r>
          </a:p>
          <a:p>
            <a:pPr lvl="1"/>
            <a:r>
              <a:rPr lang="cs-CZ" dirty="0"/>
              <a:t>Promyslete návaznost lekcí na zvolený standard</a:t>
            </a:r>
          </a:p>
          <a:p>
            <a:pPr lvl="1"/>
            <a:r>
              <a:rPr lang="cs-CZ" dirty="0"/>
              <a:t>Jak byste kompetence </a:t>
            </a:r>
            <a:r>
              <a:rPr lang="cs-CZ" dirty="0">
                <a:hlinkClick r:id="rId2"/>
              </a:rPr>
              <a:t>rozvíjeli</a:t>
            </a:r>
            <a:r>
              <a:rPr lang="cs-CZ" dirty="0"/>
              <a:t>? Proč?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36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75ABE-E2F6-4E5F-A93A-CC82950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úkoly pro komponentu přístup?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019D83-96AA-4F61-AFDC-079789E8B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Vedení řízeného rozhovoru pro vymezení rešeršního požadavku (cesta od uvědomované, ale nevyjádřené potřeby)</a:t>
            </a:r>
          </a:p>
          <a:p>
            <a:r>
              <a:rPr lang="cs-CZ" dirty="0"/>
              <a:t>Vyhledávání informací v různých zdrojích + pomůcky (fasety, filtrování, řazení, zástupné znaky, operátory…)</a:t>
            </a:r>
          </a:p>
          <a:p>
            <a:r>
              <a:rPr lang="cs-CZ" dirty="0"/>
              <a:t>Získání obsahu (vzdálený přístup, databáze otevřené a licencované, CC, žádosti přes SNS…)</a:t>
            </a:r>
          </a:p>
          <a:p>
            <a:r>
              <a:rPr lang="cs-CZ" dirty="0"/>
              <a:t>Uložení obsahu (rozdíly zálohovacích strategií, výběr média k uložení…)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6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organizaci předmětu</a:t>
            </a:r>
          </a:p>
          <a:p>
            <a:r>
              <a:rPr lang="cs-CZ" dirty="0"/>
              <a:t>Studijním materiálům v </a:t>
            </a:r>
            <a:r>
              <a:rPr lang="cs-CZ" dirty="0" err="1"/>
              <a:t>ELFu</a:t>
            </a:r>
            <a:r>
              <a:rPr lang="cs-CZ" dirty="0"/>
              <a:t> (standardy MIL a Rámec ACRL)</a:t>
            </a:r>
          </a:p>
          <a:p>
            <a:r>
              <a:rPr lang="cs-CZ" dirty="0"/>
              <a:t>Úkol č. 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61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–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Přečtěte si </a:t>
            </a:r>
            <a:r>
              <a:rPr lang="cs-CZ" dirty="0">
                <a:hlinkClick r:id="rId2"/>
              </a:rPr>
              <a:t>mediální zprávu</a:t>
            </a:r>
            <a:endParaRPr lang="cs-CZ" dirty="0"/>
          </a:p>
          <a:p>
            <a:r>
              <a:rPr lang="cs-CZ" dirty="0"/>
              <a:t>Jaké vidíte:</a:t>
            </a:r>
          </a:p>
          <a:p>
            <a:pPr lvl="1"/>
            <a:r>
              <a:rPr lang="cs-CZ" dirty="0"/>
              <a:t>Cíle</a:t>
            </a:r>
          </a:p>
          <a:p>
            <a:pPr lvl="1"/>
            <a:r>
              <a:rPr lang="cs-CZ" dirty="0"/>
              <a:t>Možné problémy</a:t>
            </a:r>
          </a:p>
          <a:p>
            <a:pPr lvl="1"/>
            <a:r>
              <a:rPr lang="cs-CZ" dirty="0"/>
              <a:t>Zdroje informací</a:t>
            </a:r>
          </a:p>
          <a:p>
            <a:pPr lvl="1"/>
            <a:r>
              <a:rPr lang="cs-CZ" dirty="0"/>
              <a:t>Možné způsoby interpretace</a:t>
            </a:r>
          </a:p>
          <a:p>
            <a:pPr lvl="1"/>
            <a:r>
              <a:rPr lang="cs-CZ" dirty="0"/>
              <a:t>Estetičnost</a:t>
            </a:r>
          </a:p>
          <a:p>
            <a:pPr lvl="1"/>
            <a:r>
              <a:rPr lang="cs-CZ" dirty="0"/>
              <a:t>Reklama (vliv, způsob)</a:t>
            </a:r>
          </a:p>
          <a:p>
            <a:pPr lvl="1"/>
            <a:r>
              <a:rPr lang="cs-CZ" dirty="0"/>
              <a:t>Etika, zákony</a:t>
            </a:r>
          </a:p>
          <a:p>
            <a:pPr lvl="1"/>
            <a:r>
              <a:rPr lang="cs-CZ" dirty="0"/>
              <a:t>Možné dopady na jednotlivce</a:t>
            </a:r>
          </a:p>
        </p:txBody>
      </p:sp>
    </p:spTree>
    <p:extLst>
      <p:ext uri="{BB962C8B-B14F-4D97-AF65-F5344CB8AC3E}">
        <p14:creationId xmlns:p14="http://schemas.microsoft.com/office/powerpoint/2010/main" val="278246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- evaluace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skupiny</a:t>
            </a:r>
          </a:p>
          <a:p>
            <a:r>
              <a:rPr lang="cs-CZ" dirty="0"/>
              <a:t>Stejný článek, různý test:</a:t>
            </a:r>
          </a:p>
          <a:p>
            <a:pPr lvl="1"/>
            <a:r>
              <a:rPr lang="cs-CZ" dirty="0">
                <a:hlinkClick r:id="rId2"/>
              </a:rPr>
              <a:t>C.R.A.P. test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CARS test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SMELL test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5"/>
              </a:rPr>
              <a:t>10 </a:t>
            </a:r>
            <a:r>
              <a:rPr lang="cs-CZ" dirty="0" err="1">
                <a:hlinkClick r:id="rId5"/>
              </a:rPr>
              <a:t>C‘s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486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článku najděte závěr, pro něj argument + na čem je založen</a:t>
            </a:r>
          </a:p>
          <a:p>
            <a:r>
              <a:rPr lang="cs-CZ" dirty="0"/>
              <a:t>Najdete argumentační faul?</a:t>
            </a:r>
          </a:p>
          <a:p>
            <a:r>
              <a:rPr lang="cs-CZ" dirty="0"/>
              <a:t>Jak různě lze sdělení interpretovat? Co může interpretaci ovlivnit?</a:t>
            </a:r>
          </a:p>
          <a:p>
            <a:r>
              <a:rPr lang="cs-CZ" dirty="0"/>
              <a:t>Najděte k tématu alternativní zdroj – v čem (ne)podporuje závěr?</a:t>
            </a:r>
          </a:p>
          <a:p>
            <a:r>
              <a:rPr lang="cs-CZ" dirty="0"/>
              <a:t>Jak byste prověřovali informace, zdroje a zprostředkovatele?</a:t>
            </a:r>
          </a:p>
        </p:txBody>
      </p:sp>
    </p:spTree>
    <p:extLst>
      <p:ext uri="{BB962C8B-B14F-4D97-AF65-F5344CB8AC3E}">
        <p14:creationId xmlns:p14="http://schemas.microsoft.com/office/powerpoint/2010/main" val="159469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1F249-6682-4B1E-8D3D-0E6C44BF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2. bloku (1. část)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B0E1C-938A-4E3E-BFCB-4CB747A08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Framework for Information Literacy for Higher Education</a:t>
            </a:r>
            <a:endParaRPr lang="cs-CZ" dirty="0"/>
          </a:p>
          <a:p>
            <a:r>
              <a:rPr lang="en-US" dirty="0"/>
              <a:t>MIL </a:t>
            </a:r>
            <a:r>
              <a:rPr lang="en-US" dirty="0" err="1"/>
              <a:t>dle</a:t>
            </a:r>
            <a:r>
              <a:rPr lang="en-US" dirty="0"/>
              <a:t> UNESCO – </a:t>
            </a:r>
            <a:r>
              <a:rPr lang="cs-CZ" dirty="0"/>
              <a:t>kontext a využití standardu, komponenty přístup, hodnocení, tvorba</a:t>
            </a:r>
          </a:p>
          <a:p>
            <a:endParaRPr lang="cs-CZ" dirty="0"/>
          </a:p>
          <a:p>
            <a:r>
              <a:rPr lang="cs-CZ" dirty="0"/>
              <a:t>Těsná návaznost příště: další standardy IG, strategie reflektující IG, edukační kontext (+ 2. úkol)</a:t>
            </a:r>
          </a:p>
        </p:txBody>
      </p:sp>
    </p:spTree>
    <p:extLst>
      <p:ext uri="{BB962C8B-B14F-4D97-AF65-F5344CB8AC3E}">
        <p14:creationId xmlns:p14="http://schemas.microsoft.com/office/powerpoint/2010/main" val="327995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VŠ – tematicky specifická IG?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/>
              <a:t>Silně zastoupeno v ANCIL</a:t>
            </a:r>
          </a:p>
          <a:p>
            <a:r>
              <a:rPr lang="cs-CZ"/>
              <a:t>Např. identifikace potřeby, práce se zdroji, hledané informace, přesnost X úplnost…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/>
              <a:t>Přemýšlejte (fakulty MU):</a:t>
            </a:r>
          </a:p>
          <a:p>
            <a:pPr lvl="1"/>
            <a:r>
              <a:rPr lang="cs-CZ">
                <a:hlinkClick r:id="rId2"/>
              </a:rPr>
              <a:t>Zdravotní sestry</a:t>
            </a:r>
            <a:endParaRPr lang="cs-CZ"/>
          </a:p>
          <a:p>
            <a:pPr lvl="1"/>
            <a:r>
              <a:rPr lang="cs-CZ">
                <a:hlinkClick r:id="rId3"/>
              </a:rPr>
              <a:t>Psychologie</a:t>
            </a:r>
            <a:endParaRPr lang="cs-CZ"/>
          </a:p>
          <a:p>
            <a:pPr lvl="1"/>
            <a:r>
              <a:rPr lang="cs-CZ">
                <a:hlinkClick r:id="rId4" action="ppaction://hlinkfile"/>
              </a:rPr>
              <a:t>Novináři</a:t>
            </a:r>
            <a:endParaRPr lang="cs-CZ"/>
          </a:p>
          <a:p>
            <a:pPr lvl="1"/>
            <a:r>
              <a:rPr lang="cs-CZ">
                <a:hlinkClick r:id="rId5"/>
              </a:rPr>
              <a:t>Právo</a:t>
            </a:r>
            <a:endParaRPr lang="cs-CZ"/>
          </a:p>
          <a:p>
            <a:pPr lvl="1"/>
            <a:r>
              <a:rPr lang="cs-CZ">
                <a:hlinkClick r:id="rId6"/>
              </a:rPr>
              <a:t>Geografie</a:t>
            </a:r>
            <a:endParaRPr lang="cs-CZ"/>
          </a:p>
          <a:p>
            <a:pPr lvl="1"/>
            <a:r>
              <a:rPr lang="cs-CZ">
                <a:hlinkClick r:id="rId7"/>
              </a:rPr>
              <a:t>Informatika</a:t>
            </a:r>
            <a:endParaRPr lang="cs-CZ"/>
          </a:p>
          <a:p>
            <a:pPr lvl="1"/>
            <a:r>
              <a:rPr lang="cs-CZ">
                <a:hlinkClick r:id="rId7"/>
              </a:rPr>
              <a:t>Pedagogika</a:t>
            </a:r>
            <a:endParaRPr lang="cs-CZ"/>
          </a:p>
          <a:p>
            <a:pPr lvl="1"/>
            <a:r>
              <a:rPr lang="cs-CZ"/>
              <a:t>Animátor sportovních aktivit</a:t>
            </a:r>
          </a:p>
          <a:p>
            <a:pPr lvl="1"/>
            <a:r>
              <a:rPr lang="cs-CZ"/>
              <a:t>Regionální správa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0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Rámec IG pro VŠ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Východiska: prahové koncepty („</a:t>
            </a:r>
            <a:r>
              <a:rPr lang="cs-CZ" dirty="0" err="1"/>
              <a:t>metakompetence</a:t>
            </a:r>
            <a:r>
              <a:rPr lang="cs-CZ" dirty="0"/>
              <a:t>“), </a:t>
            </a:r>
            <a:r>
              <a:rPr lang="cs-CZ" dirty="0" err="1"/>
              <a:t>průřezovost</a:t>
            </a:r>
            <a:r>
              <a:rPr lang="cs-CZ" dirty="0"/>
              <a:t>, </a:t>
            </a:r>
            <a:r>
              <a:rPr lang="cs-CZ" dirty="0" err="1"/>
              <a:t>konektivismus</a:t>
            </a:r>
            <a:endParaRPr lang="cs-CZ" dirty="0"/>
          </a:p>
          <a:p>
            <a:r>
              <a:rPr lang="cs-CZ" dirty="0"/>
              <a:t>Snaha o „</a:t>
            </a:r>
            <a:r>
              <a:rPr lang="cs-CZ" dirty="0" err="1"/>
              <a:t>embedded</a:t>
            </a:r>
            <a:r>
              <a:rPr lang="cs-CZ" dirty="0"/>
              <a:t> learning“ + spolupráce stakeholderů</a:t>
            </a:r>
          </a:p>
          <a:p>
            <a:r>
              <a:rPr lang="cs-CZ" dirty="0"/>
              <a:t>Změna z procedurálních instrukcí k více konceptuálnímu modelu s prostorem pro kreativitu a interpretaci</a:t>
            </a:r>
          </a:p>
          <a:p>
            <a:r>
              <a:rPr lang="cs-CZ" dirty="0"/>
              <a:t>Rámce bez jasného pořadí – rovnocenné </a:t>
            </a:r>
          </a:p>
          <a:p>
            <a:r>
              <a:rPr lang="cs-CZ" dirty="0"/>
              <a:t>Důraz na kreativitu a tvorbu + kritický přístup a sebereflexi + individuálnost (úroveň IG, znevýhodnění)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51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Čočky/rámce (</a:t>
            </a:r>
            <a:r>
              <a:rPr lang="cs-CZ" dirty="0" err="1"/>
              <a:t>frames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Authority Is Constructed and Contextual</a:t>
            </a:r>
            <a:endParaRPr lang="cs-CZ" dirty="0"/>
          </a:p>
          <a:p>
            <a:pPr lvl="1"/>
            <a:r>
              <a:rPr lang="cs-CZ" dirty="0"/>
              <a:t>Kritické myšlení o IZ všech typů</a:t>
            </a:r>
          </a:p>
          <a:p>
            <a:pPr lvl="1"/>
            <a:r>
              <a:rPr lang="cs-CZ" dirty="0"/>
              <a:t>Otázky na autora, účel a kontext, uvědomění si hodnoty různých pohledů</a:t>
            </a:r>
          </a:p>
          <a:p>
            <a:r>
              <a:rPr lang="en-US" dirty="0">
                <a:hlinkClick r:id="rId3"/>
              </a:rPr>
              <a:t>Information Has Value</a:t>
            </a:r>
            <a:endParaRPr lang="cs-CZ" dirty="0"/>
          </a:p>
          <a:p>
            <a:pPr lvl="1"/>
            <a:r>
              <a:rPr lang="cs-CZ" dirty="0"/>
              <a:t>Přiznání původu myšlenek, uvědomění si příležitosti pro různé role (tvůrce i uživatel) </a:t>
            </a:r>
          </a:p>
          <a:p>
            <a:pPr lvl="1"/>
            <a:r>
              <a:rPr lang="cs-CZ" dirty="0"/>
              <a:t>Právní i ekonomické zájmy ovlivňující produkci a rozšiřování, </a:t>
            </a:r>
            <a:r>
              <a:rPr lang="cs-CZ" dirty="0" err="1"/>
              <a:t>info</a:t>
            </a:r>
            <a:r>
              <a:rPr lang="cs-CZ" dirty="0"/>
              <a:t> jako komodita (vč. vzdělávání)</a:t>
            </a:r>
          </a:p>
          <a:p>
            <a:r>
              <a:rPr lang="en-US" dirty="0">
                <a:hlinkClick r:id="rId4"/>
              </a:rPr>
              <a:t>Research as Inquiry</a:t>
            </a:r>
            <a:endParaRPr lang="cs-CZ" dirty="0"/>
          </a:p>
          <a:p>
            <a:pPr lvl="1"/>
            <a:r>
              <a:rPr lang="cs-CZ" dirty="0"/>
              <a:t>Neuzavřené zkoumání, klíčové pokládání otázek a flexibilita, různé úhly pohledu</a:t>
            </a:r>
          </a:p>
          <a:p>
            <a:pPr lvl="1"/>
            <a:r>
              <a:rPr lang="cs-CZ" dirty="0"/>
              <a:t>Syntéza a závěry se zohledněním všech podkladů (i protichůdných)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25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Čočky/rámce (</a:t>
            </a:r>
            <a:r>
              <a:rPr lang="cs-CZ" dirty="0" err="1"/>
              <a:t>frames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Scholarship as Conversation</a:t>
            </a:r>
            <a:endParaRPr lang="cs-CZ" dirty="0"/>
          </a:p>
          <a:p>
            <a:pPr lvl="1"/>
            <a:r>
              <a:rPr lang="cs-CZ" dirty="0"/>
              <a:t>Možnost participovat na pokračující odborné konverzaci</a:t>
            </a:r>
          </a:p>
          <a:p>
            <a:pPr lvl="1"/>
            <a:r>
              <a:rPr lang="cs-CZ" dirty="0"/>
              <a:t>Identifikace podílů autorů, zdrojů i informací na poznání</a:t>
            </a:r>
          </a:p>
          <a:p>
            <a:r>
              <a:rPr lang="en-US" dirty="0">
                <a:hlinkClick r:id="rId3"/>
              </a:rPr>
              <a:t>Searching as Strategic Exploration</a:t>
            </a:r>
            <a:endParaRPr lang="cs-CZ" dirty="0"/>
          </a:p>
          <a:p>
            <a:pPr lvl="1"/>
            <a:r>
              <a:rPr lang="cs-CZ" dirty="0"/>
              <a:t>Různé obsahy, formáty a relevance k potřebám</a:t>
            </a:r>
          </a:p>
          <a:p>
            <a:pPr lvl="1"/>
            <a:r>
              <a:rPr lang="cs-CZ" dirty="0"/>
              <a:t>Uvědomění si potřeby, identifikace zainteresovaných, společné a rozdílné pohledy, strategie dle potřeby, redefinování strategie</a:t>
            </a:r>
          </a:p>
          <a:p>
            <a:r>
              <a:rPr lang="en-US" dirty="0">
                <a:hlinkClick r:id="rId4"/>
              </a:rPr>
              <a:t>Information Creation as a Process</a:t>
            </a:r>
            <a:endParaRPr lang="cs-CZ" dirty="0"/>
          </a:p>
          <a:p>
            <a:pPr lvl="1"/>
            <a:r>
              <a:rPr lang="cs-CZ" dirty="0"/>
              <a:t>Vliv charakteristik zdroje (vnímání dle formátu)</a:t>
            </a:r>
          </a:p>
          <a:p>
            <a:pPr lvl="1"/>
            <a:r>
              <a:rPr lang="cs-CZ" dirty="0"/>
              <a:t>Iterace ve výzkumu, tvorbě a rozšiřování </a:t>
            </a:r>
            <a:r>
              <a:rPr lang="cs-CZ" dirty="0" err="1"/>
              <a:t>info</a:t>
            </a:r>
            <a:r>
              <a:rPr lang="cs-CZ" dirty="0"/>
              <a:t>, různé postupy ovlivňující výsledek</a:t>
            </a:r>
          </a:p>
          <a:p>
            <a:pPr lvl="1"/>
            <a:r>
              <a:rPr lang="cs-CZ" dirty="0"/>
              <a:t>Vztah k potřebě i monitorování dopadu</a:t>
            </a:r>
          </a:p>
        </p:txBody>
      </p:sp>
    </p:spTree>
    <p:extLst>
      <p:ext uri="{BB962C8B-B14F-4D97-AF65-F5344CB8AC3E}">
        <p14:creationId xmlns:p14="http://schemas.microsoft.com/office/powerpoint/2010/main" val="232231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 tím v praxi?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Velký prostor pro různá pojetí</a:t>
            </a:r>
          </a:p>
          <a:p>
            <a:r>
              <a:rPr lang="cs-CZ" dirty="0"/>
              <a:t>Podpora konstruktivistického přístupu – přizpůsobení lektorovi, studujícím, oborům, tématům…</a:t>
            </a:r>
          </a:p>
          <a:p>
            <a:r>
              <a:rPr lang="cs-CZ" dirty="0"/>
              <a:t>Projekty pro sdílení pojetí</a:t>
            </a:r>
          </a:p>
          <a:p>
            <a:pPr lvl="1"/>
            <a:r>
              <a:rPr lang="en-US" dirty="0">
                <a:hlinkClick r:id="rId2"/>
              </a:rPr>
              <a:t>Framework Toolkit</a:t>
            </a:r>
            <a:endParaRPr lang="cs-CZ" dirty="0">
              <a:hlinkClick r:id="rId3"/>
            </a:endParaRPr>
          </a:p>
          <a:p>
            <a:pPr lvl="1"/>
            <a:r>
              <a:rPr lang="cs-CZ" dirty="0">
                <a:hlinkClick r:id="rId3"/>
              </a:rPr>
              <a:t>Framework </a:t>
            </a:r>
            <a:r>
              <a:rPr lang="cs-CZ" dirty="0" err="1">
                <a:hlinkClick r:id="rId3"/>
              </a:rPr>
              <a:t>Sandbox</a:t>
            </a:r>
            <a:r>
              <a:rPr lang="cs-CZ" dirty="0"/>
              <a:t> </a:t>
            </a:r>
          </a:p>
          <a:p>
            <a:pPr lvl="1"/>
            <a:r>
              <a:rPr lang="en-US" dirty="0">
                <a:hlinkClick r:id="rId4"/>
              </a:rPr>
              <a:t>Teaching information literacy threshold concepts: lesson plans for librarians</a:t>
            </a:r>
            <a:endParaRPr lang="cs-CZ" dirty="0">
              <a:hlinkClick r:id="rId5"/>
            </a:endParaRPr>
          </a:p>
          <a:p>
            <a:pPr lvl="1"/>
            <a:r>
              <a:rPr lang="cs-CZ" dirty="0">
                <a:hlinkClick r:id="rId5"/>
              </a:rPr>
              <a:t>Spojení Rámce, Standardů a visuální gramotnosti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95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19394" r="15446" b="27394"/>
          <a:stretch/>
        </p:blipFill>
        <p:spPr>
          <a:xfrm>
            <a:off x="1294792" y="2458124"/>
            <a:ext cx="6511554" cy="36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4391"/>
      </p:ext>
    </p:extLst>
  </p:cSld>
  <p:clrMapOvr>
    <a:masterClrMapping/>
  </p:clrMapOvr>
</p:sld>
</file>

<file path=ppt/theme/theme1.xml><?xml version="1.0" encoding="utf-8"?>
<a:theme xmlns:a="http://schemas.openxmlformats.org/drawingml/2006/main" name="phil_sablona_4×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phil_sablona_4×3_cz</Template>
  <TotalTime>1375</TotalTime>
  <Words>933</Words>
  <Application>Microsoft Office PowerPoint</Application>
  <PresentationFormat>Předvádění na obrazovce (4:3)</PresentationFormat>
  <Paragraphs>140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phil_sablona_4×3_cz</vt:lpstr>
      <vt:lpstr>INFORMAČNÍ GRAMOTNOST  3. konzultace (standardy IG)  Pavla Vizváry</vt:lpstr>
      <vt:lpstr>Otázky?</vt:lpstr>
      <vt:lpstr>Témata 2. bloku (1. část)</vt:lpstr>
      <vt:lpstr>VŠ – tematicky specifická IG?</vt:lpstr>
      <vt:lpstr>Rámec IG pro VŠ</vt:lpstr>
      <vt:lpstr>Čočky/rámce (frames)</vt:lpstr>
      <vt:lpstr>Čočky/rámce (frames)</vt:lpstr>
      <vt:lpstr>Jak s tím v praxi?</vt:lpstr>
      <vt:lpstr>Prezentace aplikace PowerPoint</vt:lpstr>
      <vt:lpstr>Příklad aplikace</vt:lpstr>
      <vt:lpstr>Příklad aplikace</vt:lpstr>
      <vt:lpstr>Příklad aplikace</vt:lpstr>
      <vt:lpstr>MIL – co už znáte?</vt:lpstr>
      <vt:lpstr>MIL komponenty</vt:lpstr>
      <vt:lpstr>Prezentace aplikace PowerPoint</vt:lpstr>
      <vt:lpstr>Způsoby interakce fyzicky i virtuálně</vt:lpstr>
      <vt:lpstr>Monitoring informací</vt:lpstr>
      <vt:lpstr>Úkol</vt:lpstr>
      <vt:lpstr>Možné úkoly pro komponentu přístup?</vt:lpstr>
      <vt:lpstr>Úkol – hodnocení</vt:lpstr>
      <vt:lpstr>Úkol - evaluace</vt:lpstr>
      <vt:lpstr>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Evaluační pohovor  s vedením MU</dc:title>
  <dc:creator>PK</dc:creator>
  <cp:lastModifiedBy>Pavla Vizváry</cp:lastModifiedBy>
  <cp:revision>81</cp:revision>
  <cp:lastPrinted>1601-01-01T00:00:00Z</cp:lastPrinted>
  <dcterms:created xsi:type="dcterms:W3CDTF">2016-02-10T17:49:42Z</dcterms:created>
  <dcterms:modified xsi:type="dcterms:W3CDTF">2020-11-08T09:45:48Z</dcterms:modified>
</cp:coreProperties>
</file>