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80" r:id="rId3"/>
    <p:sldId id="281" r:id="rId4"/>
    <p:sldId id="274" r:id="rId5"/>
    <p:sldId id="275" r:id="rId6"/>
    <p:sldId id="276" r:id="rId7"/>
    <p:sldId id="277" r:id="rId8"/>
    <p:sldId id="278" r:id="rId9"/>
    <p:sldId id="258" r:id="rId10"/>
    <p:sldId id="282" r:id="rId11"/>
    <p:sldId id="283" r:id="rId12"/>
    <p:sldId id="284" r:id="rId13"/>
    <p:sldId id="287" r:id="rId14"/>
    <p:sldId id="261" r:id="rId15"/>
    <p:sldId id="262" r:id="rId16"/>
    <p:sldId id="263" r:id="rId17"/>
    <p:sldId id="264" r:id="rId18"/>
    <p:sldId id="285" r:id="rId19"/>
    <p:sldId id="265" r:id="rId20"/>
    <p:sldId id="286" r:id="rId21"/>
    <p:sldId id="267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E159A2-2DF4-4231-AAF5-E7D99E7DAA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2EF70F8-4D13-42EB-863C-8D33EADEC0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73978A-FAFA-4D64-8C7A-AA452DE97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1/11/2021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A36121-BAF1-428F-B98A-B1BD195A2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213499E-EB6E-434D-9672-396DBC03B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04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BADA8D-2459-4FEF-A0F5-490BA702B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26E0ADB-8768-4105-A424-DB6252D6F5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BAAC6F-5811-4624-829B-2B1C39540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1/11/2021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34F486-7627-47E1-AA7F-9D69A74AC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FE9634-1E37-40B2-9CE9-0DBE46E75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44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2474677-702A-47C7-A63E-4681D0996C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8EF4156-D63C-4BFB-9AAA-D84D0EC287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6DA98F2-FDD1-4A77-AF49-A14442AA4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1/11/2021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F345D8B-A630-4782-9C03-9C083A9E1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FAB3FF2-DC4D-430D-8E1D-2286AD867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22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27047A-42CB-4C2C-B1E3-CBEEE6683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B8EF96-0B11-4A00-A1D0-34329CB764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81982D-520B-4A8C-AA59-3A9435CD0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1/11/2021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ED81E3-EDAF-420C-8244-4C820676A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3B9142-9C39-4757-93E5-B25B7B5FA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896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97344B-1C7E-4ED8-9971-10E806183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390BD64-972F-4C3D-ADEB-151E7B4CAC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467CB00-CBC5-4EF6-A5CA-0C2F10AE0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1/11/2021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081090-CCD5-4880-92D5-871AD82B2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359F89-65B1-4184-823B-335A93B16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986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E3785B-F789-4134-B6B7-170657520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36715B-3F59-4199-8721-40C12AC4A1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1C95DDA-8623-49AC-BDDE-E69DD1DB31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7611BC4-C05E-486A-9BD9-93868B83E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1/11/2021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89437DE-5E88-4AA9-9F35-72CF79DB2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65E2D8F-1343-49B4-932E-F82ED94BA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483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2DEB4A-CD8C-4BE5-9E60-BE95A2343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3DEB7BE-5829-4B0A-BCF7-FFA6163E96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6E5D2F9-871E-4A6E-8D93-A01A8C3364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DB65405-E3DF-41C0-BD84-398F2FA7A3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41930F1-FC1E-415A-A255-6835619AE8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0EF439B-158A-4B93-9833-65B66F878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1/11/2021</a:t>
            </a:fld>
            <a:endParaRPr lang="en-US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053ABA6-FDF4-49DB-B3CD-BA2934DE1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4C0D5A0-C5F3-46D4-98F0-D69B17AEB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882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D5DBC7-56A2-42A0-8543-8C425FD8E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78C2EE7-FE75-4465-9FDA-A97ACFD84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1/11/2021</a:t>
            </a:fld>
            <a:endParaRPr lang="en-US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BADAF92-ADB4-4513-9E08-F5474A481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A90E527-DB4D-4775-849D-6412EDA39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40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DAB2E7C-9945-4A94-B13C-C05A740D5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1/11/2021</a:t>
            </a:fld>
            <a:endParaRPr lang="en-US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7345DB9-C917-4E74-8A21-8554E2EF4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51044C5-FB7D-4DCF-B079-E9AA03125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050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2C87E4-DF84-47E0-A23F-68E05D50B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9E3375-0BC0-49CE-B4C0-81E6785BC3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2777D10-CB00-4CDB-B98D-AE77B5E20F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FAA1265-AF10-4421-8799-50898B7A1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1/11/2021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9B91D62-84A5-404B-B083-D006943D7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B850DAC-B0CD-44ED-8B01-CF6D7B86F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956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41B7E8-A282-4140-A067-B5EE2E3E9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B876289-7AC8-458E-9D1D-C3F6D1A914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F008FDA-8493-424E-BE8F-6D3F944890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39DF61C-53A6-4017-813A-3E033364D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1/11/2021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9AC25AB-533C-4305-81A8-95B8617EA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6B25D44-081E-4212-8DD1-95A61DF70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844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112E6EC-67FD-4CF4-A426-4914DBE47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2787BCC-E618-46B9-8DD1-4563D1D95D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F212AE-8918-4841-BDBD-A80FE45CBE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1/11/2021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B7A58BB-CACC-4A07-A4E1-3DE299FC5F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5EF4744-5754-43F7-8A2D-A888C2D4BF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442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Pojem informace a informační věda XII.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11. 10. 2021</a:t>
            </a:r>
          </a:p>
          <a:p>
            <a:r>
              <a:rPr lang="cs-CZ" dirty="0"/>
              <a:t>PhDr. Jiří Stodola, PhD.</a:t>
            </a:r>
          </a:p>
        </p:txBody>
      </p:sp>
    </p:spTree>
    <p:extLst>
      <p:ext uri="{BB962C8B-B14F-4D97-AF65-F5344CB8AC3E}">
        <p14:creationId xmlns:p14="http://schemas.microsoft.com/office/powerpoint/2010/main" val="2189833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600D8D-5359-451C-9446-E8AB407E2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Doménově analytický přístup – definice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60EAE2-20DB-4011-AA49-2D74E8F04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Doménově analytické paradigma je proto první sociální paradigma v rámci chápání informační vědy jako sociální vědy, které podporuje sociálně psychologickou, sociolingvistickou perspektivu a perspektivu sociologie vědění v informační vědě. Doménová analýza je sekundárně funkcionalistickým přístupem, který se snaží rozumět implicitním a explicitním funkcím informace a komunikace a sledovat mechanismy základního informačního chování z tohoto hlediska. Za třetí je to přístup filosofického realismu, pokoušející se najít základ pro informační vědu ve faktorech, které jsou vnější individuálně subjektivnímu vnímání uživatelů, v protikladu například vůči behaviorálnímu a kognitivnímu paradigmatu. (</a:t>
            </a:r>
            <a:r>
              <a:rPr lang="cs-CZ" dirty="0" err="1"/>
              <a:t>Hjørland</a:t>
            </a:r>
            <a:r>
              <a:rPr lang="cs-CZ" dirty="0"/>
              <a:t> a </a:t>
            </a:r>
            <a:r>
              <a:rPr lang="cs-CZ" dirty="0" err="1"/>
              <a:t>Albrechtsen</a:t>
            </a:r>
            <a:r>
              <a:rPr lang="cs-CZ" dirty="0"/>
              <a:t>, 1995, s. 400)</a:t>
            </a:r>
          </a:p>
        </p:txBody>
      </p:sp>
    </p:spTree>
    <p:extLst>
      <p:ext uri="{BB962C8B-B14F-4D97-AF65-F5344CB8AC3E}">
        <p14:creationId xmlns:p14="http://schemas.microsoft.com/office/powerpoint/2010/main" val="91188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8A238F-FDD5-4C88-94AB-EE3F953F1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 v sociálně doménovém přístupu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DFF675-9A7E-4763-845D-451B555595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Kámen na poli může obsahovat rozdílnou informaci pro různé lidi (nebo pro různé situace). Informační systémy nemohou zachycovat všechny možné informace pocházející z kamene pro každé individuum. Není také možné, aby jedno zachycení informace bylo jediným pravdivým zachycením. Ale lidé mají různé vzdělání a hrají různé role v rozdělení práce. Kámen na poli reprezentuje typický druh informace pro geologa, jiný druh pro archeologa. Informace z kamene může být zařazena do různých kolektivních struktur vědění vytvářených např. geologií nebo archeologií. Informace může být identifikována, popsána, zaznamenána v informačních systémech pro různé oblasti poznání. (</a:t>
            </a:r>
            <a:r>
              <a:rPr lang="cs-CZ" dirty="0" err="1"/>
              <a:t>Hjørland</a:t>
            </a:r>
            <a:r>
              <a:rPr lang="cs-CZ" dirty="0"/>
              <a:t>, 1997, s. 111)</a:t>
            </a:r>
          </a:p>
        </p:txBody>
      </p:sp>
    </p:spTree>
    <p:extLst>
      <p:ext uri="{BB962C8B-B14F-4D97-AF65-F5344CB8AC3E}">
        <p14:creationId xmlns:p14="http://schemas.microsoft.com/office/powerpoint/2010/main" val="1317506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32EB81-A3A9-464B-934B-206E3F64F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domény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6797A7-C133-43F4-9C18-81D97EB4E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Doména = složitý agregát, který se skládá</a:t>
            </a:r>
          </a:p>
          <a:p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objektů zkoumání;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subjektů poznání a tvůrců informačních objektů;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informačních objektů;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informačních a komunikačních vztahů mezi objekty zkoumání, subjekty a informačními objekty;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vztahů souladu či nesouladu mezi objekty, subjekty a informačními objekty, které vznikají na základě informačních a komunikačních vztahů.</a:t>
            </a:r>
          </a:p>
        </p:txBody>
      </p:sp>
    </p:spTree>
    <p:extLst>
      <p:ext uri="{BB962C8B-B14F-4D97-AF65-F5344CB8AC3E}">
        <p14:creationId xmlns:p14="http://schemas.microsoft.com/office/powerpoint/2010/main" val="33322877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0D19E0-2B93-400B-BEB8-BD2BC681F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Entitně</a:t>
            </a:r>
            <a:r>
              <a:rPr lang="cs-CZ" dirty="0"/>
              <a:t>-relační model</a:t>
            </a:r>
          </a:p>
        </p:txBody>
      </p:sp>
      <p:pic>
        <p:nvPicPr>
          <p:cNvPr id="4" name="Picture 6" descr="Schéma Věcí ve FRBR">
            <a:extLst>
              <a:ext uri="{FF2B5EF4-FFF2-40B4-BE49-F238E27FC236}">
                <a16:creationId xmlns:a16="http://schemas.microsoft.com/office/drawing/2014/main" id="{B8B2C3FE-546B-4491-8956-93D6C050920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2894" y="2579884"/>
            <a:ext cx="7619047" cy="2577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35700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pojmy domény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Subjekt</a:t>
            </a:r>
          </a:p>
          <a:p>
            <a:r>
              <a:rPr lang="cs-CZ" dirty="0"/>
              <a:t>Objekt</a:t>
            </a:r>
          </a:p>
          <a:p>
            <a:r>
              <a:rPr lang="cs-CZ" dirty="0"/>
              <a:t>Komunikace</a:t>
            </a:r>
          </a:p>
        </p:txBody>
      </p:sp>
    </p:spTree>
    <p:extLst>
      <p:ext uri="{BB962C8B-B14F-4D97-AF65-F5344CB8AC3E}">
        <p14:creationId xmlns:p14="http://schemas.microsoft.com/office/powerpoint/2010/main" val="34929913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 = individuální člověk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Primární (biologická) determinace</a:t>
            </a:r>
          </a:p>
          <a:p>
            <a:pPr lvl="1"/>
            <a:r>
              <a:rPr lang="cs-CZ" dirty="0"/>
              <a:t>Obecná (esenciální) – bytí člověkem</a:t>
            </a:r>
          </a:p>
          <a:p>
            <a:pPr lvl="1"/>
            <a:r>
              <a:rPr lang="cs-CZ" dirty="0"/>
              <a:t>Individuální (akcidentální) – vrozené vlastnosti</a:t>
            </a:r>
          </a:p>
          <a:p>
            <a:pPr lvl="1"/>
            <a:endParaRPr lang="cs-CZ" dirty="0"/>
          </a:p>
          <a:p>
            <a:r>
              <a:rPr lang="cs-CZ" dirty="0"/>
              <a:t>Sekundární determinace</a:t>
            </a:r>
          </a:p>
          <a:p>
            <a:pPr lvl="1"/>
            <a:r>
              <a:rPr lang="cs-CZ" dirty="0"/>
              <a:t>Přírodním prostředím (zoolog – orientace na přírodu)</a:t>
            </a:r>
          </a:p>
          <a:p>
            <a:pPr lvl="1"/>
            <a:r>
              <a:rPr lang="cs-CZ" dirty="0"/>
              <a:t>Lidskou společností (knihovník – orientace na kulturu)</a:t>
            </a:r>
          </a:p>
        </p:txBody>
      </p:sp>
    </p:spTree>
    <p:extLst>
      <p:ext uri="{BB962C8B-B14F-4D97-AF65-F5344CB8AC3E}">
        <p14:creationId xmlns:p14="http://schemas.microsoft.com/office/powerpoint/2010/main" val="6474230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Objekt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Přírodní</a:t>
            </a:r>
          </a:p>
          <a:p>
            <a:r>
              <a:rPr lang="cs-CZ" dirty="0"/>
              <a:t>Sociokulturní</a:t>
            </a:r>
          </a:p>
          <a:p>
            <a:pPr lvl="1"/>
            <a:r>
              <a:rPr lang="cs-CZ" dirty="0"/>
              <a:t>Primárně nesloužící ke komunikaci, znakový sekundárně</a:t>
            </a:r>
          </a:p>
          <a:p>
            <a:pPr lvl="1"/>
            <a:r>
              <a:rPr lang="cs-CZ" dirty="0"/>
              <a:t>Primárně sloužící ke komunikaci – znak (informační objekty, informační věda)</a:t>
            </a:r>
          </a:p>
        </p:txBody>
      </p:sp>
    </p:spTree>
    <p:extLst>
      <p:ext uri="{BB962C8B-B14F-4D97-AF65-F5344CB8AC3E}">
        <p14:creationId xmlns:p14="http://schemas.microsoft.com/office/powerpoint/2010/main" val="18874530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 hlediska prostoru:</a:t>
            </a:r>
          </a:p>
          <a:p>
            <a:pPr lvl="1"/>
            <a:r>
              <a:rPr lang="cs-CZ" dirty="0"/>
              <a:t>Přímá</a:t>
            </a:r>
          </a:p>
          <a:p>
            <a:pPr lvl="1"/>
            <a:r>
              <a:rPr lang="cs-CZ" dirty="0"/>
              <a:t>Nepřímá</a:t>
            </a:r>
          </a:p>
          <a:p>
            <a:pPr lvl="1"/>
            <a:endParaRPr lang="cs-CZ" dirty="0"/>
          </a:p>
          <a:p>
            <a:r>
              <a:rPr lang="cs-CZ" dirty="0"/>
              <a:t>Z hlediska času:</a:t>
            </a:r>
          </a:p>
          <a:p>
            <a:pPr lvl="1"/>
            <a:r>
              <a:rPr lang="cs-CZ" dirty="0"/>
              <a:t>Horizontální</a:t>
            </a:r>
          </a:p>
          <a:p>
            <a:pPr lvl="1"/>
            <a:r>
              <a:rPr lang="cs-CZ" dirty="0"/>
              <a:t>Vertikální</a:t>
            </a:r>
          </a:p>
        </p:txBody>
      </p:sp>
    </p:spTree>
    <p:extLst>
      <p:ext uri="{BB962C8B-B14F-4D97-AF65-F5344CB8AC3E}">
        <p14:creationId xmlns:p14="http://schemas.microsoft.com/office/powerpoint/2010/main" val="1294417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85A96B-264B-4036-9C12-5CE6BB898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 souladu a nesouladu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460B041D-1D9A-4E86-9379-F6A73F2EEC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70313" y="2078935"/>
            <a:ext cx="6851373" cy="3447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8771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9962" y="-1"/>
            <a:ext cx="5172075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438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BCE7A7-90C5-421C-B305-D905A5588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Informační věda – definice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F0353D-FB66-4F0B-998A-15C0B3A28F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„vědní oblast zabývající se zaznamenanými informacemi, soustředící se na prvky komunikačního řetězce, zkoumaná z pohledu doménové analýzy“. (</a:t>
            </a:r>
            <a:r>
              <a:rPr lang="cs-CZ" dirty="0" err="1"/>
              <a:t>Bawden</a:t>
            </a:r>
            <a:r>
              <a:rPr lang="cs-CZ" dirty="0"/>
              <a:t> a Robinsonová, 2017)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66988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47908F-3359-4C2D-8000-20E8EBBBC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DBA0F1-4E46-4E47-8C93-AB851E778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7DBD8F4-ACA2-4633-9303-39C7039E73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6637" y="1433512"/>
            <a:ext cx="5038725" cy="399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9530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3550" y="685800"/>
            <a:ext cx="6134100" cy="603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964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4CAF58-12D4-403F-B974-21875F4CB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2BDD020D-270B-4054-BBB7-8F403CF561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07097" y="365125"/>
            <a:ext cx="6699846" cy="612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558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Paradigmatické obraty v IV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Od dokumentu k informaci (vliv počítačové vědy) – systémové paradigma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Od informačního systému k uživateli informací (vliv kognitivní vědy)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Od uživatele informací k tvůrcům informací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Od tvůrců informací k bibliografickému univerzu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1970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 dokumentu k informaci (systémové paradigma)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Informační pramen = hmotný nebo energetický nosič + informace</a:t>
            </a:r>
          </a:p>
          <a:p>
            <a:r>
              <a:rPr lang="cs-CZ" dirty="0"/>
              <a:t>Dokument = hmotný nosič informace</a:t>
            </a:r>
          </a:p>
          <a:p>
            <a:r>
              <a:rPr lang="cs-CZ" dirty="0"/>
              <a:t>Informace = sémantický obsah informačního pramene</a:t>
            </a:r>
          </a:p>
          <a:p>
            <a:endParaRPr lang="cs-CZ" dirty="0"/>
          </a:p>
          <a:p>
            <a:r>
              <a:rPr lang="cs-CZ" dirty="0"/>
              <a:t>Vliv počítačové vědy, snaha o exaktnost</a:t>
            </a:r>
          </a:p>
        </p:txBody>
      </p:sp>
    </p:spTree>
    <p:extLst>
      <p:ext uri="{BB962C8B-B14F-4D97-AF65-F5344CB8AC3E}">
        <p14:creationId xmlns:p14="http://schemas.microsoft.com/office/powerpoint/2010/main" val="2444260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 informačního systému k uživateli (kognitivní paradigma)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Kognitivní obrat, metodologický individualismus</a:t>
            </a:r>
          </a:p>
          <a:p>
            <a:r>
              <a:rPr lang="cs-CZ" dirty="0"/>
              <a:t>Odvrat od reprezentace informace v dokumentu</a:t>
            </a:r>
          </a:p>
          <a:p>
            <a:r>
              <a:rPr lang="cs-CZ" dirty="0"/>
              <a:t>Zájem o reprezentaci informace v mysli uživatele (teorie ASK)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25F6D01-8B7C-4526-9789-6863EC7D05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2681" y="3524871"/>
            <a:ext cx="4705350" cy="357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483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 uživatele k tvůrcům informací (socio-kognitivní paradigma)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Socio-kognitivní paradigma</a:t>
            </a:r>
          </a:p>
          <a:p>
            <a:r>
              <a:rPr lang="cs-CZ" dirty="0"/>
              <a:t>Sociální obrat, metodologický kolektivismus</a:t>
            </a:r>
          </a:p>
          <a:p>
            <a:r>
              <a:rPr lang="cs-CZ" dirty="0"/>
              <a:t>Jak určitá sociální skupina konstruuje informace (pojem domény)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06FCD4A-A9F4-41B2-8974-A78D3CFC77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8356" y="3829050"/>
            <a:ext cx="4724400" cy="215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677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 tvůrců informací k bibliografickému universu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Teoretické volání po návratu pojmu dokumenty</a:t>
            </a:r>
          </a:p>
          <a:p>
            <a:r>
              <a:rPr lang="cs-CZ" dirty="0"/>
              <a:t>Praxe – studie Funkční požadavky na bibliografické záznamy</a:t>
            </a:r>
          </a:p>
          <a:p>
            <a:r>
              <a:rPr lang="cs-CZ" dirty="0"/>
              <a:t>Pojem bibliografické universum = vše, co se týká sbírek paměťových institucí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5158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Vztahy mezi entitam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75" y="504824"/>
            <a:ext cx="5715000" cy="5362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8446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</TotalTime>
  <Words>593</Words>
  <Application>Microsoft Office PowerPoint</Application>
  <PresentationFormat>Širokoúhlá obrazovka</PresentationFormat>
  <Paragraphs>67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Motiv Office</vt:lpstr>
      <vt:lpstr>Pojem informace a informační věda XII.</vt:lpstr>
      <vt:lpstr>Informační věda – definice </vt:lpstr>
      <vt:lpstr>Prezentace aplikace PowerPoint</vt:lpstr>
      <vt:lpstr>Paradigmatické obraty v IV </vt:lpstr>
      <vt:lpstr>Od dokumentu k informaci (systémové paradigma)</vt:lpstr>
      <vt:lpstr>Od informačního systému k uživateli (kognitivní paradigma)</vt:lpstr>
      <vt:lpstr>Od uživatele k tvůrcům informací (socio-kognitivní paradigma)</vt:lpstr>
      <vt:lpstr>Od tvůrců informací k bibliografickému universu</vt:lpstr>
      <vt:lpstr>Prezentace aplikace PowerPoint</vt:lpstr>
      <vt:lpstr>Doménově analytický přístup – definice </vt:lpstr>
      <vt:lpstr>Informace v sociálně doménovém přístupu</vt:lpstr>
      <vt:lpstr>Definice domény</vt:lpstr>
      <vt:lpstr>Entitně-relační model</vt:lpstr>
      <vt:lpstr>Hlavní pojmy domény</vt:lpstr>
      <vt:lpstr>Subjekt = individuální člověk</vt:lpstr>
      <vt:lpstr>Objekt</vt:lpstr>
      <vt:lpstr>Komunikace</vt:lpstr>
      <vt:lpstr>Vztahy souladu a nesouladu</vt:lpstr>
      <vt:lpstr>Prezentace aplikace PowerPoint</vt:lpstr>
      <vt:lpstr>Prezentace aplikace PowerPoint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Sémantické aspekty katalogizace I.</dc:title>
  <dc:creator>Jiří Stodola</dc:creator>
  <cp:lastModifiedBy>Jiří Stodola</cp:lastModifiedBy>
  <cp:revision>29</cp:revision>
  <dcterms:created xsi:type="dcterms:W3CDTF">2017-09-18T08:06:43Z</dcterms:created>
  <dcterms:modified xsi:type="dcterms:W3CDTF">2021-01-11T07:29:02Z</dcterms:modified>
</cp:coreProperties>
</file>