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70" r:id="rId8"/>
    <p:sldId id="259" r:id="rId9"/>
    <p:sldId id="261" r:id="rId10"/>
    <p:sldId id="262" r:id="rId11"/>
    <p:sldId id="263" r:id="rId12"/>
    <p:sldId id="264" r:id="rId13"/>
    <p:sldId id="265" r:id="rId14"/>
    <p:sldId id="266" r:id="rId15"/>
    <p:sldId id="267" r:id="rId16"/>
    <p:sldId id="268" r:id="rId17"/>
    <p:sldId id="269" r:id="rId18"/>
    <p:sldId id="271" r:id="rId19"/>
    <p:sldId id="272" r:id="rId20"/>
    <p:sldId id="273" r:id="rId21"/>
    <p:sldId id="274" r:id="rId22"/>
    <p:sldId id="275" r:id="rId23"/>
    <p:sldId id="276" r:id="rId2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4660"/>
  </p:normalViewPr>
  <p:slideViewPr>
    <p:cSldViewPr snapToGrid="0">
      <p:cViewPr varScale="1">
        <p:scale>
          <a:sx n="72" d="100"/>
          <a:sy n="72"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43C127-C707-49BD-BDD9-B6D0928E1AB7}"/>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D8791270-BA6F-475C-B8C8-D4558D5A10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90F7FF5-E4E4-4921-AD3F-B66AFA6C28A8}"/>
              </a:ext>
            </a:extLst>
          </p:cNvPr>
          <p:cNvSpPr>
            <a:spLocks noGrp="1"/>
          </p:cNvSpPr>
          <p:nvPr>
            <p:ph type="dt" sz="half" idx="10"/>
          </p:nvPr>
        </p:nvSpPr>
        <p:spPr/>
        <p:txBody>
          <a:bodyPr/>
          <a:lstStyle/>
          <a:p>
            <a:fld id="{15F8D0C4-587F-482F-A539-DA2F49D8F9BB}" type="datetimeFigureOut">
              <a:rPr lang="cs-CZ" smtClean="0"/>
              <a:t>16. 11. 2020</a:t>
            </a:fld>
            <a:endParaRPr lang="cs-CZ"/>
          </a:p>
        </p:txBody>
      </p:sp>
      <p:sp>
        <p:nvSpPr>
          <p:cNvPr id="5" name="Zástupný symbol pro zápatí 4">
            <a:extLst>
              <a:ext uri="{FF2B5EF4-FFF2-40B4-BE49-F238E27FC236}">
                <a16:creationId xmlns:a16="http://schemas.microsoft.com/office/drawing/2014/main" id="{25680D83-B843-40DA-987E-414F8F69B78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C9C382B-B991-4679-9349-2DD02768E9DE}"/>
              </a:ext>
            </a:extLst>
          </p:cNvPr>
          <p:cNvSpPr>
            <a:spLocks noGrp="1"/>
          </p:cNvSpPr>
          <p:nvPr>
            <p:ph type="sldNum" sz="quarter" idx="12"/>
          </p:nvPr>
        </p:nvSpPr>
        <p:spPr/>
        <p:txBody>
          <a:bodyPr/>
          <a:lstStyle/>
          <a:p>
            <a:fld id="{11A6E8CA-2B60-4BC1-BF63-A7DD7930BDE2}" type="slidenum">
              <a:rPr lang="cs-CZ" smtClean="0"/>
              <a:t>‹#›</a:t>
            </a:fld>
            <a:endParaRPr lang="cs-CZ"/>
          </a:p>
        </p:txBody>
      </p:sp>
    </p:spTree>
    <p:extLst>
      <p:ext uri="{BB962C8B-B14F-4D97-AF65-F5344CB8AC3E}">
        <p14:creationId xmlns:p14="http://schemas.microsoft.com/office/powerpoint/2010/main" val="3333502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1B09B3-3066-4CFA-A78F-92FDA7B86200}"/>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57FDB5B0-A830-4F77-8185-207122D15495}"/>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A202F80-0420-4FF1-B6A0-24C72A5CCB2A}"/>
              </a:ext>
            </a:extLst>
          </p:cNvPr>
          <p:cNvSpPr>
            <a:spLocks noGrp="1"/>
          </p:cNvSpPr>
          <p:nvPr>
            <p:ph type="dt" sz="half" idx="10"/>
          </p:nvPr>
        </p:nvSpPr>
        <p:spPr/>
        <p:txBody>
          <a:bodyPr/>
          <a:lstStyle/>
          <a:p>
            <a:fld id="{15F8D0C4-587F-482F-A539-DA2F49D8F9BB}" type="datetimeFigureOut">
              <a:rPr lang="cs-CZ" smtClean="0"/>
              <a:t>16. 11. 2020</a:t>
            </a:fld>
            <a:endParaRPr lang="cs-CZ"/>
          </a:p>
        </p:txBody>
      </p:sp>
      <p:sp>
        <p:nvSpPr>
          <p:cNvPr id="5" name="Zástupný symbol pro zápatí 4">
            <a:extLst>
              <a:ext uri="{FF2B5EF4-FFF2-40B4-BE49-F238E27FC236}">
                <a16:creationId xmlns:a16="http://schemas.microsoft.com/office/drawing/2014/main" id="{C98D9B21-F740-4CD6-9922-8B5BACB16F3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CD36C6D-A9A8-45D7-B54F-2FE5EE2925B8}"/>
              </a:ext>
            </a:extLst>
          </p:cNvPr>
          <p:cNvSpPr>
            <a:spLocks noGrp="1"/>
          </p:cNvSpPr>
          <p:nvPr>
            <p:ph type="sldNum" sz="quarter" idx="12"/>
          </p:nvPr>
        </p:nvSpPr>
        <p:spPr/>
        <p:txBody>
          <a:bodyPr/>
          <a:lstStyle/>
          <a:p>
            <a:fld id="{11A6E8CA-2B60-4BC1-BF63-A7DD7930BDE2}" type="slidenum">
              <a:rPr lang="cs-CZ" smtClean="0"/>
              <a:t>‹#›</a:t>
            </a:fld>
            <a:endParaRPr lang="cs-CZ"/>
          </a:p>
        </p:txBody>
      </p:sp>
    </p:spTree>
    <p:extLst>
      <p:ext uri="{BB962C8B-B14F-4D97-AF65-F5344CB8AC3E}">
        <p14:creationId xmlns:p14="http://schemas.microsoft.com/office/powerpoint/2010/main" val="2625516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5AF7F198-2951-4EFE-9A52-D5F1817C7D6C}"/>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F775C555-BA84-4D07-9317-173A39432099}"/>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03F93FE-B25D-4D7D-8D82-E476AEE3C0C0}"/>
              </a:ext>
            </a:extLst>
          </p:cNvPr>
          <p:cNvSpPr>
            <a:spLocks noGrp="1"/>
          </p:cNvSpPr>
          <p:nvPr>
            <p:ph type="dt" sz="half" idx="10"/>
          </p:nvPr>
        </p:nvSpPr>
        <p:spPr/>
        <p:txBody>
          <a:bodyPr/>
          <a:lstStyle/>
          <a:p>
            <a:fld id="{15F8D0C4-587F-482F-A539-DA2F49D8F9BB}" type="datetimeFigureOut">
              <a:rPr lang="cs-CZ" smtClean="0"/>
              <a:t>16. 11. 2020</a:t>
            </a:fld>
            <a:endParaRPr lang="cs-CZ"/>
          </a:p>
        </p:txBody>
      </p:sp>
      <p:sp>
        <p:nvSpPr>
          <p:cNvPr id="5" name="Zástupný symbol pro zápatí 4">
            <a:extLst>
              <a:ext uri="{FF2B5EF4-FFF2-40B4-BE49-F238E27FC236}">
                <a16:creationId xmlns:a16="http://schemas.microsoft.com/office/drawing/2014/main" id="{FDCF247A-FC11-4948-AEE3-DF09B56B9F0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0183ACC-E235-4197-8F78-BFB6C65C98BE}"/>
              </a:ext>
            </a:extLst>
          </p:cNvPr>
          <p:cNvSpPr>
            <a:spLocks noGrp="1"/>
          </p:cNvSpPr>
          <p:nvPr>
            <p:ph type="sldNum" sz="quarter" idx="12"/>
          </p:nvPr>
        </p:nvSpPr>
        <p:spPr/>
        <p:txBody>
          <a:bodyPr/>
          <a:lstStyle/>
          <a:p>
            <a:fld id="{11A6E8CA-2B60-4BC1-BF63-A7DD7930BDE2}" type="slidenum">
              <a:rPr lang="cs-CZ" smtClean="0"/>
              <a:t>‹#›</a:t>
            </a:fld>
            <a:endParaRPr lang="cs-CZ"/>
          </a:p>
        </p:txBody>
      </p:sp>
    </p:spTree>
    <p:extLst>
      <p:ext uri="{BB962C8B-B14F-4D97-AF65-F5344CB8AC3E}">
        <p14:creationId xmlns:p14="http://schemas.microsoft.com/office/powerpoint/2010/main" val="353494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DD732B-9BED-4A23-86EF-D36ED4DB1EBE}"/>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88ADE894-651D-4174-AF2A-809F27F064CE}"/>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66177D3-0DCB-4AA4-93F2-BFBA2B31BC3E}"/>
              </a:ext>
            </a:extLst>
          </p:cNvPr>
          <p:cNvSpPr>
            <a:spLocks noGrp="1"/>
          </p:cNvSpPr>
          <p:nvPr>
            <p:ph type="dt" sz="half" idx="10"/>
          </p:nvPr>
        </p:nvSpPr>
        <p:spPr/>
        <p:txBody>
          <a:bodyPr/>
          <a:lstStyle/>
          <a:p>
            <a:fld id="{15F8D0C4-587F-482F-A539-DA2F49D8F9BB}" type="datetimeFigureOut">
              <a:rPr lang="cs-CZ" smtClean="0"/>
              <a:t>16. 11. 2020</a:t>
            </a:fld>
            <a:endParaRPr lang="cs-CZ"/>
          </a:p>
        </p:txBody>
      </p:sp>
      <p:sp>
        <p:nvSpPr>
          <p:cNvPr id="5" name="Zástupný symbol pro zápatí 4">
            <a:extLst>
              <a:ext uri="{FF2B5EF4-FFF2-40B4-BE49-F238E27FC236}">
                <a16:creationId xmlns:a16="http://schemas.microsoft.com/office/drawing/2014/main" id="{781EE88C-0CDF-4139-A5FD-3FBAE9E0950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13A2F69-80FC-4660-91E4-B1809AA9AC7B}"/>
              </a:ext>
            </a:extLst>
          </p:cNvPr>
          <p:cNvSpPr>
            <a:spLocks noGrp="1"/>
          </p:cNvSpPr>
          <p:nvPr>
            <p:ph type="sldNum" sz="quarter" idx="12"/>
          </p:nvPr>
        </p:nvSpPr>
        <p:spPr/>
        <p:txBody>
          <a:bodyPr/>
          <a:lstStyle/>
          <a:p>
            <a:fld id="{11A6E8CA-2B60-4BC1-BF63-A7DD7930BDE2}" type="slidenum">
              <a:rPr lang="cs-CZ" smtClean="0"/>
              <a:t>‹#›</a:t>
            </a:fld>
            <a:endParaRPr lang="cs-CZ"/>
          </a:p>
        </p:txBody>
      </p:sp>
    </p:spTree>
    <p:extLst>
      <p:ext uri="{BB962C8B-B14F-4D97-AF65-F5344CB8AC3E}">
        <p14:creationId xmlns:p14="http://schemas.microsoft.com/office/powerpoint/2010/main" val="2475322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CF40B6-A9E7-47BE-81C7-16DCAF02DB9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ECD9C193-E3E9-4E39-8AF7-3AC9C15455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2AF06426-C330-44FA-84BB-17A3AFDF16E6}"/>
              </a:ext>
            </a:extLst>
          </p:cNvPr>
          <p:cNvSpPr>
            <a:spLocks noGrp="1"/>
          </p:cNvSpPr>
          <p:nvPr>
            <p:ph type="dt" sz="half" idx="10"/>
          </p:nvPr>
        </p:nvSpPr>
        <p:spPr/>
        <p:txBody>
          <a:bodyPr/>
          <a:lstStyle/>
          <a:p>
            <a:fld id="{15F8D0C4-587F-482F-A539-DA2F49D8F9BB}" type="datetimeFigureOut">
              <a:rPr lang="cs-CZ" smtClean="0"/>
              <a:t>16. 11. 2020</a:t>
            </a:fld>
            <a:endParaRPr lang="cs-CZ"/>
          </a:p>
        </p:txBody>
      </p:sp>
      <p:sp>
        <p:nvSpPr>
          <p:cNvPr id="5" name="Zástupný symbol pro zápatí 4">
            <a:extLst>
              <a:ext uri="{FF2B5EF4-FFF2-40B4-BE49-F238E27FC236}">
                <a16:creationId xmlns:a16="http://schemas.microsoft.com/office/drawing/2014/main" id="{429339CA-6612-475D-A651-A5509EC538C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815A0BE-8572-4765-968C-564E61F71D79}"/>
              </a:ext>
            </a:extLst>
          </p:cNvPr>
          <p:cNvSpPr>
            <a:spLocks noGrp="1"/>
          </p:cNvSpPr>
          <p:nvPr>
            <p:ph type="sldNum" sz="quarter" idx="12"/>
          </p:nvPr>
        </p:nvSpPr>
        <p:spPr/>
        <p:txBody>
          <a:bodyPr/>
          <a:lstStyle/>
          <a:p>
            <a:fld id="{11A6E8CA-2B60-4BC1-BF63-A7DD7930BDE2}" type="slidenum">
              <a:rPr lang="cs-CZ" smtClean="0"/>
              <a:t>‹#›</a:t>
            </a:fld>
            <a:endParaRPr lang="cs-CZ"/>
          </a:p>
        </p:txBody>
      </p:sp>
    </p:spTree>
    <p:extLst>
      <p:ext uri="{BB962C8B-B14F-4D97-AF65-F5344CB8AC3E}">
        <p14:creationId xmlns:p14="http://schemas.microsoft.com/office/powerpoint/2010/main" val="872105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1B462A-97A7-42FB-ADCC-02DAE619720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F7BD791-A4B0-4BAA-8C9B-A6731294302E}"/>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CC724018-B25C-4291-AF68-05F097E8A68B}"/>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76781610-3429-4061-8D8F-5D2DAD1E96A7}"/>
              </a:ext>
            </a:extLst>
          </p:cNvPr>
          <p:cNvSpPr>
            <a:spLocks noGrp="1"/>
          </p:cNvSpPr>
          <p:nvPr>
            <p:ph type="dt" sz="half" idx="10"/>
          </p:nvPr>
        </p:nvSpPr>
        <p:spPr/>
        <p:txBody>
          <a:bodyPr/>
          <a:lstStyle/>
          <a:p>
            <a:fld id="{15F8D0C4-587F-482F-A539-DA2F49D8F9BB}" type="datetimeFigureOut">
              <a:rPr lang="cs-CZ" smtClean="0"/>
              <a:t>16. 11. 2020</a:t>
            </a:fld>
            <a:endParaRPr lang="cs-CZ"/>
          </a:p>
        </p:txBody>
      </p:sp>
      <p:sp>
        <p:nvSpPr>
          <p:cNvPr id="6" name="Zástupný symbol pro zápatí 5">
            <a:extLst>
              <a:ext uri="{FF2B5EF4-FFF2-40B4-BE49-F238E27FC236}">
                <a16:creationId xmlns:a16="http://schemas.microsoft.com/office/drawing/2014/main" id="{3D222591-71B2-4F61-95C9-C7012E9BFDC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FE5B644-C399-48E7-A744-DB5A5F5E5946}"/>
              </a:ext>
            </a:extLst>
          </p:cNvPr>
          <p:cNvSpPr>
            <a:spLocks noGrp="1"/>
          </p:cNvSpPr>
          <p:nvPr>
            <p:ph type="sldNum" sz="quarter" idx="12"/>
          </p:nvPr>
        </p:nvSpPr>
        <p:spPr/>
        <p:txBody>
          <a:bodyPr/>
          <a:lstStyle/>
          <a:p>
            <a:fld id="{11A6E8CA-2B60-4BC1-BF63-A7DD7930BDE2}" type="slidenum">
              <a:rPr lang="cs-CZ" smtClean="0"/>
              <a:t>‹#›</a:t>
            </a:fld>
            <a:endParaRPr lang="cs-CZ"/>
          </a:p>
        </p:txBody>
      </p:sp>
    </p:spTree>
    <p:extLst>
      <p:ext uri="{BB962C8B-B14F-4D97-AF65-F5344CB8AC3E}">
        <p14:creationId xmlns:p14="http://schemas.microsoft.com/office/powerpoint/2010/main" val="3883543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48E91C-A4A1-45C8-B309-284E0A123C9B}"/>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08A35D32-12CC-4BFD-AF7B-75DC88012A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9796EA47-A7F7-4C20-B4E3-C8430C277F89}"/>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58B2F83D-4948-4C35-8504-6C265F17DF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2F6419C7-03AC-416F-85FC-893AADD2BAB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8DB3E87-5594-47C9-AC61-735CC5311741}"/>
              </a:ext>
            </a:extLst>
          </p:cNvPr>
          <p:cNvSpPr>
            <a:spLocks noGrp="1"/>
          </p:cNvSpPr>
          <p:nvPr>
            <p:ph type="dt" sz="half" idx="10"/>
          </p:nvPr>
        </p:nvSpPr>
        <p:spPr/>
        <p:txBody>
          <a:bodyPr/>
          <a:lstStyle/>
          <a:p>
            <a:fld id="{15F8D0C4-587F-482F-A539-DA2F49D8F9BB}" type="datetimeFigureOut">
              <a:rPr lang="cs-CZ" smtClean="0"/>
              <a:t>16. 11. 2020</a:t>
            </a:fld>
            <a:endParaRPr lang="cs-CZ"/>
          </a:p>
        </p:txBody>
      </p:sp>
      <p:sp>
        <p:nvSpPr>
          <p:cNvPr id="8" name="Zástupný symbol pro zápatí 7">
            <a:extLst>
              <a:ext uri="{FF2B5EF4-FFF2-40B4-BE49-F238E27FC236}">
                <a16:creationId xmlns:a16="http://schemas.microsoft.com/office/drawing/2014/main" id="{E4FBF7C6-F198-401D-8E4C-301D91F86C42}"/>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1F64271B-79B7-44DA-B4FF-6A0E4EB7E3CB}"/>
              </a:ext>
            </a:extLst>
          </p:cNvPr>
          <p:cNvSpPr>
            <a:spLocks noGrp="1"/>
          </p:cNvSpPr>
          <p:nvPr>
            <p:ph type="sldNum" sz="quarter" idx="12"/>
          </p:nvPr>
        </p:nvSpPr>
        <p:spPr/>
        <p:txBody>
          <a:bodyPr/>
          <a:lstStyle/>
          <a:p>
            <a:fld id="{11A6E8CA-2B60-4BC1-BF63-A7DD7930BDE2}" type="slidenum">
              <a:rPr lang="cs-CZ" smtClean="0"/>
              <a:t>‹#›</a:t>
            </a:fld>
            <a:endParaRPr lang="cs-CZ"/>
          </a:p>
        </p:txBody>
      </p:sp>
    </p:spTree>
    <p:extLst>
      <p:ext uri="{BB962C8B-B14F-4D97-AF65-F5344CB8AC3E}">
        <p14:creationId xmlns:p14="http://schemas.microsoft.com/office/powerpoint/2010/main" val="4262216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DE76FA-0420-4116-A70D-D0631B7EBF9A}"/>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C732D9F-59A4-4A95-96C0-542DBAC5FC16}"/>
              </a:ext>
            </a:extLst>
          </p:cNvPr>
          <p:cNvSpPr>
            <a:spLocks noGrp="1"/>
          </p:cNvSpPr>
          <p:nvPr>
            <p:ph type="dt" sz="half" idx="10"/>
          </p:nvPr>
        </p:nvSpPr>
        <p:spPr/>
        <p:txBody>
          <a:bodyPr/>
          <a:lstStyle/>
          <a:p>
            <a:fld id="{15F8D0C4-587F-482F-A539-DA2F49D8F9BB}" type="datetimeFigureOut">
              <a:rPr lang="cs-CZ" smtClean="0"/>
              <a:t>16. 11. 2020</a:t>
            </a:fld>
            <a:endParaRPr lang="cs-CZ"/>
          </a:p>
        </p:txBody>
      </p:sp>
      <p:sp>
        <p:nvSpPr>
          <p:cNvPr id="4" name="Zástupný symbol pro zápatí 3">
            <a:extLst>
              <a:ext uri="{FF2B5EF4-FFF2-40B4-BE49-F238E27FC236}">
                <a16:creationId xmlns:a16="http://schemas.microsoft.com/office/drawing/2014/main" id="{52BC46FC-0827-4054-BE13-5C45D7C44D25}"/>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CCF2DD93-E6F0-4FA6-8873-48986FB72ABC}"/>
              </a:ext>
            </a:extLst>
          </p:cNvPr>
          <p:cNvSpPr>
            <a:spLocks noGrp="1"/>
          </p:cNvSpPr>
          <p:nvPr>
            <p:ph type="sldNum" sz="quarter" idx="12"/>
          </p:nvPr>
        </p:nvSpPr>
        <p:spPr/>
        <p:txBody>
          <a:bodyPr/>
          <a:lstStyle/>
          <a:p>
            <a:fld id="{11A6E8CA-2B60-4BC1-BF63-A7DD7930BDE2}" type="slidenum">
              <a:rPr lang="cs-CZ" smtClean="0"/>
              <a:t>‹#›</a:t>
            </a:fld>
            <a:endParaRPr lang="cs-CZ"/>
          </a:p>
        </p:txBody>
      </p:sp>
    </p:spTree>
    <p:extLst>
      <p:ext uri="{BB962C8B-B14F-4D97-AF65-F5344CB8AC3E}">
        <p14:creationId xmlns:p14="http://schemas.microsoft.com/office/powerpoint/2010/main" val="551708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65346669-A8C7-4BA3-8247-7C10552636CF}"/>
              </a:ext>
            </a:extLst>
          </p:cNvPr>
          <p:cNvSpPr>
            <a:spLocks noGrp="1"/>
          </p:cNvSpPr>
          <p:nvPr>
            <p:ph type="dt" sz="half" idx="10"/>
          </p:nvPr>
        </p:nvSpPr>
        <p:spPr/>
        <p:txBody>
          <a:bodyPr/>
          <a:lstStyle/>
          <a:p>
            <a:fld id="{15F8D0C4-587F-482F-A539-DA2F49D8F9BB}" type="datetimeFigureOut">
              <a:rPr lang="cs-CZ" smtClean="0"/>
              <a:t>16. 11. 2020</a:t>
            </a:fld>
            <a:endParaRPr lang="cs-CZ"/>
          </a:p>
        </p:txBody>
      </p:sp>
      <p:sp>
        <p:nvSpPr>
          <p:cNvPr id="3" name="Zástupný symbol pro zápatí 2">
            <a:extLst>
              <a:ext uri="{FF2B5EF4-FFF2-40B4-BE49-F238E27FC236}">
                <a16:creationId xmlns:a16="http://schemas.microsoft.com/office/drawing/2014/main" id="{DC81782C-BD7E-49C2-A132-33D3DBF7D7D0}"/>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B9A254C2-19F4-4C1A-A0B4-97A76C8117A0}"/>
              </a:ext>
            </a:extLst>
          </p:cNvPr>
          <p:cNvSpPr>
            <a:spLocks noGrp="1"/>
          </p:cNvSpPr>
          <p:nvPr>
            <p:ph type="sldNum" sz="quarter" idx="12"/>
          </p:nvPr>
        </p:nvSpPr>
        <p:spPr/>
        <p:txBody>
          <a:bodyPr/>
          <a:lstStyle/>
          <a:p>
            <a:fld id="{11A6E8CA-2B60-4BC1-BF63-A7DD7930BDE2}" type="slidenum">
              <a:rPr lang="cs-CZ" smtClean="0"/>
              <a:t>‹#›</a:t>
            </a:fld>
            <a:endParaRPr lang="cs-CZ"/>
          </a:p>
        </p:txBody>
      </p:sp>
    </p:spTree>
    <p:extLst>
      <p:ext uri="{BB962C8B-B14F-4D97-AF65-F5344CB8AC3E}">
        <p14:creationId xmlns:p14="http://schemas.microsoft.com/office/powerpoint/2010/main" val="2484703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9D766E-5DBB-4C6A-B615-DCE9B7D4A8C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78EA2F98-BD2C-4B67-B07F-0953EB5C8F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781AAB11-20E4-4553-8221-ACD5F49660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D30A95B-5731-4E63-B09C-F8E7EE0860CE}"/>
              </a:ext>
            </a:extLst>
          </p:cNvPr>
          <p:cNvSpPr>
            <a:spLocks noGrp="1"/>
          </p:cNvSpPr>
          <p:nvPr>
            <p:ph type="dt" sz="half" idx="10"/>
          </p:nvPr>
        </p:nvSpPr>
        <p:spPr/>
        <p:txBody>
          <a:bodyPr/>
          <a:lstStyle/>
          <a:p>
            <a:fld id="{15F8D0C4-587F-482F-A539-DA2F49D8F9BB}" type="datetimeFigureOut">
              <a:rPr lang="cs-CZ" smtClean="0"/>
              <a:t>16. 11. 2020</a:t>
            </a:fld>
            <a:endParaRPr lang="cs-CZ"/>
          </a:p>
        </p:txBody>
      </p:sp>
      <p:sp>
        <p:nvSpPr>
          <p:cNvPr id="6" name="Zástupný symbol pro zápatí 5">
            <a:extLst>
              <a:ext uri="{FF2B5EF4-FFF2-40B4-BE49-F238E27FC236}">
                <a16:creationId xmlns:a16="http://schemas.microsoft.com/office/drawing/2014/main" id="{B0554DAE-B06F-49B1-A9E7-45D75C5E18A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CF423CF-584E-47EA-A2E9-480CB81FB8A7}"/>
              </a:ext>
            </a:extLst>
          </p:cNvPr>
          <p:cNvSpPr>
            <a:spLocks noGrp="1"/>
          </p:cNvSpPr>
          <p:nvPr>
            <p:ph type="sldNum" sz="quarter" idx="12"/>
          </p:nvPr>
        </p:nvSpPr>
        <p:spPr/>
        <p:txBody>
          <a:bodyPr/>
          <a:lstStyle/>
          <a:p>
            <a:fld id="{11A6E8CA-2B60-4BC1-BF63-A7DD7930BDE2}" type="slidenum">
              <a:rPr lang="cs-CZ" smtClean="0"/>
              <a:t>‹#›</a:t>
            </a:fld>
            <a:endParaRPr lang="cs-CZ"/>
          </a:p>
        </p:txBody>
      </p:sp>
    </p:spTree>
    <p:extLst>
      <p:ext uri="{BB962C8B-B14F-4D97-AF65-F5344CB8AC3E}">
        <p14:creationId xmlns:p14="http://schemas.microsoft.com/office/powerpoint/2010/main" val="3583073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FB01F5-2ED8-4992-8108-460597C9F58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04B2B5-DB54-4690-B60E-988E61164E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D611E4FE-8D28-46C4-9A08-12EC32C4A2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0549EAC2-AE3F-4528-AE76-15A67E59241B}"/>
              </a:ext>
            </a:extLst>
          </p:cNvPr>
          <p:cNvSpPr>
            <a:spLocks noGrp="1"/>
          </p:cNvSpPr>
          <p:nvPr>
            <p:ph type="dt" sz="half" idx="10"/>
          </p:nvPr>
        </p:nvSpPr>
        <p:spPr/>
        <p:txBody>
          <a:bodyPr/>
          <a:lstStyle/>
          <a:p>
            <a:fld id="{15F8D0C4-587F-482F-A539-DA2F49D8F9BB}" type="datetimeFigureOut">
              <a:rPr lang="cs-CZ" smtClean="0"/>
              <a:t>16. 11. 2020</a:t>
            </a:fld>
            <a:endParaRPr lang="cs-CZ"/>
          </a:p>
        </p:txBody>
      </p:sp>
      <p:sp>
        <p:nvSpPr>
          <p:cNvPr id="6" name="Zástupný symbol pro zápatí 5">
            <a:extLst>
              <a:ext uri="{FF2B5EF4-FFF2-40B4-BE49-F238E27FC236}">
                <a16:creationId xmlns:a16="http://schemas.microsoft.com/office/drawing/2014/main" id="{9F72D6DC-2A5F-4393-BCF1-71FBC4B008F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16AE738-E487-4918-813E-0168AF427B68}"/>
              </a:ext>
            </a:extLst>
          </p:cNvPr>
          <p:cNvSpPr>
            <a:spLocks noGrp="1"/>
          </p:cNvSpPr>
          <p:nvPr>
            <p:ph type="sldNum" sz="quarter" idx="12"/>
          </p:nvPr>
        </p:nvSpPr>
        <p:spPr/>
        <p:txBody>
          <a:bodyPr/>
          <a:lstStyle/>
          <a:p>
            <a:fld id="{11A6E8CA-2B60-4BC1-BF63-A7DD7930BDE2}" type="slidenum">
              <a:rPr lang="cs-CZ" smtClean="0"/>
              <a:t>‹#›</a:t>
            </a:fld>
            <a:endParaRPr lang="cs-CZ"/>
          </a:p>
        </p:txBody>
      </p:sp>
    </p:spTree>
    <p:extLst>
      <p:ext uri="{BB962C8B-B14F-4D97-AF65-F5344CB8AC3E}">
        <p14:creationId xmlns:p14="http://schemas.microsoft.com/office/powerpoint/2010/main" val="3817363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61A295DB-773C-427D-8346-7B4BE31A84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76B54B2D-50B0-4D86-9D1E-353693EC0F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37E74CF-108B-419B-9465-89ED0CA42B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8D0C4-587F-482F-A539-DA2F49D8F9BB}" type="datetimeFigureOut">
              <a:rPr lang="cs-CZ" smtClean="0"/>
              <a:t>16. 11. 2020</a:t>
            </a:fld>
            <a:endParaRPr lang="cs-CZ"/>
          </a:p>
        </p:txBody>
      </p:sp>
      <p:sp>
        <p:nvSpPr>
          <p:cNvPr id="5" name="Zástupný symbol pro zápatí 4">
            <a:extLst>
              <a:ext uri="{FF2B5EF4-FFF2-40B4-BE49-F238E27FC236}">
                <a16:creationId xmlns:a16="http://schemas.microsoft.com/office/drawing/2014/main" id="{BB81F1A4-4E99-4AE9-AB0A-41C48084DF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C4C85AE0-8B91-43F9-BDF0-724EE623D1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A6E8CA-2B60-4BC1-BF63-A7DD7930BDE2}" type="slidenum">
              <a:rPr lang="cs-CZ" smtClean="0"/>
              <a:t>‹#›</a:t>
            </a:fld>
            <a:endParaRPr lang="cs-CZ"/>
          </a:p>
        </p:txBody>
      </p:sp>
    </p:spTree>
    <p:extLst>
      <p:ext uri="{BB962C8B-B14F-4D97-AF65-F5344CB8AC3E}">
        <p14:creationId xmlns:p14="http://schemas.microsoft.com/office/powerpoint/2010/main" val="998182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76E3BC-8566-4AD0-B250-1CE38A14C737}"/>
              </a:ext>
            </a:extLst>
          </p:cNvPr>
          <p:cNvSpPr>
            <a:spLocks noGrp="1"/>
          </p:cNvSpPr>
          <p:nvPr>
            <p:ph type="ctrTitle"/>
          </p:nvPr>
        </p:nvSpPr>
        <p:spPr/>
        <p:txBody>
          <a:bodyPr/>
          <a:lstStyle/>
          <a:p>
            <a:r>
              <a:rPr lang="cs-CZ" dirty="0"/>
              <a:t>Pojem informace a informační věda VII</a:t>
            </a:r>
          </a:p>
        </p:txBody>
      </p:sp>
      <p:sp>
        <p:nvSpPr>
          <p:cNvPr id="3" name="Podnadpis 2">
            <a:extLst>
              <a:ext uri="{FF2B5EF4-FFF2-40B4-BE49-F238E27FC236}">
                <a16:creationId xmlns:a16="http://schemas.microsoft.com/office/drawing/2014/main" id="{96D245A3-95B2-4047-BE74-DB961237D824}"/>
              </a:ext>
            </a:extLst>
          </p:cNvPr>
          <p:cNvSpPr>
            <a:spLocks noGrp="1"/>
          </p:cNvSpPr>
          <p:nvPr>
            <p:ph type="subTitle" idx="1"/>
          </p:nvPr>
        </p:nvSpPr>
        <p:spPr/>
        <p:txBody>
          <a:bodyPr/>
          <a:lstStyle/>
          <a:p>
            <a:r>
              <a:rPr lang="cs-CZ" dirty="0"/>
              <a:t>PhDr. Jiří Stodola, PhD.</a:t>
            </a:r>
          </a:p>
          <a:p>
            <a:r>
              <a:rPr lang="cs-CZ" dirty="0"/>
              <a:t>(16. 11. 2020)</a:t>
            </a:r>
          </a:p>
        </p:txBody>
      </p:sp>
    </p:spTree>
    <p:extLst>
      <p:ext uri="{BB962C8B-B14F-4D97-AF65-F5344CB8AC3E}">
        <p14:creationId xmlns:p14="http://schemas.microsoft.com/office/powerpoint/2010/main" val="508248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3F2A4E-2C8C-4B62-AF55-BACDF0DD16C7}"/>
              </a:ext>
            </a:extLst>
          </p:cNvPr>
          <p:cNvSpPr>
            <a:spLocks noGrp="1"/>
          </p:cNvSpPr>
          <p:nvPr>
            <p:ph type="title"/>
          </p:nvPr>
        </p:nvSpPr>
        <p:spPr/>
        <p:txBody>
          <a:bodyPr/>
          <a:lstStyle/>
          <a:p>
            <a:r>
              <a:rPr lang="cs-CZ" dirty="0"/>
              <a:t>Subjekt</a:t>
            </a:r>
          </a:p>
        </p:txBody>
      </p:sp>
      <p:sp>
        <p:nvSpPr>
          <p:cNvPr id="3" name="Zástupný symbol pro obsah 2">
            <a:extLst>
              <a:ext uri="{FF2B5EF4-FFF2-40B4-BE49-F238E27FC236}">
                <a16:creationId xmlns:a16="http://schemas.microsoft.com/office/drawing/2014/main" id="{761DC448-4602-4A7F-8DA6-76A750BF9D20}"/>
              </a:ext>
            </a:extLst>
          </p:cNvPr>
          <p:cNvSpPr>
            <a:spLocks noGrp="1"/>
          </p:cNvSpPr>
          <p:nvPr>
            <p:ph idx="1"/>
          </p:nvPr>
        </p:nvSpPr>
        <p:spPr/>
        <p:txBody>
          <a:bodyPr>
            <a:normAutofit fontScale="92500" lnSpcReduction="10000"/>
          </a:bodyPr>
          <a:lstStyle/>
          <a:p>
            <a:r>
              <a:rPr lang="cs-CZ" dirty="0"/>
              <a:t>Jak se vztahuje termín k realitě - supozice</a:t>
            </a:r>
          </a:p>
          <a:p>
            <a:endParaRPr lang="cs-CZ" dirty="0"/>
          </a:p>
          <a:p>
            <a:r>
              <a:rPr lang="cs-CZ" b="1" dirty="0"/>
              <a:t>Supozice prostá </a:t>
            </a:r>
            <a:r>
              <a:rPr lang="cs-CZ" dirty="0"/>
              <a:t>– termín se vztahuje k pojmu (spravedlnost je chvályhodná)</a:t>
            </a:r>
          </a:p>
          <a:p>
            <a:endParaRPr lang="cs-CZ" dirty="0"/>
          </a:p>
          <a:p>
            <a:r>
              <a:rPr lang="cs-CZ" b="1" dirty="0"/>
              <a:t>Supozice personální </a:t>
            </a:r>
            <a:r>
              <a:rPr lang="cs-CZ" dirty="0"/>
              <a:t>– termín se vztahuje k rozsahu pojmu</a:t>
            </a:r>
          </a:p>
          <a:p>
            <a:pPr lvl="1"/>
            <a:r>
              <a:rPr lang="cs-CZ" dirty="0"/>
              <a:t>Singulární (Sokrates je smrtelný)</a:t>
            </a:r>
          </a:p>
          <a:p>
            <a:pPr lvl="1"/>
            <a:r>
              <a:rPr lang="cs-CZ" dirty="0"/>
              <a:t>Obecná (Lidé jsou smrtelní)</a:t>
            </a:r>
          </a:p>
          <a:p>
            <a:pPr lvl="1"/>
            <a:endParaRPr lang="cs-CZ" dirty="0"/>
          </a:p>
          <a:p>
            <a:r>
              <a:rPr lang="cs-CZ" b="1" dirty="0"/>
              <a:t>Supozice materiální </a:t>
            </a:r>
            <a:r>
              <a:rPr lang="cs-CZ" dirty="0"/>
              <a:t>– termín se vztahuje k sobě samému (Člověk je dvojslabičný)</a:t>
            </a:r>
          </a:p>
        </p:txBody>
      </p:sp>
    </p:spTree>
    <p:extLst>
      <p:ext uri="{BB962C8B-B14F-4D97-AF65-F5344CB8AC3E}">
        <p14:creationId xmlns:p14="http://schemas.microsoft.com/office/powerpoint/2010/main" val="4130067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CDB923-5655-4499-B7A7-715F417459B2}"/>
              </a:ext>
            </a:extLst>
          </p:cNvPr>
          <p:cNvSpPr>
            <a:spLocks noGrp="1"/>
          </p:cNvSpPr>
          <p:nvPr>
            <p:ph type="title"/>
          </p:nvPr>
        </p:nvSpPr>
        <p:spPr/>
        <p:txBody>
          <a:bodyPr/>
          <a:lstStyle/>
          <a:p>
            <a:r>
              <a:rPr lang="cs-CZ" dirty="0"/>
              <a:t>Příklady</a:t>
            </a:r>
          </a:p>
        </p:txBody>
      </p:sp>
      <p:sp>
        <p:nvSpPr>
          <p:cNvPr id="3" name="Zástupný symbol pro obsah 2">
            <a:extLst>
              <a:ext uri="{FF2B5EF4-FFF2-40B4-BE49-F238E27FC236}">
                <a16:creationId xmlns:a16="http://schemas.microsoft.com/office/drawing/2014/main" id="{BA0A16AA-6EB4-4CC2-B6A6-AD34B1A00119}"/>
              </a:ext>
            </a:extLst>
          </p:cNvPr>
          <p:cNvSpPr>
            <a:spLocks noGrp="1"/>
          </p:cNvSpPr>
          <p:nvPr>
            <p:ph idx="1"/>
          </p:nvPr>
        </p:nvSpPr>
        <p:spPr/>
        <p:txBody>
          <a:bodyPr>
            <a:normAutofit fontScale="92500" lnSpcReduction="10000"/>
          </a:bodyPr>
          <a:lstStyle/>
          <a:p>
            <a:pPr marL="0" indent="0">
              <a:buNone/>
            </a:pPr>
            <a:r>
              <a:rPr lang="cs-CZ" b="1" dirty="0"/>
              <a:t>Supozice prostá </a:t>
            </a:r>
            <a:r>
              <a:rPr lang="cs-CZ" dirty="0"/>
              <a:t>(u abstraktních entit jako je dílo, provedení, koncept): </a:t>
            </a:r>
            <a:r>
              <a:rPr lang="cs-CZ" i="1" dirty="0"/>
              <a:t>Informační věda je předmětem knihy Informace, komunikace a myšlení.</a:t>
            </a:r>
            <a:r>
              <a:rPr lang="cs-CZ" dirty="0"/>
              <a:t> </a:t>
            </a:r>
            <a:br>
              <a:rPr lang="cs-CZ" dirty="0"/>
            </a:br>
            <a:br>
              <a:rPr lang="cs-CZ" dirty="0"/>
            </a:br>
            <a:r>
              <a:rPr lang="cs-CZ" b="1" dirty="0"/>
              <a:t>Supozice personální singulární </a:t>
            </a:r>
            <a:r>
              <a:rPr lang="cs-CZ" dirty="0"/>
              <a:t>(u osob či objektů): </a:t>
            </a:r>
            <a:r>
              <a:rPr lang="cs-CZ" i="1" dirty="0"/>
              <a:t>Jiří Cejpek je autorem knihy Informace, komunikace a myšlení.</a:t>
            </a:r>
            <a:r>
              <a:rPr lang="cs-CZ" dirty="0"/>
              <a:t> </a:t>
            </a:r>
            <a:br>
              <a:rPr lang="cs-CZ" dirty="0"/>
            </a:br>
            <a:br>
              <a:rPr lang="cs-CZ" dirty="0"/>
            </a:br>
            <a:r>
              <a:rPr lang="cs-CZ" b="1" dirty="0"/>
              <a:t>Supozice personální obecná </a:t>
            </a:r>
            <a:r>
              <a:rPr lang="cs-CZ" dirty="0"/>
              <a:t>(u entit jako je korporace, akce, objekt): </a:t>
            </a:r>
            <a:r>
              <a:rPr lang="cs-CZ" i="1" dirty="0"/>
              <a:t>Karlova Univerzita </a:t>
            </a:r>
            <a:r>
              <a:rPr lang="cs-CZ" dirty="0"/>
              <a:t>[jde o agregát označený kolektivním pojmem] </a:t>
            </a:r>
            <a:r>
              <a:rPr lang="cs-CZ" i="1" dirty="0"/>
              <a:t> je vydavatelem knihy Informace, komunikace a myšlení. </a:t>
            </a:r>
            <a:br>
              <a:rPr lang="cs-CZ" dirty="0"/>
            </a:br>
            <a:br>
              <a:rPr lang="cs-CZ" dirty="0"/>
            </a:br>
            <a:r>
              <a:rPr lang="cs-CZ" b="1" dirty="0"/>
              <a:t>Supozice materiální</a:t>
            </a:r>
            <a:r>
              <a:rPr lang="cs-CZ" dirty="0"/>
              <a:t>: </a:t>
            </a:r>
            <a:r>
              <a:rPr lang="cs-CZ" i="1" dirty="0"/>
              <a:t>"Jiří Cejpek" je jméno autora knihy Informace, komunikace a myšlení.</a:t>
            </a:r>
            <a:endParaRPr lang="cs-CZ" dirty="0"/>
          </a:p>
        </p:txBody>
      </p:sp>
    </p:spTree>
    <p:extLst>
      <p:ext uri="{BB962C8B-B14F-4D97-AF65-F5344CB8AC3E}">
        <p14:creationId xmlns:p14="http://schemas.microsoft.com/office/powerpoint/2010/main" val="3376721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ADB688-4907-477E-AA3E-9BC527FD0B9B}"/>
              </a:ext>
            </a:extLst>
          </p:cNvPr>
          <p:cNvSpPr>
            <a:spLocks noGrp="1"/>
          </p:cNvSpPr>
          <p:nvPr>
            <p:ph type="title"/>
          </p:nvPr>
        </p:nvSpPr>
        <p:spPr/>
        <p:txBody>
          <a:bodyPr/>
          <a:lstStyle/>
          <a:p>
            <a:r>
              <a:rPr lang="cs-CZ" dirty="0"/>
              <a:t>Predikát</a:t>
            </a:r>
          </a:p>
        </p:txBody>
      </p:sp>
      <p:sp>
        <p:nvSpPr>
          <p:cNvPr id="3" name="Zástupný symbol pro obsah 2">
            <a:extLst>
              <a:ext uri="{FF2B5EF4-FFF2-40B4-BE49-F238E27FC236}">
                <a16:creationId xmlns:a16="http://schemas.microsoft.com/office/drawing/2014/main" id="{5B2F007F-4FDA-433F-A579-7519958F2481}"/>
              </a:ext>
            </a:extLst>
          </p:cNvPr>
          <p:cNvSpPr>
            <a:spLocks noGrp="1"/>
          </p:cNvSpPr>
          <p:nvPr>
            <p:ph idx="1"/>
          </p:nvPr>
        </p:nvSpPr>
        <p:spPr/>
        <p:txBody>
          <a:bodyPr/>
          <a:lstStyle/>
          <a:p>
            <a:r>
              <a:rPr lang="cs-CZ" dirty="0"/>
              <a:t>To, co se o subjektu dá vypovídat</a:t>
            </a:r>
          </a:p>
          <a:p>
            <a:r>
              <a:rPr lang="cs-CZ" dirty="0"/>
              <a:t>Dá se o něm vypovídat to, co je s ním nějak </a:t>
            </a:r>
            <a:r>
              <a:rPr lang="cs-CZ" dirty="0" err="1"/>
              <a:t>totožené</a:t>
            </a:r>
            <a:endParaRPr lang="cs-CZ" dirty="0"/>
          </a:p>
          <a:p>
            <a:r>
              <a:rPr lang="cs-CZ" dirty="0"/>
              <a:t>Nejde o fyzickou část (Jan je Janova hlava)</a:t>
            </a:r>
          </a:p>
          <a:p>
            <a:r>
              <a:rPr lang="cs-CZ" dirty="0"/>
              <a:t>Celek je neinformativní (Jan je Jan)</a:t>
            </a:r>
          </a:p>
          <a:p>
            <a:r>
              <a:rPr lang="cs-CZ" dirty="0"/>
              <a:t>Jde o tzv. metafyzickou část</a:t>
            </a:r>
          </a:p>
          <a:p>
            <a:r>
              <a:rPr lang="cs-CZ" dirty="0"/>
              <a:t>Predikát je logický objekt je abstraktní, subjekt je konkrétní věc</a:t>
            </a:r>
          </a:p>
          <a:p>
            <a:r>
              <a:rPr lang="cs-CZ" dirty="0"/>
              <a:t>To, co má predikát ve stavu abstraktnost, musí mít subjekt ve stavu konkrétnosti (Jan je člověk)</a:t>
            </a:r>
          </a:p>
        </p:txBody>
      </p:sp>
    </p:spTree>
    <p:extLst>
      <p:ext uri="{BB962C8B-B14F-4D97-AF65-F5344CB8AC3E}">
        <p14:creationId xmlns:p14="http://schemas.microsoft.com/office/powerpoint/2010/main" val="548684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C64899-573A-4D35-9002-F1792FD2EF07}"/>
              </a:ext>
            </a:extLst>
          </p:cNvPr>
          <p:cNvSpPr>
            <a:spLocks noGrp="1"/>
          </p:cNvSpPr>
          <p:nvPr>
            <p:ph type="title"/>
          </p:nvPr>
        </p:nvSpPr>
        <p:spPr/>
        <p:txBody>
          <a:bodyPr/>
          <a:lstStyle/>
          <a:p>
            <a:r>
              <a:rPr lang="cs-CZ" dirty="0"/>
              <a:t>Typy predikátů</a:t>
            </a:r>
          </a:p>
        </p:txBody>
      </p:sp>
      <p:pic>
        <p:nvPicPr>
          <p:cNvPr id="3074" name="Picture 2" descr="http://2.bp.blogspot.com/-1hc1AEvM71o/TpwlviqZWII/AAAAAAAAAD4/uYyncQpowYU/s1600/predik.JPG">
            <a:extLst>
              <a:ext uri="{FF2B5EF4-FFF2-40B4-BE49-F238E27FC236}">
                <a16:creationId xmlns:a16="http://schemas.microsoft.com/office/drawing/2014/main" id="{B12285E7-E567-4F84-A393-93C08B74E40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18151" y="2171700"/>
            <a:ext cx="7050139" cy="39442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6080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Vypovídání</a:t>
            </a:r>
          </a:p>
        </p:txBody>
      </p:sp>
      <p:sp>
        <p:nvSpPr>
          <p:cNvPr id="3" name="Zástupný symbol pro obsah 2"/>
          <p:cNvSpPr>
            <a:spLocks noGrp="1"/>
          </p:cNvSpPr>
          <p:nvPr>
            <p:ph idx="1"/>
          </p:nvPr>
        </p:nvSpPr>
        <p:spPr/>
        <p:txBody>
          <a:bodyPr/>
          <a:lstStyle/>
          <a:p>
            <a:r>
              <a:rPr lang="cs-CZ" dirty="0" err="1"/>
              <a:t>Univokace</a:t>
            </a:r>
            <a:r>
              <a:rPr lang="cs-CZ" dirty="0"/>
              <a:t> – celý obsah, v rámci kategorií</a:t>
            </a:r>
          </a:p>
          <a:p>
            <a:r>
              <a:rPr lang="cs-CZ" dirty="0"/>
              <a:t>Analogie – část obsahu, jsoucno</a:t>
            </a:r>
          </a:p>
          <a:p>
            <a:r>
              <a:rPr lang="cs-CZ" dirty="0" err="1"/>
              <a:t>Ekvivokace</a:t>
            </a:r>
            <a:r>
              <a:rPr lang="cs-CZ" dirty="0"/>
              <a:t> - x</a:t>
            </a:r>
          </a:p>
        </p:txBody>
      </p:sp>
    </p:spTree>
    <p:extLst>
      <p:ext uri="{BB962C8B-B14F-4D97-AF65-F5344CB8AC3E}">
        <p14:creationId xmlns:p14="http://schemas.microsoft.com/office/powerpoint/2010/main" val="1635832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Analogie atributivní</a:t>
            </a:r>
          </a:p>
        </p:txBody>
      </p:sp>
      <p:pic>
        <p:nvPicPr>
          <p:cNvPr id="4" name="Zástupný symbol pro obsah 3"/>
          <p:cNvPicPr>
            <a:picLocks noGrp="1" noChangeAspect="1"/>
          </p:cNvPicPr>
          <p:nvPr>
            <p:ph idx="1"/>
          </p:nvPr>
        </p:nvPicPr>
        <p:blipFill>
          <a:blip r:embed="rId2"/>
          <a:stretch>
            <a:fillRect/>
          </a:stretch>
        </p:blipFill>
        <p:spPr>
          <a:xfrm>
            <a:off x="2706897" y="2102404"/>
            <a:ext cx="5829300" cy="3314700"/>
          </a:xfrm>
          <a:prstGeom prst="rect">
            <a:avLst/>
          </a:prstGeom>
        </p:spPr>
      </p:pic>
    </p:spTree>
    <p:extLst>
      <p:ext uri="{BB962C8B-B14F-4D97-AF65-F5344CB8AC3E}">
        <p14:creationId xmlns:p14="http://schemas.microsoft.com/office/powerpoint/2010/main" val="1675724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Proporcionální</a:t>
            </a:r>
          </a:p>
        </p:txBody>
      </p:sp>
      <p:pic>
        <p:nvPicPr>
          <p:cNvPr id="4" name="Zástupný symbol pro obsah 3"/>
          <p:cNvPicPr>
            <a:picLocks noGrp="1" noChangeAspect="1"/>
          </p:cNvPicPr>
          <p:nvPr>
            <p:ph idx="1"/>
          </p:nvPr>
        </p:nvPicPr>
        <p:blipFill>
          <a:blip r:embed="rId2"/>
          <a:stretch>
            <a:fillRect/>
          </a:stretch>
        </p:blipFill>
        <p:spPr>
          <a:xfrm>
            <a:off x="2668258" y="1786552"/>
            <a:ext cx="5734050" cy="4067175"/>
          </a:xfrm>
          <a:prstGeom prst="rect">
            <a:avLst/>
          </a:prstGeom>
        </p:spPr>
      </p:pic>
    </p:spTree>
    <p:extLst>
      <p:ext uri="{BB962C8B-B14F-4D97-AF65-F5344CB8AC3E}">
        <p14:creationId xmlns:p14="http://schemas.microsoft.com/office/powerpoint/2010/main" val="3452728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Ekvivokace</a:t>
            </a:r>
            <a:r>
              <a:rPr lang="cs-CZ" dirty="0"/>
              <a:t> pojmu informace</a:t>
            </a:r>
          </a:p>
        </p:txBody>
      </p:sp>
      <p:sp>
        <p:nvSpPr>
          <p:cNvPr id="3" name="Zástupný symbol pro obsah 2"/>
          <p:cNvSpPr>
            <a:spLocks noGrp="1"/>
          </p:cNvSpPr>
          <p:nvPr>
            <p:ph idx="1"/>
          </p:nvPr>
        </p:nvSpPr>
        <p:spPr/>
        <p:txBody>
          <a:bodyPr>
            <a:normAutofit fontScale="62500" lnSpcReduction="20000"/>
          </a:bodyPr>
          <a:lstStyle/>
          <a:p>
            <a:r>
              <a:rPr lang="cs-CZ" dirty="0"/>
              <a:t>míra odstranění neurčitosti systému (Shannon, 1998); </a:t>
            </a:r>
          </a:p>
          <a:p>
            <a:r>
              <a:rPr lang="cs-CZ" dirty="0"/>
              <a:t>vzor organizace hmoty a energie (</a:t>
            </a:r>
            <a:r>
              <a:rPr lang="cs-CZ" dirty="0" err="1"/>
              <a:t>Bates</a:t>
            </a:r>
            <a:r>
              <a:rPr lang="cs-CZ" dirty="0"/>
              <a:t>, 2006); </a:t>
            </a:r>
          </a:p>
          <a:p>
            <a:r>
              <a:rPr lang="cs-CZ" dirty="0"/>
              <a:t>omezení variety (</a:t>
            </a:r>
            <a:r>
              <a:rPr lang="cs-CZ" dirty="0" err="1"/>
              <a:t>Ashby</a:t>
            </a:r>
            <a:r>
              <a:rPr lang="cs-CZ" dirty="0"/>
              <a:t>, 1961); </a:t>
            </a:r>
          </a:p>
          <a:p>
            <a:r>
              <a:rPr lang="cs-CZ" dirty="0"/>
              <a:t>schopnost organizovat nebo v organizovaném stavu udržovat (</a:t>
            </a:r>
            <a:r>
              <a:rPr lang="cs-CZ" dirty="0" err="1"/>
              <a:t>Stonier</a:t>
            </a:r>
            <a:r>
              <a:rPr lang="cs-CZ" dirty="0"/>
              <a:t>, 2002);</a:t>
            </a:r>
          </a:p>
          <a:p>
            <a:r>
              <a:rPr lang="cs-CZ" dirty="0"/>
              <a:t>rozdíl, který produkuje rozdíl (</a:t>
            </a:r>
            <a:r>
              <a:rPr lang="cs-CZ" dirty="0" err="1"/>
              <a:t>Bateson</a:t>
            </a:r>
            <a:r>
              <a:rPr lang="cs-CZ" dirty="0"/>
              <a:t>, 2002); </a:t>
            </a:r>
          </a:p>
          <a:p>
            <a:r>
              <a:rPr lang="cs-CZ" dirty="0"/>
              <a:t>obsah toho, co se vymění s vnějším světem, když se mu přizpůsobujeme a působíme na něj svým přizpůsobováním (</a:t>
            </a:r>
            <a:r>
              <a:rPr lang="cs-CZ" dirty="0" err="1"/>
              <a:t>Wiener</a:t>
            </a:r>
            <a:r>
              <a:rPr lang="cs-CZ" dirty="0"/>
              <a:t>, 1948); </a:t>
            </a:r>
          </a:p>
          <a:p>
            <a:r>
              <a:rPr lang="cs-CZ" dirty="0"/>
              <a:t>lidský artefakt konstruovaný a rekonstruovaný v rámci sociálních interakcí (</a:t>
            </a:r>
            <a:r>
              <a:rPr lang="cs-CZ" dirty="0" err="1"/>
              <a:t>Cornelius</a:t>
            </a:r>
            <a:r>
              <a:rPr lang="cs-CZ" dirty="0"/>
              <a:t>, 1996); </a:t>
            </a:r>
          </a:p>
          <a:p>
            <a:r>
              <a:rPr lang="cs-CZ" dirty="0"/>
              <a:t>psychofyziologický jev a proces (Cejpek, 1998); </a:t>
            </a:r>
          </a:p>
          <a:p>
            <a:r>
              <a:rPr lang="cs-CZ" dirty="0"/>
              <a:t>změna obrazu, která se objeví, když je přijata zpráva (</a:t>
            </a:r>
            <a:r>
              <a:rPr lang="cs-CZ" dirty="0" err="1"/>
              <a:t>Pratt</a:t>
            </a:r>
            <a:r>
              <a:rPr lang="cs-CZ" dirty="0"/>
              <a:t>, 1977); </a:t>
            </a:r>
          </a:p>
          <a:p>
            <a:r>
              <a:rPr lang="cs-CZ" dirty="0"/>
              <a:t>data cirkulující ve strojích (informatika); </a:t>
            </a:r>
          </a:p>
          <a:p>
            <a:r>
              <a:rPr lang="cs-CZ" dirty="0"/>
              <a:t>znakově zaznamenaný údaj o prostředí mající potenci proměnit se na poznatek (knihovnictví a informační věda); </a:t>
            </a:r>
          </a:p>
          <a:p>
            <a:r>
              <a:rPr lang="cs-CZ" dirty="0"/>
              <a:t>obsah sdělení, který je k něčemu užitečný (běžný význam)</a:t>
            </a:r>
          </a:p>
        </p:txBody>
      </p:sp>
    </p:spTree>
    <p:extLst>
      <p:ext uri="{BB962C8B-B14F-4D97-AF65-F5344CB8AC3E}">
        <p14:creationId xmlns:p14="http://schemas.microsoft.com/office/powerpoint/2010/main" val="4263250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649796"/>
            <a:ext cx="10515600" cy="1325563"/>
          </a:xfrm>
        </p:spPr>
        <p:txBody>
          <a:bodyPr/>
          <a:lstStyle/>
          <a:p>
            <a:r>
              <a:rPr lang="cs-CZ" dirty="0" err="1"/>
              <a:t>Univokace</a:t>
            </a:r>
            <a:r>
              <a:rPr lang="cs-CZ" dirty="0"/>
              <a:t> pojmu</a:t>
            </a:r>
          </a:p>
        </p:txBody>
      </p:sp>
      <p:sp>
        <p:nvSpPr>
          <p:cNvPr id="3" name="Zástupný symbol pro obsah 2"/>
          <p:cNvSpPr>
            <a:spLocks noGrp="1"/>
          </p:cNvSpPr>
          <p:nvPr>
            <p:ph idx="1"/>
          </p:nvPr>
        </p:nvSpPr>
        <p:spPr/>
        <p:txBody>
          <a:bodyPr>
            <a:normAutofit fontScale="70000" lnSpcReduction="20000"/>
          </a:bodyPr>
          <a:lstStyle/>
          <a:p>
            <a:r>
              <a:rPr lang="cs-CZ" dirty="0"/>
              <a:t>V nejobecnějším slova smyslu se </a:t>
            </a:r>
            <a:r>
              <a:rPr lang="cs-CZ" dirty="0" err="1"/>
              <a:t>informac</a:t>
            </a:r>
            <a:r>
              <a:rPr lang="cs-CZ" dirty="0"/>
              <a:t>[e] chápe jako údaj o reálném prostředí, o jeho stavu a procesech v něm probíhajících. Informace snižuje nebo odstraňuje neurčitost systému (např. příjemce informace); množství informace je dáno rozdílem mezi stavem neurčitosti systému (entropie), kterou měl systém před přijetím informace a stavem neurčitosti, která se přijetím informace odstranila. V tomto smyslu může být informace považována jak za vlastnost organizované hmoty vyjadřující její hloubkovou strukturu (varietu), tak za produkt poznání fixovaný ve znakové podobě v informačních nosičích. V informační vědě a knihovnictví se informací rozumí především sdělení, komunikovatelný poznatek, který má význam pro příjemce, nebo údaj usnadňující volbu mezi alternativními rozhodovacími možnostmi. Významné pro informační vědu je také pojetí informace jako psychofyziologického jevu a procesu, tedy jako součásti lidského vědomí (např. N. </a:t>
            </a:r>
            <a:r>
              <a:rPr lang="cs-CZ" dirty="0" err="1"/>
              <a:t>Wiener</a:t>
            </a:r>
            <a:r>
              <a:rPr lang="cs-CZ" dirty="0"/>
              <a:t> definuje informaci jako „obsah toho, co se vymění s vnějším světem, když se mu přizpůsobujeme a působíme na něj svým přizpůsobováním“). V exaktní vědě se např. za informaci považuje sdělení, které vyhovuje přísným </a:t>
            </a:r>
            <a:r>
              <a:rPr lang="cs-CZ" dirty="0" err="1"/>
              <a:t>kriteriím</a:t>
            </a:r>
            <a:r>
              <a:rPr lang="cs-CZ" dirty="0"/>
              <a:t> logiky či příslušné vědy. V ekonomické vědě se informací rozumí sdělení, jehož výsledkem může být zisk nebo užitek. V oblasti výpočetní techniky se za informaci považuje kvantitativní vyjádření obsahu zprávy. Za jednotku informace se ve výpočetní technice považuje rozhodnutí mezi dvěma alternativami (0, 1) a vyjadřuje se jednotkou nazvanou bit. (Národní knihovna, 2013)</a:t>
            </a:r>
          </a:p>
        </p:txBody>
      </p:sp>
    </p:spTree>
    <p:extLst>
      <p:ext uri="{BB962C8B-B14F-4D97-AF65-F5344CB8AC3E}">
        <p14:creationId xmlns:p14="http://schemas.microsoft.com/office/powerpoint/2010/main" val="24231932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Třídění informace jako </a:t>
            </a:r>
            <a:r>
              <a:rPr lang="cs-CZ" dirty="0" err="1"/>
              <a:t>univokálního</a:t>
            </a:r>
            <a:r>
              <a:rPr lang="cs-CZ" dirty="0"/>
              <a:t> pojmu</a:t>
            </a:r>
          </a:p>
        </p:txBody>
      </p:sp>
      <p:pic>
        <p:nvPicPr>
          <p:cNvPr id="4" name="Zástupný symbol pro obsah 3"/>
          <p:cNvPicPr>
            <a:picLocks noGrp="1" noChangeAspect="1"/>
          </p:cNvPicPr>
          <p:nvPr>
            <p:ph idx="1"/>
          </p:nvPr>
        </p:nvPicPr>
        <p:blipFill>
          <a:blip r:embed="rId2"/>
          <a:stretch>
            <a:fillRect/>
          </a:stretch>
        </p:blipFill>
        <p:spPr>
          <a:xfrm>
            <a:off x="3522446" y="1825625"/>
            <a:ext cx="5147107" cy="4351338"/>
          </a:xfrm>
          <a:prstGeom prst="rect">
            <a:avLst/>
          </a:prstGeom>
        </p:spPr>
      </p:pic>
    </p:spTree>
    <p:extLst>
      <p:ext uri="{BB962C8B-B14F-4D97-AF65-F5344CB8AC3E}">
        <p14:creationId xmlns:p14="http://schemas.microsoft.com/office/powerpoint/2010/main" val="3326527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Capurrovo</a:t>
            </a:r>
            <a:r>
              <a:rPr lang="cs-CZ" dirty="0"/>
              <a:t> trilema</a:t>
            </a:r>
          </a:p>
        </p:txBody>
      </p:sp>
      <p:sp>
        <p:nvSpPr>
          <p:cNvPr id="3" name="Zástupný symbol pro obsah 2"/>
          <p:cNvSpPr>
            <a:spLocks noGrp="1"/>
          </p:cNvSpPr>
          <p:nvPr>
            <p:ph idx="1"/>
          </p:nvPr>
        </p:nvSpPr>
        <p:spPr/>
        <p:txBody>
          <a:bodyPr/>
          <a:lstStyle/>
          <a:p>
            <a:r>
              <a:rPr lang="cs-CZ" dirty="0"/>
              <a:t>Fyzika – </a:t>
            </a:r>
            <a:r>
              <a:rPr lang="cs-CZ" b="1" dirty="0"/>
              <a:t>teorie všeho</a:t>
            </a:r>
            <a:r>
              <a:rPr lang="cs-CZ" dirty="0"/>
              <a:t>, spojení kvantové mechaniky a obecné teorie relativity v rámci jedné disciplíny</a:t>
            </a:r>
          </a:p>
          <a:p>
            <a:r>
              <a:rPr lang="cs-CZ" b="1" dirty="0"/>
              <a:t>Jednotná teorie informace </a:t>
            </a:r>
            <a:r>
              <a:rPr lang="cs-CZ" dirty="0"/>
              <a:t>– přesahuje hranice jednotlivých disciplín</a:t>
            </a:r>
          </a:p>
          <a:p>
            <a:r>
              <a:rPr lang="cs-CZ" b="1" dirty="0" err="1"/>
              <a:t>Capurrovo</a:t>
            </a:r>
            <a:r>
              <a:rPr lang="cs-CZ" b="1" dirty="0"/>
              <a:t> trilema </a:t>
            </a:r>
            <a:r>
              <a:rPr lang="cs-CZ" dirty="0"/>
              <a:t>– míra podobnosti pojmu informace na různých úrovních reality v rámci jednotlivých věd</a:t>
            </a:r>
          </a:p>
          <a:p>
            <a:endParaRPr lang="cs-CZ" dirty="0"/>
          </a:p>
          <a:p>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4113159696"/>
              </p:ext>
            </p:extLst>
          </p:nvPr>
        </p:nvGraphicFramePr>
        <p:xfrm>
          <a:off x="3218815" y="4521495"/>
          <a:ext cx="5754370" cy="725932"/>
        </p:xfrm>
        <a:graphic>
          <a:graphicData uri="http://schemas.openxmlformats.org/drawingml/2006/table">
            <a:tbl>
              <a:tblPr firstRow="1" firstCol="1" bandRow="1">
                <a:tableStyleId>{5C22544A-7EE6-4342-B048-85BDC9FD1C3A}</a:tableStyleId>
              </a:tblPr>
              <a:tblGrid>
                <a:gridCol w="2877185">
                  <a:extLst>
                    <a:ext uri="{9D8B030D-6E8A-4147-A177-3AD203B41FA5}">
                      <a16:colId xmlns:a16="http://schemas.microsoft.com/office/drawing/2014/main" val="20000"/>
                    </a:ext>
                  </a:extLst>
                </a:gridCol>
                <a:gridCol w="2877185">
                  <a:extLst>
                    <a:ext uri="{9D8B030D-6E8A-4147-A177-3AD203B41FA5}">
                      <a16:colId xmlns:a16="http://schemas.microsoft.com/office/drawing/2014/main" val="20001"/>
                    </a:ext>
                  </a:extLst>
                </a:gridCol>
              </a:tblGrid>
              <a:tr h="0">
                <a:tc>
                  <a:txBody>
                    <a:bodyPr/>
                    <a:lstStyle/>
                    <a:p>
                      <a:pPr>
                        <a:lnSpc>
                          <a:spcPct val="115000"/>
                        </a:lnSpc>
                        <a:spcAft>
                          <a:spcPts val="0"/>
                        </a:spcAft>
                      </a:pPr>
                      <a:r>
                        <a:rPr lang="cs-CZ" sz="1100">
                          <a:effectLst/>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1100">
                          <a:effectLst/>
                        </a:rPr>
                        <a:t>termín informace má…</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0">
                <a:tc>
                  <a:txBody>
                    <a:bodyPr/>
                    <a:lstStyle/>
                    <a:p>
                      <a:pPr>
                        <a:lnSpc>
                          <a:spcPct val="115000"/>
                        </a:lnSpc>
                        <a:spcAft>
                          <a:spcPts val="0"/>
                        </a:spcAft>
                      </a:pPr>
                      <a:r>
                        <a:rPr lang="cs-CZ" sz="1100">
                          <a:effectLst/>
                        </a:rPr>
                        <a:t>synonymie/univocita</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1100">
                          <a:effectLst/>
                        </a:rPr>
                        <a:t>…přesně stejný význam</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4450">
                <a:tc>
                  <a:txBody>
                    <a:bodyPr/>
                    <a:lstStyle/>
                    <a:p>
                      <a:pPr>
                        <a:lnSpc>
                          <a:spcPct val="115000"/>
                        </a:lnSpc>
                        <a:spcAft>
                          <a:spcPts val="0"/>
                        </a:spcAft>
                      </a:pPr>
                      <a:r>
                        <a:rPr lang="cs-CZ" sz="1100">
                          <a:effectLst/>
                        </a:rPr>
                        <a:t>analogie</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1100">
                          <a:effectLst/>
                        </a:rPr>
                        <a:t>…podobné významy</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0">
                <a:tc>
                  <a:txBody>
                    <a:bodyPr/>
                    <a:lstStyle/>
                    <a:p>
                      <a:pPr>
                        <a:lnSpc>
                          <a:spcPct val="115000"/>
                        </a:lnSpc>
                        <a:spcAft>
                          <a:spcPts val="0"/>
                        </a:spcAft>
                      </a:pPr>
                      <a:r>
                        <a:rPr lang="cs-CZ" sz="1100">
                          <a:effectLst/>
                        </a:rPr>
                        <a:t>equivocita</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1100" dirty="0">
                          <a:effectLst/>
                        </a:rPr>
                        <a:t>….zcela odlišné významy</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083979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Informace jako analogický pojem</a:t>
            </a:r>
          </a:p>
        </p:txBody>
      </p:sp>
      <p:sp>
        <p:nvSpPr>
          <p:cNvPr id="3" name="Zástupný symbol pro obsah 2"/>
          <p:cNvSpPr>
            <a:spLocks noGrp="1"/>
          </p:cNvSpPr>
          <p:nvPr>
            <p:ph idx="1"/>
          </p:nvPr>
        </p:nvSpPr>
        <p:spPr/>
        <p:txBody>
          <a:bodyPr/>
          <a:lstStyle/>
          <a:p>
            <a:r>
              <a:rPr lang="cs-CZ" dirty="0"/>
              <a:t>Pojem jsoucna překračuje kategorie</a:t>
            </a:r>
          </a:p>
          <a:p>
            <a:r>
              <a:rPr lang="cs-CZ" dirty="0"/>
              <a:t>Obsahuje to, čím se kategorie liší</a:t>
            </a:r>
          </a:p>
          <a:p>
            <a:r>
              <a:rPr lang="cs-CZ" dirty="0"/>
              <a:t>Aktuálně </a:t>
            </a:r>
            <a:r>
              <a:rPr lang="cs-CZ" dirty="0" err="1"/>
              <a:t>konfúzně</a:t>
            </a:r>
            <a:r>
              <a:rPr lang="cs-CZ" dirty="0"/>
              <a:t> obsahuje neslučitelné známky</a:t>
            </a:r>
          </a:p>
          <a:p>
            <a:r>
              <a:rPr lang="cs-CZ" dirty="0"/>
              <a:t>Vypovídá se proto pouze částí obsahu</a:t>
            </a:r>
          </a:p>
          <a:p>
            <a:r>
              <a:rPr lang="cs-CZ" dirty="0"/>
              <a:t>Informace podobně jako jsoucno </a:t>
            </a:r>
            <a:r>
              <a:rPr lang="cs-CZ"/>
              <a:t>je transcendentálním pojmem</a:t>
            </a:r>
          </a:p>
        </p:txBody>
      </p:sp>
    </p:spTree>
    <p:extLst>
      <p:ext uri="{BB962C8B-B14F-4D97-AF65-F5344CB8AC3E}">
        <p14:creationId xmlns:p14="http://schemas.microsoft.com/office/powerpoint/2010/main" val="2736822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Otázky</a:t>
            </a:r>
          </a:p>
        </p:txBody>
      </p:sp>
      <p:sp>
        <p:nvSpPr>
          <p:cNvPr id="3" name="Zástupný symbol pro obsah 2"/>
          <p:cNvSpPr>
            <a:spLocks noGrp="1"/>
          </p:cNvSpPr>
          <p:nvPr>
            <p:ph idx="1"/>
          </p:nvPr>
        </p:nvSpPr>
        <p:spPr/>
        <p:txBody>
          <a:bodyPr>
            <a:normAutofit lnSpcReduction="10000"/>
          </a:bodyPr>
          <a:lstStyle/>
          <a:p>
            <a:r>
              <a:rPr lang="cs-CZ" dirty="0"/>
              <a:t>O čem mluvíme, když říkáme, že je něco stejné? </a:t>
            </a:r>
          </a:p>
          <a:p>
            <a:r>
              <a:rPr lang="cs-CZ" dirty="0"/>
              <a:t>Co znamená vzájemná podobnost? </a:t>
            </a:r>
          </a:p>
          <a:p>
            <a:r>
              <a:rPr lang="cs-CZ" dirty="0"/>
              <a:t>V jakém případě můžeme hovořit o naprosté rozdílnosti? </a:t>
            </a:r>
          </a:p>
          <a:p>
            <a:r>
              <a:rPr lang="cs-CZ" dirty="0"/>
              <a:t>A co má být vlastně buď stejné, nebo podobné, nebo rozdílné? </a:t>
            </a:r>
          </a:p>
          <a:p>
            <a:r>
              <a:rPr lang="cs-CZ" dirty="0"/>
              <a:t>Předpokládáme intuitivně, že významy slov. Co je ale významem slova? </a:t>
            </a:r>
          </a:p>
          <a:p>
            <a:r>
              <a:rPr lang="cs-CZ" dirty="0"/>
              <a:t>Subjektivní pojem jako mentální entita? </a:t>
            </a:r>
          </a:p>
          <a:p>
            <a:r>
              <a:rPr lang="cs-CZ" dirty="0"/>
              <a:t>Objektivní pojem či intenze jako abstraktní entita? </a:t>
            </a:r>
          </a:p>
          <a:p>
            <a:r>
              <a:rPr lang="cs-CZ" dirty="0"/>
              <a:t>Extenze jako soubor materiálních předmětů?</a:t>
            </a:r>
          </a:p>
          <a:p>
            <a:endParaRPr lang="cs-CZ" dirty="0"/>
          </a:p>
        </p:txBody>
      </p:sp>
    </p:spTree>
    <p:extLst>
      <p:ext uri="{BB962C8B-B14F-4D97-AF65-F5344CB8AC3E}">
        <p14:creationId xmlns:p14="http://schemas.microsoft.com/office/powerpoint/2010/main" val="3361157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Problémy</a:t>
            </a:r>
          </a:p>
        </p:txBody>
      </p:sp>
      <p:sp>
        <p:nvSpPr>
          <p:cNvPr id="3" name="Zástupný symbol pro obsah 2"/>
          <p:cNvSpPr>
            <a:spLocks noGrp="1"/>
          </p:cNvSpPr>
          <p:nvPr>
            <p:ph idx="1"/>
          </p:nvPr>
        </p:nvSpPr>
        <p:spPr/>
        <p:txBody>
          <a:bodyPr/>
          <a:lstStyle/>
          <a:p>
            <a:r>
              <a:rPr lang="cs-CZ" dirty="0" err="1"/>
              <a:t>Univokace</a:t>
            </a:r>
            <a:r>
              <a:rPr lang="cs-CZ" dirty="0"/>
              <a:t> – empiricky vyvratitelná</a:t>
            </a:r>
          </a:p>
          <a:p>
            <a:r>
              <a:rPr lang="cs-CZ" dirty="0"/>
              <a:t>Analogie – co je „primum </a:t>
            </a:r>
            <a:r>
              <a:rPr lang="cs-CZ" dirty="0" err="1"/>
              <a:t>analogatum</a:t>
            </a:r>
            <a:r>
              <a:rPr lang="cs-CZ" dirty="0"/>
              <a:t>“</a:t>
            </a:r>
          </a:p>
          <a:p>
            <a:r>
              <a:rPr lang="cs-CZ" dirty="0" err="1"/>
              <a:t>Ekvivokace</a:t>
            </a:r>
            <a:r>
              <a:rPr lang="cs-CZ" dirty="0"/>
              <a:t> – nemožnost dohody</a:t>
            </a:r>
          </a:p>
          <a:p>
            <a:endParaRPr lang="cs-CZ" dirty="0"/>
          </a:p>
        </p:txBody>
      </p:sp>
    </p:spTree>
    <p:extLst>
      <p:ext uri="{BB962C8B-B14F-4D97-AF65-F5344CB8AC3E}">
        <p14:creationId xmlns:p14="http://schemas.microsoft.com/office/powerpoint/2010/main" val="563801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Termíny</a:t>
            </a:r>
          </a:p>
        </p:txBody>
      </p:sp>
      <p:pic>
        <p:nvPicPr>
          <p:cNvPr id="4" name="Zástupný symbol pro obsah 3"/>
          <p:cNvPicPr>
            <a:picLocks noGrp="1" noChangeAspect="1"/>
          </p:cNvPicPr>
          <p:nvPr>
            <p:ph idx="1"/>
          </p:nvPr>
        </p:nvPicPr>
        <p:blipFill>
          <a:blip r:embed="rId2"/>
          <a:stretch>
            <a:fillRect/>
          </a:stretch>
        </p:blipFill>
        <p:spPr>
          <a:xfrm>
            <a:off x="1020612" y="1690688"/>
            <a:ext cx="3905250" cy="2085975"/>
          </a:xfrm>
          <a:prstGeom prst="rect">
            <a:avLst/>
          </a:prstGeom>
        </p:spPr>
      </p:pic>
      <p:pic>
        <p:nvPicPr>
          <p:cNvPr id="5" name="Obrázek 4"/>
          <p:cNvPicPr>
            <a:picLocks noChangeAspect="1"/>
          </p:cNvPicPr>
          <p:nvPr/>
        </p:nvPicPr>
        <p:blipFill>
          <a:blip r:embed="rId3"/>
          <a:stretch>
            <a:fillRect/>
          </a:stretch>
        </p:blipFill>
        <p:spPr>
          <a:xfrm>
            <a:off x="6096000" y="1581689"/>
            <a:ext cx="4676775" cy="2038350"/>
          </a:xfrm>
          <a:prstGeom prst="rect">
            <a:avLst/>
          </a:prstGeom>
        </p:spPr>
      </p:pic>
      <p:pic>
        <p:nvPicPr>
          <p:cNvPr id="6" name="Obrázek 5"/>
          <p:cNvPicPr>
            <a:picLocks noChangeAspect="1"/>
          </p:cNvPicPr>
          <p:nvPr/>
        </p:nvPicPr>
        <p:blipFill>
          <a:blip r:embed="rId4"/>
          <a:stretch>
            <a:fillRect/>
          </a:stretch>
        </p:blipFill>
        <p:spPr>
          <a:xfrm>
            <a:off x="3309937" y="3784391"/>
            <a:ext cx="5572125" cy="2752725"/>
          </a:xfrm>
          <a:prstGeom prst="rect">
            <a:avLst/>
          </a:prstGeom>
        </p:spPr>
      </p:pic>
    </p:spTree>
    <p:extLst>
      <p:ext uri="{BB962C8B-B14F-4D97-AF65-F5344CB8AC3E}">
        <p14:creationId xmlns:p14="http://schemas.microsoft.com/office/powerpoint/2010/main" val="3206239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C394F8-C869-4CEF-B190-C40D0DBAFE5B}"/>
              </a:ext>
            </a:extLst>
          </p:cNvPr>
          <p:cNvSpPr>
            <a:spLocks noGrp="1"/>
          </p:cNvSpPr>
          <p:nvPr>
            <p:ph type="title"/>
          </p:nvPr>
        </p:nvSpPr>
        <p:spPr/>
        <p:txBody>
          <a:bodyPr/>
          <a:lstStyle/>
          <a:p>
            <a:r>
              <a:rPr lang="cs-CZ" dirty="0"/>
              <a:t>Soud</a:t>
            </a:r>
          </a:p>
        </p:txBody>
      </p:sp>
      <p:sp>
        <p:nvSpPr>
          <p:cNvPr id="3" name="Zástupný symbol pro obsah 2">
            <a:extLst>
              <a:ext uri="{FF2B5EF4-FFF2-40B4-BE49-F238E27FC236}">
                <a16:creationId xmlns:a16="http://schemas.microsoft.com/office/drawing/2014/main" id="{2DE9EC93-848C-48AB-A770-BB995891C169}"/>
              </a:ext>
            </a:extLst>
          </p:cNvPr>
          <p:cNvSpPr>
            <a:spLocks noGrp="1"/>
          </p:cNvSpPr>
          <p:nvPr>
            <p:ph idx="1"/>
          </p:nvPr>
        </p:nvSpPr>
        <p:spPr/>
        <p:txBody>
          <a:bodyPr>
            <a:normAutofit fontScale="92500"/>
          </a:bodyPr>
          <a:lstStyle/>
          <a:p>
            <a:r>
              <a:rPr lang="cs-CZ" dirty="0"/>
              <a:t>Spojuje či rozlučuje pojmy</a:t>
            </a:r>
          </a:p>
          <a:p>
            <a:r>
              <a:rPr lang="cs-CZ" dirty="0"/>
              <a:t>Jde o myšlenkový útvar (spojení formálních znaků)</a:t>
            </a:r>
          </a:p>
          <a:p>
            <a:r>
              <a:rPr lang="cs-CZ" dirty="0"/>
              <a:t>Je vyjádřen instrumentálními znaky (větou)</a:t>
            </a:r>
          </a:p>
          <a:p>
            <a:r>
              <a:rPr lang="cs-CZ" dirty="0"/>
              <a:t>Nabývá hodnoty pravda či nepravda na základě faktů – reality samotné</a:t>
            </a:r>
          </a:p>
          <a:p>
            <a:endParaRPr lang="cs-CZ" dirty="0"/>
          </a:p>
          <a:p>
            <a:r>
              <a:rPr lang="cs-CZ" dirty="0"/>
              <a:t>Subjekt – spona – predikát</a:t>
            </a:r>
          </a:p>
          <a:p>
            <a:r>
              <a:rPr lang="cs-CZ" dirty="0"/>
              <a:t>Subjekt – zastupuje věci</a:t>
            </a:r>
          </a:p>
          <a:p>
            <a:r>
              <a:rPr lang="cs-CZ" dirty="0"/>
              <a:t>Spona slučuje či rozlučuje S a P</a:t>
            </a:r>
          </a:p>
          <a:p>
            <a:r>
              <a:rPr lang="cs-CZ" dirty="0"/>
              <a:t>Predikát – jde o pojem</a:t>
            </a:r>
          </a:p>
        </p:txBody>
      </p:sp>
    </p:spTree>
    <p:extLst>
      <p:ext uri="{BB962C8B-B14F-4D97-AF65-F5344CB8AC3E}">
        <p14:creationId xmlns:p14="http://schemas.microsoft.com/office/powerpoint/2010/main" val="3118981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8ACDD3-0851-4FC4-85DE-369364162FCD}"/>
              </a:ext>
            </a:extLst>
          </p:cNvPr>
          <p:cNvSpPr>
            <a:spLocks noGrp="1"/>
          </p:cNvSpPr>
          <p:nvPr>
            <p:ph type="title"/>
          </p:nvPr>
        </p:nvSpPr>
        <p:spPr/>
        <p:txBody>
          <a:bodyPr/>
          <a:lstStyle/>
          <a:p>
            <a:r>
              <a:rPr lang="cs-CZ" dirty="0"/>
              <a:t>Struktura soudu</a:t>
            </a:r>
          </a:p>
        </p:txBody>
      </p:sp>
      <p:sp>
        <p:nvSpPr>
          <p:cNvPr id="3" name="Zástupný symbol pro obsah 2">
            <a:extLst>
              <a:ext uri="{FF2B5EF4-FFF2-40B4-BE49-F238E27FC236}">
                <a16:creationId xmlns:a16="http://schemas.microsoft.com/office/drawing/2014/main" id="{7658B0F5-84A2-48A7-AA1C-1E8838362859}"/>
              </a:ext>
            </a:extLst>
          </p:cNvPr>
          <p:cNvSpPr>
            <a:spLocks noGrp="1"/>
          </p:cNvSpPr>
          <p:nvPr>
            <p:ph idx="1"/>
          </p:nvPr>
        </p:nvSpPr>
        <p:spPr/>
        <p:txBody>
          <a:bodyPr/>
          <a:lstStyle/>
          <a:p>
            <a:r>
              <a:rPr lang="cs-CZ" dirty="0"/>
              <a:t>V soudu identifikujeme pojem na místě predikátu s rozsahem pojmu na místě subjektu – </a:t>
            </a:r>
            <a:r>
              <a:rPr lang="cs-CZ" dirty="0" err="1"/>
              <a:t>identitní</a:t>
            </a:r>
            <a:r>
              <a:rPr lang="cs-CZ" dirty="0"/>
              <a:t> teorie predikace</a:t>
            </a:r>
          </a:p>
          <a:p>
            <a:endParaRPr lang="cs-CZ" dirty="0"/>
          </a:p>
          <a:p>
            <a:r>
              <a:rPr lang="cs-CZ" dirty="0"/>
              <a:t>Obsah pojmu predikátu           Obsah pojmu subjektu</a:t>
            </a:r>
          </a:p>
          <a:p>
            <a:pPr marL="0" indent="0">
              <a:buNone/>
            </a:pPr>
            <a:r>
              <a:rPr lang="cs-CZ" dirty="0"/>
              <a:t>                                                          </a:t>
            </a:r>
          </a:p>
          <a:p>
            <a:pPr marL="0" indent="0">
              <a:buNone/>
            </a:pPr>
            <a:r>
              <a:rPr lang="cs-CZ" dirty="0"/>
              <a:t>                                                                    Rozsah subjektu</a:t>
            </a:r>
          </a:p>
          <a:p>
            <a:pPr lvl="8"/>
            <a:endParaRPr lang="cs-CZ" dirty="0"/>
          </a:p>
        </p:txBody>
      </p:sp>
      <p:cxnSp>
        <p:nvCxnSpPr>
          <p:cNvPr id="6" name="Spojnice: pravoúhlá 5">
            <a:extLst>
              <a:ext uri="{FF2B5EF4-FFF2-40B4-BE49-F238E27FC236}">
                <a16:creationId xmlns:a16="http://schemas.microsoft.com/office/drawing/2014/main" id="{40E87825-18C6-4992-805D-DDAB4A896118}"/>
              </a:ext>
            </a:extLst>
          </p:cNvPr>
          <p:cNvCxnSpPr/>
          <p:nvPr/>
        </p:nvCxnSpPr>
        <p:spPr>
          <a:xfrm>
            <a:off x="4412974" y="3657600"/>
            <a:ext cx="1272209" cy="874643"/>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205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2D3266-D758-4F0F-A529-84691BF375B1}"/>
              </a:ext>
            </a:extLst>
          </p:cNvPr>
          <p:cNvSpPr>
            <a:spLocks noGrp="1"/>
          </p:cNvSpPr>
          <p:nvPr>
            <p:ph type="title"/>
          </p:nvPr>
        </p:nvSpPr>
        <p:spPr/>
        <p:txBody>
          <a:bodyPr/>
          <a:lstStyle/>
          <a:p>
            <a:r>
              <a:rPr lang="cs-CZ" dirty="0"/>
              <a:t>Dělení soudů</a:t>
            </a:r>
          </a:p>
        </p:txBody>
      </p:sp>
      <p:pic>
        <p:nvPicPr>
          <p:cNvPr id="1026" name="Picture 2" descr="http://2.bp.blogspot.com/-NjBYoVjci5s/TpvgHysGerI/AAAAAAAAADw/VebOLex42KA/s1600/soudy.JPG">
            <a:extLst>
              <a:ext uri="{FF2B5EF4-FFF2-40B4-BE49-F238E27FC236}">
                <a16:creationId xmlns:a16="http://schemas.microsoft.com/office/drawing/2014/main" id="{313EE3B5-6E36-4B0B-819C-54F3852B061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12008" y="2743200"/>
            <a:ext cx="6320384" cy="2867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668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760C48-EA9C-4165-A0DA-4CB9AD57061F}"/>
              </a:ext>
            </a:extLst>
          </p:cNvPr>
          <p:cNvSpPr>
            <a:spLocks noGrp="1"/>
          </p:cNvSpPr>
          <p:nvPr>
            <p:ph type="title"/>
          </p:nvPr>
        </p:nvSpPr>
        <p:spPr/>
        <p:txBody>
          <a:bodyPr/>
          <a:lstStyle/>
          <a:p>
            <a:r>
              <a:rPr lang="cs-CZ" dirty="0"/>
              <a:t>Vztahy mezi soudy</a:t>
            </a:r>
          </a:p>
        </p:txBody>
      </p:sp>
      <p:sp>
        <p:nvSpPr>
          <p:cNvPr id="5" name="Zástupný symbol pro obsah 4">
            <a:extLst>
              <a:ext uri="{FF2B5EF4-FFF2-40B4-BE49-F238E27FC236}">
                <a16:creationId xmlns:a16="http://schemas.microsoft.com/office/drawing/2014/main" id="{3BB06053-A8F5-43A6-9D2D-F73494C1DCFD}"/>
              </a:ext>
            </a:extLst>
          </p:cNvPr>
          <p:cNvSpPr>
            <a:spLocks noGrp="1"/>
          </p:cNvSpPr>
          <p:nvPr>
            <p:ph idx="1"/>
          </p:nvPr>
        </p:nvSpPr>
        <p:spPr/>
        <p:txBody>
          <a:bodyPr/>
          <a:lstStyle/>
          <a:p>
            <a:endParaRPr lang="cs-CZ"/>
          </a:p>
        </p:txBody>
      </p:sp>
      <p:pic>
        <p:nvPicPr>
          <p:cNvPr id="2052" name="Picture 4" descr="http://4.bp.blogspot.com/-6r7Np0wJLX4/Tp09ewORlVI/AAAAAAAAAEo/vjNJc-64ma4/s400/%25C4%258Dtverec.JPG">
            <a:extLst>
              <a:ext uri="{FF2B5EF4-FFF2-40B4-BE49-F238E27FC236}">
                <a16:creationId xmlns:a16="http://schemas.microsoft.com/office/drawing/2014/main" id="{E6EE78CB-3E2A-4A01-A8AE-AF82D038FC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5960" y="2286001"/>
            <a:ext cx="7337685" cy="3581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854822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BEB89AE9B726E84DBBBF69A881ED4B3A" ma:contentTypeVersion="2" ma:contentTypeDescription="Vytvoří nový dokument" ma:contentTypeScope="" ma:versionID="737aa6078bc62c3d228f607465dd4bc9">
  <xsd:schema xmlns:xsd="http://www.w3.org/2001/XMLSchema" xmlns:xs="http://www.w3.org/2001/XMLSchema" xmlns:p="http://schemas.microsoft.com/office/2006/metadata/properties" xmlns:ns2="bac67ce7-a8d9-4f61-a207-fbb56887332f" targetNamespace="http://schemas.microsoft.com/office/2006/metadata/properties" ma:root="true" ma:fieldsID="c81f312b3f4522b8d7f48d7c1ba5892c" ns2:_="">
    <xsd:import namespace="bac67ce7-a8d9-4f61-a207-fbb56887332f"/>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c67ce7-a8d9-4f61-a207-fbb56887332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6C2FF32-F953-4DB4-9585-F124FF23D2CB}">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F7E1C43-5396-48E8-A138-657FC94696F3}">
  <ds:schemaRefs>
    <ds:schemaRef ds:uri="http://schemas.microsoft.com/sharepoint/v3/contenttype/forms"/>
  </ds:schemaRefs>
</ds:datastoreItem>
</file>

<file path=customXml/itemProps3.xml><?xml version="1.0" encoding="utf-8"?>
<ds:datastoreItem xmlns:ds="http://schemas.openxmlformats.org/officeDocument/2006/customXml" ds:itemID="{9317944A-32DB-4BEF-81A1-79C9362C9A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c67ce7-a8d9-4f61-a207-fbb5688733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250</TotalTime>
  <Words>965</Words>
  <Application>Microsoft Office PowerPoint</Application>
  <PresentationFormat>Širokoúhlá obrazovka</PresentationFormat>
  <Paragraphs>96</Paragraphs>
  <Slides>20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Calibri</vt:lpstr>
      <vt:lpstr>Calibri Light</vt:lpstr>
      <vt:lpstr>Motiv Office</vt:lpstr>
      <vt:lpstr>Pojem informace a informační věda VII</vt:lpstr>
      <vt:lpstr>Capurrovo trilema</vt:lpstr>
      <vt:lpstr>Otázky</vt:lpstr>
      <vt:lpstr>Problémy</vt:lpstr>
      <vt:lpstr>Termíny</vt:lpstr>
      <vt:lpstr>Soud</vt:lpstr>
      <vt:lpstr>Struktura soudu</vt:lpstr>
      <vt:lpstr>Dělení soudů</vt:lpstr>
      <vt:lpstr>Vztahy mezi soudy</vt:lpstr>
      <vt:lpstr>Subjekt</vt:lpstr>
      <vt:lpstr>Příklady</vt:lpstr>
      <vt:lpstr>Predikát</vt:lpstr>
      <vt:lpstr>Typy predikátů</vt:lpstr>
      <vt:lpstr>Vypovídání</vt:lpstr>
      <vt:lpstr>Analogie atributivní</vt:lpstr>
      <vt:lpstr>Proporcionální</vt:lpstr>
      <vt:lpstr>Ekvivokace pojmu informace</vt:lpstr>
      <vt:lpstr>Univokace pojmu</vt:lpstr>
      <vt:lpstr>Třídění informace jako univokálního pojmu</vt:lpstr>
      <vt:lpstr>Informace jako analogický pojem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Pojem informace a informační věda I</dc:title>
  <dc:creator>Guest</dc:creator>
  <cp:lastModifiedBy>Guest</cp:lastModifiedBy>
  <cp:revision>43</cp:revision>
  <dcterms:created xsi:type="dcterms:W3CDTF">2020-10-05T06:51:07Z</dcterms:created>
  <dcterms:modified xsi:type="dcterms:W3CDTF">2020-11-16T14:43:38Z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0x010100BEB89AE9B726E84DBBBF69A881ED4B3A</vt:lpwstr>
  </property>
</Properties>
</file>