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2" r:id="rId9"/>
    <p:sldId id="263" r:id="rId10"/>
    <p:sldId id="264" r:id="rId11"/>
    <p:sldId id="261" r:id="rId12"/>
    <p:sldId id="265" r:id="rId13"/>
    <p:sldId id="266" r:id="rId14"/>
    <p:sldId id="267" r:id="rId15"/>
    <p:sldId id="260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43C127-C707-49BD-BDD9-B6D0928E1A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791270-BA6F-475C-B8C8-D4558D5A10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0F7FF5-E4E4-4921-AD3F-B66AFA6C2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D0C4-587F-482F-A539-DA2F49D8F9BB}" type="datetimeFigureOut">
              <a:rPr lang="cs-CZ" smtClean="0"/>
              <a:t>23. 11. 2020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680D83-B843-40DA-987E-414F8F69B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9C382B-B991-4679-9349-2DD02768E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E8CA-2B60-4BC1-BF63-A7DD7930BD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502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1B09B3-3066-4CFA-A78F-92FDA7B86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7FDB5B0-A830-4F77-8185-207122D154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202F80-0420-4FF1-B6A0-24C72A5CC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D0C4-587F-482F-A539-DA2F49D8F9BB}" type="datetimeFigureOut">
              <a:rPr lang="cs-CZ" smtClean="0"/>
              <a:t>23. 11. 2020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8D9B21-F740-4CD6-9922-8B5BACB16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D36C6D-A9A8-45D7-B54F-2FE5EE292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E8CA-2B60-4BC1-BF63-A7DD7930BD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516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AF7F198-2951-4EFE-9A52-D5F1817C7D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775C555-BA84-4D07-9317-173A394320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3F93FE-B25D-4D7D-8D82-E476AEE3C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D0C4-587F-482F-A539-DA2F49D8F9BB}" type="datetimeFigureOut">
              <a:rPr lang="cs-CZ" smtClean="0"/>
              <a:t>23. 11. 2020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CF247A-FC11-4948-AEE3-DF09B56B9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183ACC-E235-4197-8F78-BFB6C65C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E8CA-2B60-4BC1-BF63-A7DD7930BD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94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DD732B-9BED-4A23-86EF-D36ED4DB1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DE894-651D-4174-AF2A-809F27F06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6177D3-0DCB-4AA4-93F2-BFBA2B31B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D0C4-587F-482F-A539-DA2F49D8F9BB}" type="datetimeFigureOut">
              <a:rPr lang="cs-CZ" smtClean="0"/>
              <a:t>23. 11. 2020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1EE88C-0CDF-4139-A5FD-3FBAE9E09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3A2F69-80FC-4660-91E4-B1809AA9A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E8CA-2B60-4BC1-BF63-A7DD7930BD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322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CF40B6-A9E7-47BE-81C7-16DCAF02D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CD9C193-E3E9-4E39-8AF7-3AC9C1545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F06426-C330-44FA-84BB-17A3AFDF1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D0C4-587F-482F-A539-DA2F49D8F9BB}" type="datetimeFigureOut">
              <a:rPr lang="cs-CZ" smtClean="0"/>
              <a:t>23. 11. 2020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9339CA-6612-475D-A651-A5509EC53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15A0BE-8572-4765-968C-564E61F71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E8CA-2B60-4BC1-BF63-A7DD7930BD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105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1B462A-97A7-42FB-ADCC-02DAE6197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7BD791-A4B0-4BAA-8C9B-A673129430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C724018-B25C-4291-AF68-05F097E8A6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6781610-3429-4061-8D8F-5D2DAD1E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D0C4-587F-482F-A539-DA2F49D8F9BB}" type="datetimeFigureOut">
              <a:rPr lang="cs-CZ" smtClean="0"/>
              <a:t>23. 11. 2020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222591-71B2-4F61-95C9-C7012E9B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FE5B644-C399-48E7-A744-DB5A5F5E5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E8CA-2B60-4BC1-BF63-A7DD7930BD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543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48E91C-A4A1-45C8-B309-284E0A123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8A35D32-12CC-4BFD-AF7B-75DC88012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796EA47-A7F7-4C20-B4E3-C8430C277F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8B2F83D-4948-4C35-8504-6C265F17DF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F6419C7-03AC-416F-85FC-893AADD2BA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8DB3E87-5594-47C9-AC61-735CC5311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D0C4-587F-482F-A539-DA2F49D8F9BB}" type="datetimeFigureOut">
              <a:rPr lang="cs-CZ" smtClean="0"/>
              <a:t>23. 11. 2020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4FBF7C6-F198-401D-8E4C-301D91F86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F64271B-79B7-44DA-B4FF-6A0E4EB7E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E8CA-2B60-4BC1-BF63-A7DD7930BD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216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E76FA-0420-4116-A70D-D0631B7EB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C732D9F-59A4-4A95-96C0-542DBAC5F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D0C4-587F-482F-A539-DA2F49D8F9BB}" type="datetimeFigureOut">
              <a:rPr lang="cs-CZ" smtClean="0"/>
              <a:t>23. 11. 2020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2BC46FC-0827-4054-BE13-5C45D7C44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F2DD93-E6F0-4FA6-8873-48986FB72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E8CA-2B60-4BC1-BF63-A7DD7930BD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708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5346669-A8C7-4BA3-8247-7C1055263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D0C4-587F-482F-A539-DA2F49D8F9BB}" type="datetimeFigureOut">
              <a:rPr lang="cs-CZ" smtClean="0"/>
              <a:t>23. 11. 2020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C81782C-BD7E-49C2-A132-33D3DBF7D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9A254C2-19F4-4C1A-A0B4-97A76C811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E8CA-2B60-4BC1-BF63-A7DD7930BD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70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9D766E-5DBB-4C6A-B615-DCE9B7D4A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EA2F98-BD2C-4B67-B07F-0953EB5C8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81AAB11-20E4-4553-8221-ACD5F4966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D30A95B-5731-4E63-B09C-F8E7EE086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D0C4-587F-482F-A539-DA2F49D8F9BB}" type="datetimeFigureOut">
              <a:rPr lang="cs-CZ" smtClean="0"/>
              <a:t>23. 11. 2020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554DAE-B06F-49B1-A9E7-45D75C5E1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F423CF-584E-47EA-A2E9-480CB81FB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E8CA-2B60-4BC1-BF63-A7DD7930BD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073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FB01F5-2ED8-4992-8108-460597C9F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04B2B5-DB54-4690-B60E-988E61164E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611E4FE-8D28-46C4-9A08-12EC32C4A2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49EAC2-AE3F-4528-AE76-15A67E592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D0C4-587F-482F-A539-DA2F49D8F9BB}" type="datetimeFigureOut">
              <a:rPr lang="cs-CZ" smtClean="0"/>
              <a:t>23. 11. 2020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72D6DC-2A5F-4393-BCF1-71FBC4B00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6AE738-E487-4918-813E-0168AF427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E8CA-2B60-4BC1-BF63-A7DD7930BD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363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1A295DB-773C-427D-8346-7B4BE31A8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B54B2D-50B0-4D86-9D1E-353693EC0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7E74CF-108B-419B-9465-89ED0CA42B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8D0C4-587F-482F-A539-DA2F49D8F9BB}" type="datetimeFigureOut">
              <a:rPr lang="cs-CZ" smtClean="0"/>
              <a:t>23. 11. 2020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81F1A4-4E99-4AE9-AB0A-41C48084DF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C85AE0-8B91-43F9-BDF0-724EE623D1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6E8CA-2B60-4BC1-BF63-A7DD7930BD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182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76E3BC-8566-4AD0-B250-1CE38A14C7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Pojem informace a informační věda VIII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D245A3-95B2-4047-BE74-DB961237D8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PhDr. Jiří Stodola, PhD.</a:t>
            </a:r>
          </a:p>
          <a:p>
            <a:r>
              <a:rPr lang="cs-CZ" dirty="0"/>
              <a:t>(23. 11. 2020)</a:t>
            </a:r>
          </a:p>
        </p:txBody>
      </p:sp>
    </p:spTree>
    <p:extLst>
      <p:ext uri="{BB962C8B-B14F-4D97-AF65-F5344CB8AC3E}">
        <p14:creationId xmlns:p14="http://schemas.microsoft.com/office/powerpoint/2010/main" val="508248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7A9062-8FBE-40EC-9E65-6E97DAE12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Individualismus vs. kolektivismus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383F77-DCC8-4FE0-BBEA-6228AAF5A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Individualismus </a:t>
            </a:r>
            <a:r>
              <a:rPr lang="cs-CZ" dirty="0"/>
              <a:t>– subjekt individuu</a:t>
            </a:r>
          </a:p>
          <a:p>
            <a:r>
              <a:rPr lang="cs-CZ" b="1" dirty="0"/>
              <a:t>Kolektivismus </a:t>
            </a:r>
            <a:r>
              <a:rPr lang="cs-CZ" dirty="0"/>
              <a:t>– subjekt kolektivní</a:t>
            </a:r>
          </a:p>
          <a:p>
            <a:endParaRPr lang="cs-CZ" dirty="0"/>
          </a:p>
          <a:p>
            <a:r>
              <a:rPr lang="cs-CZ" b="1" dirty="0"/>
              <a:t>Sociální konstruktivismus a historismus </a:t>
            </a:r>
            <a:r>
              <a:rPr lang="cs-CZ" dirty="0"/>
              <a:t>(racionalismus)</a:t>
            </a:r>
          </a:p>
          <a:p>
            <a:r>
              <a:rPr lang="cs-CZ" b="1" dirty="0"/>
              <a:t>Pragmatismus</a:t>
            </a:r>
            <a:r>
              <a:rPr lang="cs-CZ" dirty="0"/>
              <a:t> (empirismus)</a:t>
            </a:r>
          </a:p>
          <a:p>
            <a:r>
              <a:rPr lang="cs-CZ" b="1" dirty="0"/>
              <a:t>Doménová analýza </a:t>
            </a:r>
            <a:r>
              <a:rPr lang="cs-CZ" dirty="0"/>
              <a:t>(realismus)</a:t>
            </a:r>
          </a:p>
        </p:txBody>
      </p:sp>
    </p:spTree>
    <p:extLst>
      <p:ext uri="{BB962C8B-B14F-4D97-AF65-F5344CB8AC3E}">
        <p14:creationId xmlns:p14="http://schemas.microsoft.com/office/powerpoint/2010/main" val="2154952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32AF9A-B9CE-49C6-B1E2-901650B12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a epistemologie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DAEB4E-3E63-472F-8D5C-D1E3E81E7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err="1"/>
              <a:t>RaI</a:t>
            </a:r>
            <a:r>
              <a:rPr lang="cs-CZ" dirty="0"/>
              <a:t> – racionalismus – informace je subjektivní konstrukt individuálního poznávajícího subjektu (informace jako poznatek; není informace bez subjektu);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RaK</a:t>
            </a:r>
            <a:r>
              <a:rPr lang="cs-CZ" dirty="0"/>
              <a:t> – historicismus a sociální konstruktivismus – informace je konstrukt kolektivního poznávajícího subjektu, není informace bez lidské společnosti;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EmI</a:t>
            </a:r>
            <a:r>
              <a:rPr lang="cs-CZ" dirty="0"/>
              <a:t> – empirismus – informace je smysly vnímatelný objekt, sekvence signálů, informace jako věc, podle některých autorů je informace nezávislá na poznání;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EmK</a:t>
            </a:r>
            <a:r>
              <a:rPr lang="cs-CZ" dirty="0"/>
              <a:t> – pragmatismus – informace je něčím využitelným v praktických situacích a při řešení sociálních problémů, není informace bez užitečnosti v lidské společnosti;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ReI</a:t>
            </a:r>
            <a:r>
              <a:rPr lang="cs-CZ" dirty="0"/>
              <a:t> – realismus – informace je součást procesu, který zapříčiňuje vztah adekvace mezi objektem poznání a individuálním poznávajícím subjektem, informace jako proces;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ReK</a:t>
            </a:r>
            <a:r>
              <a:rPr lang="cs-CZ" dirty="0"/>
              <a:t> – doménová analýza – informace a poznání jsou společensky podmíněné, ale to nevylučuje existenci </a:t>
            </a:r>
            <a:r>
              <a:rPr lang="cs-CZ" dirty="0" err="1"/>
              <a:t>extrakognitivní</a:t>
            </a:r>
            <a:r>
              <a:rPr lang="cs-CZ" dirty="0"/>
              <a:t> reality nezávislé na poznávajícím subjektu, není informace bez společnosti, ale ani bez objektivní reality, ze které jsou informace čerpány</a:t>
            </a:r>
          </a:p>
        </p:txBody>
      </p:sp>
    </p:spTree>
    <p:extLst>
      <p:ext uri="{BB962C8B-B14F-4D97-AF65-F5344CB8AC3E}">
        <p14:creationId xmlns:p14="http://schemas.microsoft.com/office/powerpoint/2010/main" val="1293574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2E81B6-AD23-4DE4-A8C9-DF13305F9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Racionalismus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CD00D7-04C0-4D88-AAFE-7A1E8574C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Informace mění vnitřní prostředí subjektu</a:t>
            </a:r>
          </a:p>
          <a:p>
            <a:r>
              <a:rPr lang="cs-CZ" dirty="0"/>
              <a:t>Funguje jako pobídka pro kreativní funkci subjektu</a:t>
            </a:r>
          </a:p>
          <a:p>
            <a:r>
              <a:rPr lang="cs-CZ" dirty="0"/>
              <a:t>Výtvor mysli</a:t>
            </a:r>
          </a:p>
          <a:p>
            <a:r>
              <a:rPr lang="cs-CZ" dirty="0"/>
              <a:t>Vnímání světa jedinečné (Cejpek)</a:t>
            </a:r>
          </a:p>
          <a:p>
            <a:r>
              <a:rPr lang="cs-CZ" dirty="0"/>
              <a:t>Logika, pravidla, principy, modely</a:t>
            </a:r>
          </a:p>
          <a:p>
            <a:r>
              <a:rPr lang="cs-CZ" dirty="0"/>
              <a:t>Podcenění role objektu, nemožnost vztahu adekvace</a:t>
            </a:r>
          </a:p>
        </p:txBody>
      </p:sp>
    </p:spTree>
    <p:extLst>
      <p:ext uri="{BB962C8B-B14F-4D97-AF65-F5344CB8AC3E}">
        <p14:creationId xmlns:p14="http://schemas.microsoft.com/office/powerpoint/2010/main" val="1954062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3ABE41-1A62-481A-9FC9-662542B95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Racionalistické definice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351A5A-CF3B-40C4-9BA8-269857D03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„podnět, který mění nebo rozšiřuje obraz světa toho, kdo je informován.“ (</a:t>
            </a:r>
            <a:r>
              <a:rPr lang="cs-CZ" dirty="0" err="1"/>
              <a:t>Madden</a:t>
            </a:r>
            <a:r>
              <a:rPr lang="cs-CZ" dirty="0"/>
              <a:t>, 2004, s. 9).</a:t>
            </a:r>
          </a:p>
          <a:p>
            <a:r>
              <a:rPr lang="cs-CZ" dirty="0"/>
              <a:t>„Informace je proto událost; jedinečná událost, která se stane na jedinečném místě v čase a prostoru konkrétnímu individuu.“ (</a:t>
            </a:r>
            <a:r>
              <a:rPr lang="cs-CZ" dirty="0" err="1"/>
              <a:t>Pratt</a:t>
            </a:r>
            <a:r>
              <a:rPr lang="cs-CZ" dirty="0"/>
              <a:t>, 1977, s. 215).</a:t>
            </a:r>
          </a:p>
          <a:p>
            <a:r>
              <a:rPr lang="cs-CZ" dirty="0"/>
              <a:t>„Informace je to, co je společné pro všechny reprezentace, které jsou synonymní pro jejich interpreta (synonymie je identita významů).“ (</a:t>
            </a:r>
            <a:r>
              <a:rPr lang="cs-CZ" dirty="0" err="1"/>
              <a:t>Nauta</a:t>
            </a:r>
            <a:r>
              <a:rPr lang="cs-CZ" dirty="0"/>
              <a:t>, 1972, s. 201)</a:t>
            </a:r>
          </a:p>
        </p:txBody>
      </p:sp>
    </p:spTree>
    <p:extLst>
      <p:ext uri="{BB962C8B-B14F-4D97-AF65-F5344CB8AC3E}">
        <p14:creationId xmlns:p14="http://schemas.microsoft.com/office/powerpoint/2010/main" val="3750027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C8E316-76BD-42E6-93FB-789BD1C65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Historismus a sociální konstruktivismus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F3FD4B-48C6-4A66-A750-CA0CC5D01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Subjekt kolektivní</a:t>
            </a:r>
          </a:p>
          <a:p>
            <a:r>
              <a:rPr lang="cs-CZ" dirty="0"/>
              <a:t>Význam je určen v sociálních a kulturních kontextech</a:t>
            </a:r>
          </a:p>
          <a:p>
            <a:r>
              <a:rPr lang="cs-CZ" dirty="0"/>
              <a:t>Sociologie vědění, vliv mají </a:t>
            </a:r>
            <a:r>
              <a:rPr lang="cs-CZ" dirty="0" err="1"/>
              <a:t>extrakognitivní</a:t>
            </a:r>
            <a:r>
              <a:rPr lang="cs-CZ" dirty="0"/>
              <a:t> faktory, společnost poznává sebe je objektem i subjektem</a:t>
            </a:r>
          </a:p>
          <a:p>
            <a:endParaRPr lang="cs-CZ" dirty="0"/>
          </a:p>
          <a:p>
            <a:r>
              <a:rPr lang="cs-CZ" dirty="0"/>
              <a:t>Mé tvrzení je, že informace je správně viděna ne jako objektivní nezávislá entita, ale že je to lidský artefakt, konstruovaný a rekonstruovaný v rámci sociálních situací. Jako v právu, každá jednotka informace je informací jen tehdy, když je jí rozuměno v jejím vlastních kulturním obale, který nám dovoluje ji interpretovat. (</a:t>
            </a:r>
            <a:r>
              <a:rPr lang="cs-CZ" dirty="0" err="1"/>
              <a:t>Cornelius</a:t>
            </a:r>
            <a:r>
              <a:rPr lang="cs-CZ" dirty="0"/>
              <a:t>, 1996, s. 19)</a:t>
            </a:r>
          </a:p>
        </p:txBody>
      </p:sp>
    </p:spTree>
    <p:extLst>
      <p:ext uri="{BB962C8B-B14F-4D97-AF65-F5344CB8AC3E}">
        <p14:creationId xmlns:p14="http://schemas.microsoft.com/office/powerpoint/2010/main" val="3964936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BDA6B3-76DD-420D-912B-DFB2FE4B6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Empirismus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1D3412-3411-47B8-9D4D-7CF966D2A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Důležitý je objekt, subjekt je trpný, vše se děje mechanismy, tabula rasa</a:t>
            </a:r>
          </a:p>
          <a:p>
            <a:r>
              <a:rPr lang="cs-CZ" dirty="0"/>
              <a:t>Informace je něco smyslově vnímatelného</a:t>
            </a:r>
          </a:p>
          <a:p>
            <a:r>
              <a:rPr lang="cs-CZ" dirty="0"/>
              <a:t>Něco, co reprezentuje smyslově vnímatelné kvality</a:t>
            </a:r>
          </a:p>
          <a:p>
            <a:r>
              <a:rPr lang="cs-CZ" dirty="0"/>
              <a:t>„Fenomén, který je pozorován, je informace, vzor organizace hmoty a energie tak jak existuje ve světě a v živých bytostech.“ (</a:t>
            </a:r>
            <a:r>
              <a:rPr lang="cs-CZ" dirty="0" err="1"/>
              <a:t>Bates</a:t>
            </a:r>
            <a:r>
              <a:rPr lang="cs-CZ" dirty="0"/>
              <a:t>, 2006, s. 1034) </a:t>
            </a:r>
          </a:p>
          <a:p>
            <a:r>
              <a:rPr lang="cs-CZ" dirty="0"/>
              <a:t>„fyzická náhrada poznání“ (</a:t>
            </a:r>
            <a:r>
              <a:rPr lang="cs-CZ" dirty="0" err="1"/>
              <a:t>Farradane</a:t>
            </a:r>
            <a:r>
              <a:rPr lang="cs-CZ" dirty="0"/>
              <a:t>, 1979, s. 17)</a:t>
            </a:r>
          </a:p>
          <a:p>
            <a:r>
              <a:rPr lang="cs-CZ" dirty="0"/>
              <a:t>„Nemůže existovat informace bez fyzické implementace.“ (</a:t>
            </a:r>
            <a:r>
              <a:rPr lang="cs-CZ" dirty="0" err="1"/>
              <a:t>Floridi</a:t>
            </a:r>
            <a:r>
              <a:rPr lang="cs-CZ" dirty="0"/>
              <a:t>, 2011b).</a:t>
            </a:r>
          </a:p>
          <a:p>
            <a:r>
              <a:rPr lang="cs-CZ" dirty="0"/>
              <a:t> „věci, které říkáme (tj. naše věty), jsou o věcech (tj. situacích), které existují ve fyzickém světě.“ (</a:t>
            </a:r>
            <a:r>
              <a:rPr lang="cs-CZ" dirty="0" err="1"/>
              <a:t>Furner</a:t>
            </a:r>
            <a:r>
              <a:rPr lang="cs-CZ" dirty="0"/>
              <a:t>, 2004, s. 432)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121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2D9AE9-467B-4976-92A5-392C1528F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Pragmatismus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DA03B8-0723-4B89-A97B-ADF440D3F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Empiricky dané cíle, mocenské zájmy</a:t>
            </a:r>
          </a:p>
          <a:p>
            <a:endParaRPr lang="cs-CZ" dirty="0"/>
          </a:p>
          <a:p>
            <a:r>
              <a:rPr lang="cs-CZ" dirty="0"/>
              <a:t>...neexistuje jednotka informace, kterou bychom mohli odhalit jako nezávislou na naší praxi. Až do té doby, dokud není vyhledávána člověkem pohybujícím se v praxi v rámci praxe, není informací a nemůže být interpretována. Pokud se praxe snaží něčemu dávat smysl, tato věc již je součást interpretačního rámce této praxe a je již v raném stádiu procesu interpretace. (</a:t>
            </a:r>
            <a:r>
              <a:rPr lang="cs-CZ" dirty="0" err="1"/>
              <a:t>Cornelius</a:t>
            </a:r>
            <a:r>
              <a:rPr lang="cs-CZ" dirty="0"/>
              <a:t>, 1996, s. 20)</a:t>
            </a:r>
          </a:p>
        </p:txBody>
      </p:sp>
    </p:spTree>
    <p:extLst>
      <p:ext uri="{BB962C8B-B14F-4D97-AF65-F5344CB8AC3E}">
        <p14:creationId xmlns:p14="http://schemas.microsoft.com/office/powerpoint/2010/main" val="1524993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6B2A09-5FB1-462B-BF67-D2584DE39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D25D97-13D4-4EC5-885E-946183E35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Význam, ne výraz</a:t>
            </a:r>
          </a:p>
          <a:p>
            <a:r>
              <a:rPr lang="cs-CZ" dirty="0"/>
              <a:t>Kategorie pravdy</a:t>
            </a:r>
          </a:p>
          <a:p>
            <a:r>
              <a:rPr lang="cs-CZ" dirty="0"/>
              <a:t>Determinace poznání – objekt, subjekt</a:t>
            </a:r>
          </a:p>
          <a:p>
            <a:r>
              <a:rPr lang="cs-CZ" dirty="0"/>
              <a:t>Poznání shoda mezi kognitivním strukturami a realitou</a:t>
            </a:r>
          </a:p>
          <a:p>
            <a:endParaRPr lang="cs-CZ" dirty="0"/>
          </a:p>
          <a:p>
            <a:r>
              <a:rPr lang="cs-CZ" dirty="0"/>
              <a:t>„informace je abstraktní, smysluplná reprezentace určení vytvořených objektem.“ (</a:t>
            </a:r>
            <a:r>
              <a:rPr lang="cs-CZ" dirty="0" err="1"/>
              <a:t>Derr</a:t>
            </a:r>
            <a:r>
              <a:rPr lang="cs-CZ" dirty="0"/>
              <a:t>, 1985, s. 29). </a:t>
            </a:r>
          </a:p>
          <a:p>
            <a:r>
              <a:rPr lang="cs-CZ" dirty="0"/>
              <a:t>to, co je „schopné rozšířit vědění, a pokud vědění vyžaduje pravdu, pak ji informace vyžaduje také.“ (</a:t>
            </a:r>
            <a:r>
              <a:rPr lang="cs-CZ" dirty="0" err="1"/>
              <a:t>Dretske</a:t>
            </a:r>
            <a:r>
              <a:rPr lang="cs-CZ" dirty="0"/>
              <a:t>, 1981, s. 45). </a:t>
            </a:r>
          </a:p>
          <a:p>
            <a:r>
              <a:rPr lang="cs-CZ" dirty="0"/>
              <a:t>„produkt, který vyplývá z použití procesů organizace na materiální suroviny zkušeností, podobně jako ocel se získává z železné rudy.“ (Thomson, 1968, s. 305)</a:t>
            </a:r>
          </a:p>
          <a:p>
            <a:r>
              <a:rPr lang="cs-CZ" dirty="0"/>
              <a:t>K(S) + </a:t>
            </a:r>
            <a:r>
              <a:rPr lang="el-GR" dirty="0"/>
              <a:t>Δ</a:t>
            </a:r>
            <a:r>
              <a:rPr lang="cs-CZ" dirty="0"/>
              <a:t>I = K(S + </a:t>
            </a:r>
            <a:r>
              <a:rPr lang="el-GR" dirty="0"/>
              <a:t>Δ</a:t>
            </a:r>
            <a:r>
              <a:rPr lang="cs-CZ" dirty="0"/>
              <a:t>S) (</a:t>
            </a:r>
            <a:r>
              <a:rPr lang="cs-CZ" dirty="0" err="1"/>
              <a:t>Brooks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12583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37A796-B07A-44EA-8D0E-C8FD55BD2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Doménová analýza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3FAB59-22CF-4815-BB1F-BEDC742F1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Metodologický kolektivismus, realismus (metafyzický), pragmatismus, sociologie vědění</a:t>
            </a:r>
          </a:p>
          <a:p>
            <a:r>
              <a:rPr lang="cs-CZ" dirty="0"/>
              <a:t>„Doménově analytické paradigma je proto první sociální paradigma v rámci chápání informační vědy jako sociální vědy, které podporuje sociálně psychologickou, sociolingvistickou perspektivu a perspektivu sociologie vědění v informační vědě. Doménová analýza je sekundárně funkcionalistickým přístupem, který se snaží rozumět implicitním a explicitním funkcím informace a komunikace a sledovat mechanismy základního informačního chování z tohoto hlediska. Za třetí je to přístup filosofického realismu, pokoušející se najít základ pro informační vědu ve faktorech, které jsou vnější individuálně subjektivnímu vnímání uživatelů, v protikladu například vůči behaviorálnímu a kognitivnímu paradigmatu.“ (</a:t>
            </a:r>
            <a:r>
              <a:rPr lang="cs-CZ" dirty="0" err="1"/>
              <a:t>Hjørland</a:t>
            </a:r>
            <a:r>
              <a:rPr lang="cs-CZ" dirty="0"/>
              <a:t> a </a:t>
            </a:r>
            <a:r>
              <a:rPr lang="cs-CZ" dirty="0" err="1"/>
              <a:t>Albrechtsen</a:t>
            </a:r>
            <a:r>
              <a:rPr lang="cs-CZ" dirty="0"/>
              <a:t>, 1995, s. 400)</a:t>
            </a:r>
          </a:p>
        </p:txBody>
      </p:sp>
    </p:spTree>
    <p:extLst>
      <p:ext uri="{BB962C8B-B14F-4D97-AF65-F5344CB8AC3E}">
        <p14:creationId xmlns:p14="http://schemas.microsoft.com/office/powerpoint/2010/main" val="4051958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E7873A-8414-444B-A43D-90253116D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v 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FB030C-578F-45E7-A78E-0509E60E0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„Kámen na poli může obsahovat rozdílnou informaci pro různé lidi (nebo pro různé situace). Informační systémy nemohou zachycovat všechny možné informace pocházející z kamene pro každé individuum. Není také možné, aby jedno zachycení informace bylo jediným pravdivým zachycením. Ale lidé mají různé vzdělání a hrají různé role v rozdělení práce. Kámen na poli reprezentuje typický druh informace pro geologa, jiný druh pro archeologa. Informace z kamene může být zařazena do různých kolektivních struktur vědění vytvářených např. geologií nebo archeologií. Informace může být identifikována, popsána, zaznamenána v informačních systémech pro různé oblasti poznání.“ (</a:t>
            </a:r>
            <a:r>
              <a:rPr lang="cs-CZ" dirty="0" err="1"/>
              <a:t>Hjørland</a:t>
            </a:r>
            <a:r>
              <a:rPr lang="cs-CZ" dirty="0"/>
              <a:t>, 1997, s. 111)</a:t>
            </a:r>
          </a:p>
        </p:txBody>
      </p:sp>
    </p:spTree>
    <p:extLst>
      <p:ext uri="{BB962C8B-B14F-4D97-AF65-F5344CB8AC3E}">
        <p14:creationId xmlns:p14="http://schemas.microsoft.com/office/powerpoint/2010/main" val="3179437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F6412C-E352-404D-A5BE-FA91530D7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Metateorie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BAA273-6F4A-4E85-87DE-BD39D82B8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Filosofie informace</a:t>
            </a:r>
          </a:p>
          <a:p>
            <a:pPr lvl="1"/>
            <a:r>
              <a:rPr lang="cs-CZ" dirty="0"/>
              <a:t>Epistemologie</a:t>
            </a:r>
          </a:p>
          <a:p>
            <a:pPr lvl="1"/>
            <a:r>
              <a:rPr lang="cs-CZ" dirty="0"/>
              <a:t>Metafyzika</a:t>
            </a:r>
          </a:p>
          <a:p>
            <a:pPr lvl="1"/>
            <a:endParaRPr lang="cs-CZ" dirty="0"/>
          </a:p>
          <a:p>
            <a:r>
              <a:rPr lang="cs-CZ" dirty="0"/>
              <a:t>Pojem informace</a:t>
            </a:r>
          </a:p>
          <a:p>
            <a:pPr lvl="1"/>
            <a:r>
              <a:rPr lang="cs-CZ" dirty="0"/>
              <a:t>Zpráva, poznání</a:t>
            </a:r>
          </a:p>
          <a:p>
            <a:pPr lvl="1"/>
            <a:r>
              <a:rPr lang="cs-CZ" dirty="0"/>
              <a:t>Struktura, organizace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9291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8A1A28-7749-4CB9-861A-4FF9C379B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Data, informace, znalost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A4402CB-6466-4218-B1C4-DBAB817F8B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1916" y="2298434"/>
            <a:ext cx="6553200" cy="34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957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188362-8241-4771-AC24-E5F0577A8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Epistemologie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DF83FA-3543-4D56-8FA1-4FD26137C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poznání? – možno využít teorie informace, rozdíl mezi energetickou a informační kauzalitou</a:t>
            </a:r>
          </a:p>
          <a:p>
            <a:r>
              <a:rPr lang="cs-CZ" dirty="0"/>
              <a:t>Subjekt a objekt v poznání</a:t>
            </a:r>
          </a:p>
          <a:p>
            <a:r>
              <a:rPr lang="cs-CZ" dirty="0"/>
              <a:t>Na odpovědi závisí celkové pojetí vědy (empirismus – smyslová data, indukce, materialismus; racionalismus – pojmy, dedukce, idealismus)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510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B4CEB-410C-4835-A7A7-4E426F272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Podstata poznání – změna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3D3949-D9B7-48D9-B709-C6BBD7052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Změna, proces</a:t>
            </a:r>
          </a:p>
          <a:p>
            <a:pPr lvl="1"/>
            <a:r>
              <a:rPr lang="cs-CZ" dirty="0"/>
              <a:t>To, co je měněno, subjekt změny</a:t>
            </a:r>
          </a:p>
          <a:p>
            <a:pPr lvl="1"/>
            <a:r>
              <a:rPr lang="cs-CZ" dirty="0"/>
              <a:t>Výchozí – cílový stav změny</a:t>
            </a:r>
          </a:p>
          <a:p>
            <a:pPr lvl="1"/>
            <a:r>
              <a:rPr lang="cs-CZ" dirty="0"/>
              <a:t>To, co mění (objekt)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3240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554E48-F59A-41FB-A2B1-494FD8CF8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Dvojí změna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3C54B0-874C-4A4A-82AD-237F62D7A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Energetická kauzalita </a:t>
            </a:r>
            <a:r>
              <a:rPr lang="cs-CZ" dirty="0"/>
              <a:t>(mechanická)</a:t>
            </a:r>
          </a:p>
          <a:p>
            <a:pPr lvl="1"/>
            <a:r>
              <a:rPr lang="cs-CZ" dirty="0"/>
              <a:t>Subjekt – voda </a:t>
            </a:r>
          </a:p>
          <a:p>
            <a:pPr lvl="1"/>
            <a:r>
              <a:rPr lang="cs-CZ" dirty="0"/>
              <a:t>Výchozí stav – teplota 20°C; cílový stav 100°C</a:t>
            </a:r>
          </a:p>
          <a:p>
            <a:pPr lvl="1"/>
            <a:r>
              <a:rPr lang="cs-CZ" dirty="0"/>
              <a:t>Objekt – plamen</a:t>
            </a:r>
          </a:p>
          <a:p>
            <a:pPr lvl="1"/>
            <a:endParaRPr lang="cs-CZ" dirty="0"/>
          </a:p>
          <a:p>
            <a:r>
              <a:rPr lang="cs-CZ" b="1" dirty="0"/>
              <a:t>Informační kauzalita </a:t>
            </a:r>
            <a:r>
              <a:rPr lang="cs-CZ" dirty="0"/>
              <a:t>(strukturální, formální)</a:t>
            </a:r>
          </a:p>
          <a:p>
            <a:pPr lvl="1"/>
            <a:r>
              <a:rPr lang="cs-CZ" dirty="0"/>
              <a:t>Subjekt – člověk </a:t>
            </a:r>
          </a:p>
          <a:p>
            <a:pPr lvl="1"/>
            <a:r>
              <a:rPr lang="cs-CZ" dirty="0"/>
              <a:t>Výchozí stav – nejistota; cílový stav – jistota </a:t>
            </a:r>
          </a:p>
          <a:p>
            <a:pPr lvl="1"/>
            <a:r>
              <a:rPr lang="cs-CZ" dirty="0"/>
              <a:t>Objekt – informační systém; objekt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6998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7ECD04-CE5C-46BE-BF30-3FB643F7A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Dvojí změna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7939-5C2B-4A31-B611-1B898F3B8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pak dvojí změna: jedna je přirozená a druhá je duchovní. Přirozená změna spočívá v tom, že forma měnicího je přijímána měněným podle jejího přirozeného bytí, jako je teplo přijímáno tím, co je otepleno. Duchovní změna pak spočívá v tom, že forma měnícího je přijímána měněným podle duchovního bytí; jako formu barvy přijímá zřítelnice, která se tím nestane zbarvenou. Avšak k činnosti smyslu se vyžaduje změna duchovní, kterou se intence smysly postižitelné formy ocitne v orgánu smyslu. Jinak kdyby pouhá přirozená změna postačovala ke smyslovému vnímání, všechna přírodní tělesa by vnímala tehdy, když podstupují změnu. (Sv. Tomáš Akvinský, </a:t>
            </a:r>
            <a:r>
              <a:rPr lang="cs-CZ" dirty="0" err="1"/>
              <a:t>Summa</a:t>
            </a:r>
            <a:r>
              <a:rPr lang="cs-CZ" dirty="0"/>
              <a:t> </a:t>
            </a:r>
            <a:r>
              <a:rPr lang="cs-CZ" dirty="0" err="1"/>
              <a:t>theol</a:t>
            </a:r>
            <a:r>
              <a:rPr lang="cs-CZ" dirty="0"/>
              <a:t>. 1, 78, 3co)</a:t>
            </a:r>
          </a:p>
        </p:txBody>
      </p:sp>
    </p:spTree>
    <p:extLst>
      <p:ext uri="{BB962C8B-B14F-4D97-AF65-F5344CB8AC3E}">
        <p14:creationId xmlns:p14="http://schemas.microsoft.com/office/powerpoint/2010/main" val="3722075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BE6A64-5E0D-41A6-889C-858482EBD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 a subjekt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6CC40C-1D79-4A4B-B3B9-4D74F7FA8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Subjekt </a:t>
            </a:r>
            <a:r>
              <a:rPr lang="cs-CZ" dirty="0"/>
              <a:t>– někdo, kdo přechází ze stavu nejistoty do stavu jistoty</a:t>
            </a:r>
          </a:p>
          <a:p>
            <a:r>
              <a:rPr lang="cs-CZ" b="1" dirty="0"/>
              <a:t>Objekt </a:t>
            </a:r>
            <a:r>
              <a:rPr lang="cs-CZ" dirty="0"/>
              <a:t>– to, co </a:t>
            </a:r>
            <a:r>
              <a:rPr lang="cs-CZ" dirty="0" err="1"/>
              <a:t>zapřičiňuje</a:t>
            </a:r>
            <a:r>
              <a:rPr lang="cs-CZ" dirty="0"/>
              <a:t> změnu; vnější subjektu</a:t>
            </a:r>
          </a:p>
          <a:p>
            <a:pPr lvl="1"/>
            <a:r>
              <a:rPr lang="cs-CZ" dirty="0"/>
              <a:t>Věc</a:t>
            </a:r>
          </a:p>
          <a:p>
            <a:pPr lvl="1"/>
            <a:r>
              <a:rPr lang="cs-CZ" dirty="0"/>
              <a:t>Znak</a:t>
            </a:r>
          </a:p>
          <a:p>
            <a:pPr lvl="1"/>
            <a:endParaRPr lang="cs-CZ" dirty="0"/>
          </a:p>
          <a:p>
            <a:r>
              <a:rPr lang="cs-CZ" b="1" dirty="0"/>
              <a:t>Informační vztah </a:t>
            </a:r>
            <a:r>
              <a:rPr lang="cs-CZ" dirty="0"/>
              <a:t>– objekt působí in-formaci subjektu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90280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C9EBB3-A781-4410-B4CE-FE3935EFE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poznání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D78B5B5-707F-4DF9-B78D-2EDE2019A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Krajní objektivismus </a:t>
            </a:r>
            <a:r>
              <a:rPr lang="cs-CZ" dirty="0"/>
              <a:t>– </a:t>
            </a:r>
            <a:r>
              <a:rPr lang="cs-CZ" dirty="0" err="1"/>
              <a:t>fyzikalistické</a:t>
            </a:r>
            <a:r>
              <a:rPr lang="cs-CZ" dirty="0"/>
              <a:t> paradigma (</a:t>
            </a:r>
            <a:r>
              <a:rPr lang="cs-CZ" dirty="0" err="1"/>
              <a:t>Stonier</a:t>
            </a:r>
            <a:r>
              <a:rPr lang="cs-CZ" dirty="0"/>
              <a:t>), evolucionismus (</a:t>
            </a:r>
            <a:r>
              <a:rPr lang="cs-CZ" dirty="0" err="1"/>
              <a:t>Bates</a:t>
            </a:r>
            <a:r>
              <a:rPr lang="cs-CZ" dirty="0"/>
              <a:t>, </a:t>
            </a:r>
            <a:r>
              <a:rPr lang="cs-CZ" dirty="0" err="1"/>
              <a:t>Bawden</a:t>
            </a:r>
            <a:r>
              <a:rPr lang="cs-CZ" dirty="0"/>
              <a:t>)</a:t>
            </a:r>
          </a:p>
          <a:p>
            <a:r>
              <a:rPr lang="cs-CZ" b="1" dirty="0"/>
              <a:t>Krajní subjektivismus – </a:t>
            </a:r>
            <a:r>
              <a:rPr lang="cs-CZ" dirty="0"/>
              <a:t>sociální konstruktivismus (</a:t>
            </a:r>
            <a:r>
              <a:rPr lang="cs-CZ" dirty="0" err="1"/>
              <a:t>Savolainen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b="1" dirty="0"/>
              <a:t>Objektivismus</a:t>
            </a:r>
            <a:r>
              <a:rPr lang="cs-CZ" dirty="0"/>
              <a:t> – empirismus, subjekt konstituován tokem informací (</a:t>
            </a:r>
            <a:r>
              <a:rPr lang="cs-CZ" dirty="0" err="1"/>
              <a:t>Floridi</a:t>
            </a:r>
            <a:r>
              <a:rPr lang="cs-CZ" dirty="0"/>
              <a:t>)</a:t>
            </a:r>
          </a:p>
          <a:p>
            <a:r>
              <a:rPr lang="cs-CZ" b="1" dirty="0"/>
              <a:t>Střed</a:t>
            </a:r>
            <a:r>
              <a:rPr lang="cs-CZ" dirty="0"/>
              <a:t> – realismus (</a:t>
            </a:r>
            <a:r>
              <a:rPr lang="cs-CZ" dirty="0" err="1"/>
              <a:t>Hjørland</a:t>
            </a:r>
            <a:r>
              <a:rPr lang="cs-CZ" dirty="0"/>
              <a:t>)</a:t>
            </a:r>
          </a:p>
          <a:p>
            <a:r>
              <a:rPr lang="cs-CZ" b="1" dirty="0"/>
              <a:t>Subjektivismus</a:t>
            </a:r>
            <a:r>
              <a:rPr lang="cs-CZ" dirty="0"/>
              <a:t> – kognitivní paradigma (</a:t>
            </a:r>
            <a:r>
              <a:rPr lang="cs-CZ" dirty="0" err="1"/>
              <a:t>Ingwersen</a:t>
            </a:r>
            <a:r>
              <a:rPr lang="cs-CZ" dirty="0"/>
              <a:t>)</a:t>
            </a:r>
            <a:r>
              <a:rPr lang="cs-CZ" b="1" dirty="0"/>
              <a:t>, </a:t>
            </a:r>
            <a:r>
              <a:rPr lang="cs-CZ" dirty="0"/>
              <a:t>hermeneutika (</a:t>
            </a:r>
            <a:r>
              <a:rPr lang="cs-CZ" dirty="0" err="1"/>
              <a:t>Capurro</a:t>
            </a:r>
            <a:r>
              <a:rPr lang="cs-CZ" dirty="0"/>
              <a:t>)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9AE6CE8-79DE-45E2-9D22-A0DADC5CC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5471" y="283421"/>
            <a:ext cx="513588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393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2BF102-25FA-4581-B589-6D328369B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Epistemologické školy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8CAEF9-78D0-4A2C-A0D5-9F47DEB6C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Racionalismus</a:t>
            </a:r>
            <a:r>
              <a:rPr lang="cs-CZ" dirty="0"/>
              <a:t> – subjekt, kreativní role, rozum, vrozené ideje</a:t>
            </a:r>
          </a:p>
          <a:p>
            <a:r>
              <a:rPr lang="cs-CZ" b="1" dirty="0"/>
              <a:t>Empirismus</a:t>
            </a:r>
            <a:r>
              <a:rPr lang="cs-CZ" dirty="0"/>
              <a:t> – objekt, subjekt trpný, smyly, tabula rasa</a:t>
            </a:r>
          </a:p>
          <a:p>
            <a:r>
              <a:rPr lang="cs-CZ" b="1" dirty="0"/>
              <a:t>Realismus </a:t>
            </a:r>
            <a:r>
              <a:rPr lang="cs-CZ" dirty="0"/>
              <a:t>– objekt-subjekt, poznatek determinován objektem, subjekt činný, smysly-rozum, habitus principů</a:t>
            </a:r>
          </a:p>
        </p:txBody>
      </p:sp>
    </p:spTree>
    <p:extLst>
      <p:ext uri="{BB962C8B-B14F-4D97-AF65-F5344CB8AC3E}">
        <p14:creationId xmlns:p14="http://schemas.microsoft.com/office/powerpoint/2010/main" val="27251928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EB89AE9B726E84DBBBF69A881ED4B3A" ma:contentTypeVersion="2" ma:contentTypeDescription="Vytvoří nový dokument" ma:contentTypeScope="" ma:versionID="737aa6078bc62c3d228f607465dd4bc9">
  <xsd:schema xmlns:xsd="http://www.w3.org/2001/XMLSchema" xmlns:xs="http://www.w3.org/2001/XMLSchema" xmlns:p="http://schemas.microsoft.com/office/2006/metadata/properties" xmlns:ns2="bac67ce7-a8d9-4f61-a207-fbb56887332f" targetNamespace="http://schemas.microsoft.com/office/2006/metadata/properties" ma:root="true" ma:fieldsID="c81f312b3f4522b8d7f48d7c1ba5892c" ns2:_="">
    <xsd:import namespace="bac67ce7-a8d9-4f61-a207-fbb5688733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67ce7-a8d9-4f61-a207-fbb5688733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7E1C43-5396-48E8-A138-657FC94696F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6C2FF32-F953-4DB4-9585-F124FF23D2C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317944A-32DB-4BEF-81A1-79C9362C9A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c67ce7-a8d9-4f61-a207-fbb5688733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1385</Words>
  <Application>Microsoft Office PowerPoint</Application>
  <PresentationFormat>Širokoúhlá obrazovka</PresentationFormat>
  <Paragraphs>111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Pojem informace a informační věda VIII</vt:lpstr>
      <vt:lpstr>Metateorie</vt:lpstr>
      <vt:lpstr>Epistemologie</vt:lpstr>
      <vt:lpstr>Podstata poznání – změna </vt:lpstr>
      <vt:lpstr>Dvojí změna</vt:lpstr>
      <vt:lpstr>Dvojí změna</vt:lpstr>
      <vt:lpstr>Objekt a subjekt</vt:lpstr>
      <vt:lpstr>Struktura poznání</vt:lpstr>
      <vt:lpstr>Epistemologické školy</vt:lpstr>
      <vt:lpstr>Individualismus vs. kolektivismus</vt:lpstr>
      <vt:lpstr>Informace a epistemologie</vt:lpstr>
      <vt:lpstr>Racionalismus</vt:lpstr>
      <vt:lpstr>Racionalistické definice</vt:lpstr>
      <vt:lpstr>Historismus a sociální konstruktivismus</vt:lpstr>
      <vt:lpstr>Empirismus</vt:lpstr>
      <vt:lpstr>Pragmatismus</vt:lpstr>
      <vt:lpstr>Realismus</vt:lpstr>
      <vt:lpstr>Doménová analýza</vt:lpstr>
      <vt:lpstr>Informace v DA</vt:lpstr>
      <vt:lpstr>Data, informace, znalost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Pojem informace a informační věda I</dc:title>
  <dc:creator>Guest</dc:creator>
  <cp:lastModifiedBy>Guest</cp:lastModifiedBy>
  <cp:revision>52</cp:revision>
  <dcterms:created xsi:type="dcterms:W3CDTF">2020-10-05T06:51:07Z</dcterms:created>
  <dcterms:modified xsi:type="dcterms:W3CDTF">2020-11-23T08:14:46Z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0x010100BEB89AE9B726E84DBBBF69A881ED4B3A</vt:lpwstr>
  </property>
</Properties>
</file>