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354"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3621630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5673740d8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5673740d8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7423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75673740d8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75673740d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776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5673740d8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5673740d8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4280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5673740d8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5673740d8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5777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75673740d8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75673740d8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901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75673740d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75673740d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5802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75673740d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75673740d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4047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75673740d8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75673740d8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54971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75673740d8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75673740d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8292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75673740d8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75673740d8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6550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75673740d8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75673740d8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351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5673740d8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5673740d8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02571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75673740d8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75673740d8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8934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75673740d8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75673740d8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35861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75673740d8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75673740d8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25223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75673740d8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75673740d8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67350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5673740d8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5673740d8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686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5673740d8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5673740d8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8491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5673740d8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5673740d8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968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9555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75673740d8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75673740d8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9804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5673740d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75673740d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9934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75673740d8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75673740d8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7268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c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cs" dirty="0">
                <a:solidFill>
                  <a:srgbClr val="0070C0"/>
                </a:solidFill>
              </a:rPr>
              <a:t>Spolupráce a zapojení žáků</a:t>
            </a:r>
            <a:endParaRPr dirty="0">
              <a:solidFill>
                <a:srgbClr val="0070C0"/>
              </a:solidFill>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cs" sz="1800" dirty="0"/>
              <a:t>Pedagogická psychologie </a:t>
            </a:r>
            <a:r>
              <a:rPr lang="cs" sz="1800" dirty="0" smtClean="0"/>
              <a:t>(pro </a:t>
            </a:r>
            <a:r>
              <a:rPr lang="cs" sz="1800" dirty="0"/>
              <a:t>informační </a:t>
            </a:r>
            <a:r>
              <a:rPr lang="cs" sz="1800" dirty="0" smtClean="0"/>
              <a:t>profesionály)</a:t>
            </a:r>
            <a:endParaRP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Profesionální důvěra a práva žáků</a:t>
            </a:r>
            <a:endParaRPr/>
          </a:p>
        </p:txBody>
      </p:sp>
      <p:sp>
        <p:nvSpPr>
          <p:cNvPr id="109" name="Google Shape;109;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solidFill>
                  <a:srgbClr val="000000"/>
                </a:solidFill>
              </a:rPr>
              <a:t>Důvěra mezi učitelem a žákem - důležitá složka vytváření klimatu podporujícího spolupráci, spolupracující chování žáků, zapojení do učebních činností</a:t>
            </a:r>
            <a:endParaRPr>
              <a:solidFill>
                <a:srgbClr val="000000"/>
              </a:solidFill>
            </a:endParaRPr>
          </a:p>
          <a:p>
            <a:pPr marL="457200" lvl="0" indent="-342900" algn="l" rtl="0">
              <a:spcBef>
                <a:spcPts val="1600"/>
              </a:spcBef>
              <a:spcAft>
                <a:spcPts val="0"/>
              </a:spcAft>
              <a:buClr>
                <a:srgbClr val="000000"/>
              </a:buClr>
              <a:buSzPts val="1800"/>
              <a:buChar char="-"/>
            </a:pPr>
            <a:r>
              <a:rPr lang="cs">
                <a:solidFill>
                  <a:srgbClr val="000000"/>
                </a:solidFill>
              </a:rPr>
              <a:t>“drby” učitelů ve sborovně o žácích</a:t>
            </a:r>
            <a:endParaRPr>
              <a:solidFill>
                <a:srgbClr val="000000"/>
              </a:solidFill>
            </a:endParaRPr>
          </a:p>
          <a:p>
            <a:pPr marL="457200" lvl="0" indent="-342900" algn="l" rtl="0">
              <a:spcBef>
                <a:spcPts val="0"/>
              </a:spcBef>
              <a:spcAft>
                <a:spcPts val="0"/>
              </a:spcAft>
              <a:buClr>
                <a:srgbClr val="000000"/>
              </a:buClr>
              <a:buSzPts val="1800"/>
              <a:buChar char="-"/>
            </a:pPr>
            <a:r>
              <a:rPr lang="cs">
                <a:solidFill>
                  <a:srgbClr val="000000"/>
                </a:solidFill>
              </a:rPr>
              <a:t>vynášení informací o žácích mimo školní prostředí </a:t>
            </a:r>
            <a:endParaRPr>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p:nvPr/>
        </p:nvSpPr>
        <p:spPr>
          <a:xfrm>
            <a:off x="0" y="0"/>
            <a:ext cx="8872500" cy="499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cs" sz="1800" b="1" dirty="0" smtClean="0">
              <a:solidFill>
                <a:schemeClr val="dk1"/>
              </a:solidFill>
              <a:highlight>
                <a:srgbClr val="FFFFFF"/>
              </a:highlight>
            </a:endParaRPr>
          </a:p>
          <a:p>
            <a:pPr marL="0" lvl="0" indent="0" algn="l" rtl="0">
              <a:spcBef>
                <a:spcPts val="0"/>
              </a:spcBef>
              <a:spcAft>
                <a:spcPts val="0"/>
              </a:spcAft>
              <a:buNone/>
            </a:pPr>
            <a:endParaRPr lang="cs" sz="1800" b="1" dirty="0">
              <a:solidFill>
                <a:schemeClr val="dk1"/>
              </a:solidFill>
              <a:highlight>
                <a:srgbClr val="FFFFFF"/>
              </a:highlight>
            </a:endParaRPr>
          </a:p>
          <a:p>
            <a:pPr marL="0" lvl="0" indent="0" algn="l" rtl="0">
              <a:spcBef>
                <a:spcPts val="0"/>
              </a:spcBef>
              <a:spcAft>
                <a:spcPts val="0"/>
              </a:spcAft>
              <a:buNone/>
            </a:pPr>
            <a:r>
              <a:rPr lang="cs" sz="1800" b="1" dirty="0" smtClean="0">
                <a:solidFill>
                  <a:schemeClr val="dk1"/>
                </a:solidFill>
                <a:highlight>
                  <a:srgbClr val="FFFFFF"/>
                </a:highlight>
              </a:rPr>
              <a:t>Prožitky </a:t>
            </a:r>
            <a:r>
              <a:rPr lang="cs" sz="1800" b="1" dirty="0">
                <a:solidFill>
                  <a:schemeClr val="dk1"/>
                </a:solidFill>
                <a:highlight>
                  <a:srgbClr val="FFFFFF"/>
                </a:highlight>
              </a:rPr>
              <a:t>žáků s SPUCH, které se vztahují k problematice sociálních vztahů ve třídě podmíněných jejich problémy v učení: </a:t>
            </a:r>
            <a:endParaRPr sz="1800" b="1" dirty="0">
              <a:solidFill>
                <a:schemeClr val="dk1"/>
              </a:solidFill>
              <a:highlight>
                <a:srgbClr val="FFFFFF"/>
              </a:highlight>
            </a:endParaRPr>
          </a:p>
          <a:p>
            <a:pPr marL="0" lvl="0" indent="0" algn="l" rtl="0">
              <a:spcBef>
                <a:spcPts val="0"/>
              </a:spcBef>
              <a:spcAft>
                <a:spcPts val="0"/>
              </a:spcAft>
              <a:buNone/>
            </a:pPr>
            <a:endParaRPr sz="1800" b="1" dirty="0">
              <a:solidFill>
                <a:schemeClr val="dk1"/>
              </a:solidFill>
              <a:highlight>
                <a:srgbClr val="FFFFFF"/>
              </a:highlight>
            </a:endParaRPr>
          </a:p>
          <a:p>
            <a:pPr marL="0" lvl="0" indent="0" algn="l" rtl="0">
              <a:spcBef>
                <a:spcPts val="0"/>
              </a:spcBef>
              <a:spcAft>
                <a:spcPts val="0"/>
              </a:spcAft>
              <a:buNone/>
            </a:pPr>
            <a:r>
              <a:rPr lang="cs" sz="1800" dirty="0">
                <a:solidFill>
                  <a:schemeClr val="dk1"/>
                </a:solidFill>
                <a:highlight>
                  <a:srgbClr val="FFFFFF"/>
                </a:highlight>
              </a:rPr>
              <a:t>„</a:t>
            </a:r>
            <a:r>
              <a:rPr lang="cs" sz="1800" i="1" dirty="0">
                <a:solidFill>
                  <a:schemeClr val="dk1"/>
                </a:solidFill>
                <a:highlight>
                  <a:srgbClr val="FFFFFF"/>
                </a:highlight>
              </a:rPr>
              <a:t>Nikdy jsem nebyl problematické dítě. Všechno začalo, když jsem přišel do školy. Zjistil jsem totiž, že číst jsem se učil mnohem pomaleji než moji spolužáci. Začal jsem se proto vyhýbat knížkám. Rukopis jsem měl děsný, ať jsem se snažil sebevíc. Opisování z tabule mi trvalo celou věčnost a nikdy jsem to nezvládnul bez chyby. A pravopis? To byla a je moje noční můra. Ve školní tašce jsem měl vždycky hrozný nepořádek. A než jsem něco našel, no to byla doba! Ve třídě mě šikanovali. Možná proto, že jsem nebyl dost dobrý. Pokynům učitele jsem ale často nerozuměl a styděl jsem se zeptat, abych zase nebyl hloupější než ostatní. Rychle jsem ztrácel pozornost a školu jsem nesnášel. Někteří učitelé se „šťourali“ v maličkostech a dávali mě za příklad lenocha a pitomce.”</a:t>
            </a:r>
            <a:endParaRP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4"/>
          <p:cNvSpPr txBox="1"/>
          <p:nvPr/>
        </p:nvSpPr>
        <p:spPr>
          <a:xfrm>
            <a:off x="0" y="0"/>
            <a:ext cx="9012300" cy="509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cs-CZ" sz="1800" b="1" dirty="0" smtClean="0">
                <a:solidFill>
                  <a:schemeClr val="dk1"/>
                </a:solidFill>
                <a:highlight>
                  <a:srgbClr val="FFFFFF"/>
                </a:highlight>
              </a:rPr>
              <a:t> </a:t>
            </a:r>
            <a:r>
              <a:rPr lang="cs-CZ" sz="2000" b="1" dirty="0" smtClean="0">
                <a:solidFill>
                  <a:schemeClr val="dk1"/>
                </a:solidFill>
                <a:highlight>
                  <a:srgbClr val="FFFFFF"/>
                </a:highlight>
              </a:rPr>
              <a:t>Školní kazuistika a  teorie</a:t>
            </a:r>
            <a:endParaRPr sz="2000" b="1" dirty="0">
              <a:solidFill>
                <a:schemeClr val="dk1"/>
              </a:solidFill>
              <a:highlight>
                <a:srgbClr val="FFFFFF"/>
              </a:highlight>
            </a:endParaRPr>
          </a:p>
          <a:p>
            <a:pPr marL="0" lvl="0" indent="0" algn="l" rtl="0">
              <a:spcBef>
                <a:spcPts val="0"/>
              </a:spcBef>
              <a:spcAft>
                <a:spcPts val="0"/>
              </a:spcAft>
              <a:buNone/>
            </a:pPr>
            <a:endParaRPr sz="1800" dirty="0">
              <a:solidFill>
                <a:schemeClr val="dk1"/>
              </a:solidFill>
              <a:highlight>
                <a:srgbClr val="FFFFFF"/>
              </a:highlight>
            </a:endParaRPr>
          </a:p>
          <a:p>
            <a:pPr marL="0" lvl="0" indent="0" algn="l" rtl="0">
              <a:spcBef>
                <a:spcPts val="0"/>
              </a:spcBef>
              <a:spcAft>
                <a:spcPts val="0"/>
              </a:spcAft>
              <a:buNone/>
            </a:pPr>
            <a:r>
              <a:rPr lang="cs" sz="1800" dirty="0">
                <a:solidFill>
                  <a:schemeClr val="dk1"/>
                </a:solidFill>
                <a:highlight>
                  <a:srgbClr val="FFFFFF"/>
                </a:highlight>
              </a:rPr>
              <a:t>Svými projevy každý žák ovlivňuje to, jak se na něho pedagogové a spolužáci dívají, což vede i k tomu, jaký status mu přisuzují. V případě žáků s poruchami chování bývá takový status reprezentován i označením (etiketou, nálepkou) „problémový žák“, „třídní provokatér“ apod . Metodická nejistota pedagogů ústí v jejich rezignaci na snahy podpořit žáka v jeho procesu učení, což je patrnější na výkonnostně orientovaných školách s pevně stanovenými pravidly hodnocení žáků. </a:t>
            </a:r>
            <a:endParaRPr sz="1800" dirty="0">
              <a:solidFill>
                <a:schemeClr val="dk1"/>
              </a:solidFill>
              <a:highlight>
                <a:srgbClr val="FFFFFF"/>
              </a:highlight>
            </a:endParaRPr>
          </a:p>
          <a:p>
            <a:pPr marL="0" lvl="0" indent="0" algn="l" rtl="0">
              <a:spcBef>
                <a:spcPts val="0"/>
              </a:spcBef>
              <a:spcAft>
                <a:spcPts val="0"/>
              </a:spcAft>
              <a:buNone/>
            </a:pPr>
            <a:r>
              <a:rPr lang="cs" sz="1800" dirty="0">
                <a:solidFill>
                  <a:schemeClr val="dk1"/>
                </a:solidFill>
                <a:highlight>
                  <a:srgbClr val="FFFFFF"/>
                </a:highlight>
              </a:rPr>
              <a:t>Vnější úroveň procesu utváření identity jedince s poruchami chování ilustruje příklad, který nabízí Vágnerová, když popisuje situaci, při které učitel přisoudí žákovi roli problémového dítěte, přičemž se toto hodnocení a postoj vůči dítěti časem zafixuje. Následně dochází k vytvoření rigidního stereotypu, který bývá předáván i dalším učitelským autoritám. Tím může označení nabýt povahy stigmatu, které může v důsledku ovlivnit žákovy budoucí výsledky. V důsledku je vytvořen negativní model, „do něhož může být dítě učitelskými postoji manipulováno“. (Vágnerová 1997). Symbolické označení „problémové dítě“ ve svém důsledku, jak upozorňuje Červenka </a:t>
            </a:r>
            <a:r>
              <a:rPr lang="cs" sz="1800" dirty="0" smtClean="0">
                <a:solidFill>
                  <a:schemeClr val="dk1"/>
                </a:solidFill>
                <a:highlight>
                  <a:srgbClr val="FFFFFF"/>
                </a:highlight>
              </a:rPr>
              <a:t>(in </a:t>
            </a:r>
            <a:r>
              <a:rPr lang="cs" sz="1800" dirty="0">
                <a:solidFill>
                  <a:schemeClr val="dk1"/>
                </a:solidFill>
                <a:highlight>
                  <a:srgbClr val="FFFFFF"/>
                </a:highlight>
              </a:rPr>
              <a:t>Vítková, M., Havel, J. 2010), může vést ke zcela hmatatelným a problematicky vnímaným projevům dítěte.</a:t>
            </a:r>
            <a:endParaRPr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5"/>
          <p:cNvSpPr txBox="1">
            <a:spLocks noGrp="1"/>
          </p:cNvSpPr>
          <p:nvPr>
            <p:ph type="title"/>
          </p:nvPr>
        </p:nvSpPr>
        <p:spPr>
          <a:xfrm>
            <a:off x="311700" y="94125"/>
            <a:ext cx="8520600" cy="57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Nálepkování, poruchy učení a klima třídy</a:t>
            </a:r>
            <a:endParaRPr b="1">
              <a:solidFill>
                <a:srgbClr val="0000FF"/>
              </a:solidFill>
            </a:endParaRPr>
          </a:p>
        </p:txBody>
      </p:sp>
      <p:sp>
        <p:nvSpPr>
          <p:cNvPr id="125" name="Google Shape;125;p25"/>
          <p:cNvSpPr txBox="1">
            <a:spLocks noGrp="1"/>
          </p:cNvSpPr>
          <p:nvPr>
            <p:ph type="body" idx="1"/>
          </p:nvPr>
        </p:nvSpPr>
        <p:spPr>
          <a:xfrm>
            <a:off x="311700" y="801950"/>
            <a:ext cx="8520600" cy="4263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cs" dirty="0">
                <a:solidFill>
                  <a:schemeClr val="dk1"/>
                </a:solidFill>
                <a:highlight>
                  <a:srgbClr val="FFFFFF"/>
                </a:highlight>
              </a:rPr>
              <a:t>Prožitky žáků s SPUCH , které se vztahují k problematice sociálních vztahů ve třídě podmíněných jejich problémy v učení</a:t>
            </a:r>
            <a:endParaRPr dirty="0">
              <a:solidFill>
                <a:schemeClr val="dk1"/>
              </a:solidFill>
              <a:highlight>
                <a:srgbClr val="FFFFFF"/>
              </a:highlight>
            </a:endParaRPr>
          </a:p>
          <a:p>
            <a:pPr marL="457200" lvl="0" indent="-342900" algn="l" rtl="0">
              <a:lnSpc>
                <a:spcPct val="100000"/>
              </a:lnSpc>
              <a:spcBef>
                <a:spcPts val="0"/>
              </a:spcBef>
              <a:spcAft>
                <a:spcPts val="0"/>
              </a:spcAft>
              <a:buClr>
                <a:schemeClr val="dk1"/>
              </a:buClr>
              <a:buSzPts val="1800"/>
              <a:buChar char="-"/>
            </a:pPr>
            <a:r>
              <a:rPr lang="cs" b="1" i="1" dirty="0">
                <a:solidFill>
                  <a:schemeClr val="dk1"/>
                </a:solidFill>
                <a:highlight>
                  <a:srgbClr val="FFFFFF"/>
                </a:highlight>
              </a:rPr>
              <a:t>Syndrom neúspěšné osobnosti žáka (</a:t>
            </a:r>
            <a:r>
              <a:rPr lang="cs" sz="1350" dirty="0">
                <a:solidFill>
                  <a:schemeClr val="dk1"/>
                </a:solidFill>
                <a:highlight>
                  <a:srgbClr val="FFFFFF"/>
                </a:highlight>
              </a:rPr>
              <a:t>Helus, Z. 2004)</a:t>
            </a:r>
            <a:endParaRPr b="1" i="1" dirty="0">
              <a:solidFill>
                <a:schemeClr val="dk1"/>
              </a:solidFill>
              <a:highlight>
                <a:srgbClr val="FFFFFF"/>
              </a:highlight>
            </a:endParaRPr>
          </a:p>
          <a:p>
            <a:pPr marL="457200" lvl="0" indent="-342900" algn="l" rtl="0">
              <a:lnSpc>
                <a:spcPct val="100000"/>
              </a:lnSpc>
              <a:spcBef>
                <a:spcPts val="0"/>
              </a:spcBef>
              <a:spcAft>
                <a:spcPts val="0"/>
              </a:spcAft>
              <a:buClr>
                <a:schemeClr val="dk1"/>
              </a:buClr>
              <a:buSzPts val="1800"/>
              <a:buChar char="-"/>
            </a:pPr>
            <a:r>
              <a:rPr lang="cs" b="1" i="1" dirty="0">
                <a:solidFill>
                  <a:schemeClr val="dk1"/>
                </a:solidFill>
                <a:highlight>
                  <a:srgbClr val="FFFFFF"/>
                </a:highlight>
              </a:rPr>
              <a:t>Sociální úzkost</a:t>
            </a:r>
            <a:endParaRPr b="1" i="1" dirty="0">
              <a:solidFill>
                <a:schemeClr val="dk1"/>
              </a:solidFill>
              <a:highlight>
                <a:srgbClr val="FFFFFF"/>
              </a:highlight>
            </a:endParaRPr>
          </a:p>
          <a:p>
            <a:pPr marL="0" lvl="0" indent="0" algn="l" rtl="0">
              <a:lnSpc>
                <a:spcPct val="100000"/>
              </a:lnSpc>
              <a:spcBef>
                <a:spcPts val="0"/>
              </a:spcBef>
              <a:spcAft>
                <a:spcPts val="0"/>
              </a:spcAft>
              <a:buNone/>
            </a:pPr>
            <a:endParaRPr b="1" i="1" dirty="0">
              <a:solidFill>
                <a:schemeClr val="dk1"/>
              </a:solidFill>
              <a:highlight>
                <a:srgbClr val="FFFFFF"/>
              </a:highlight>
            </a:endParaRPr>
          </a:p>
          <a:p>
            <a:pPr marL="0" lvl="0" indent="0" algn="l" rtl="0">
              <a:lnSpc>
                <a:spcPct val="100000"/>
              </a:lnSpc>
              <a:spcBef>
                <a:spcPts val="0"/>
              </a:spcBef>
              <a:spcAft>
                <a:spcPts val="0"/>
              </a:spcAft>
              <a:buNone/>
            </a:pPr>
            <a:r>
              <a:rPr lang="cs" dirty="0">
                <a:solidFill>
                  <a:schemeClr val="dk1"/>
                </a:solidFill>
                <a:highlight>
                  <a:srgbClr val="FFFFFF"/>
                </a:highlight>
              </a:rPr>
              <a:t>Připravenost pedagoga pro vnímání rizik spojených s rozdílností ve školním výkonu žáků</a:t>
            </a:r>
            <a:endParaRPr dirty="0">
              <a:solidFill>
                <a:schemeClr val="dk1"/>
              </a:solidFill>
              <a:highlight>
                <a:srgbClr val="FFFFFF"/>
              </a:highlight>
            </a:endParaRPr>
          </a:p>
          <a:p>
            <a:pPr marL="0" lvl="0" indent="0" algn="l" rtl="0">
              <a:lnSpc>
                <a:spcPct val="100000"/>
              </a:lnSpc>
              <a:spcBef>
                <a:spcPts val="0"/>
              </a:spcBef>
              <a:spcAft>
                <a:spcPts val="0"/>
              </a:spcAft>
              <a:buNone/>
            </a:pPr>
            <a:r>
              <a:rPr lang="cs" dirty="0">
                <a:solidFill>
                  <a:schemeClr val="dk1"/>
                </a:solidFill>
                <a:highlight>
                  <a:srgbClr val="FFFFFF"/>
                </a:highlight>
              </a:rPr>
              <a:t>Připravenost používat metod a forem prác, které přispějí k eliminaci negativních postojů podmíněných rozdílným výkonem ve šole u žáků vůči sobě navzájem </a:t>
            </a:r>
            <a:r>
              <a:rPr lang="cs" sz="1350" dirty="0">
                <a:solidFill>
                  <a:schemeClr val="dk1"/>
                </a:solidFill>
                <a:highlight>
                  <a:srgbClr val="FFFFFF"/>
                </a:highlight>
              </a:rPr>
              <a:t>(Pavlovská, M., Röderová, P. 2010).</a:t>
            </a:r>
            <a:endParaRPr sz="1350" dirty="0">
              <a:solidFill>
                <a:schemeClr val="dk1"/>
              </a:solidFill>
              <a:highlight>
                <a:srgbClr val="FFFFFF"/>
              </a:highlight>
            </a:endParaRPr>
          </a:p>
          <a:p>
            <a:pPr marL="0" lvl="0" indent="0" algn="l" rtl="0">
              <a:lnSpc>
                <a:spcPct val="100000"/>
              </a:lnSpc>
              <a:spcBef>
                <a:spcPts val="0"/>
              </a:spcBef>
              <a:spcAft>
                <a:spcPts val="0"/>
              </a:spcAft>
              <a:buNone/>
            </a:pPr>
            <a:endParaRPr sz="1350" dirty="0">
              <a:solidFill>
                <a:schemeClr val="dk1"/>
              </a:solidFill>
              <a:highlight>
                <a:srgbClr val="FFFFFF"/>
              </a:highlight>
            </a:endParaRPr>
          </a:p>
          <a:p>
            <a:pPr marL="0" lvl="0" indent="0" algn="l" rtl="0">
              <a:lnSpc>
                <a:spcPct val="100000"/>
              </a:lnSpc>
              <a:spcBef>
                <a:spcPts val="0"/>
              </a:spcBef>
              <a:spcAft>
                <a:spcPts val="0"/>
              </a:spcAft>
              <a:buNone/>
            </a:pPr>
            <a:r>
              <a:rPr lang="cs" dirty="0">
                <a:solidFill>
                  <a:schemeClr val="dk1"/>
                </a:solidFill>
                <a:highlight>
                  <a:srgbClr val="FFFFFF"/>
                </a:highlight>
              </a:rPr>
              <a:t>Zdroje - výběr: </a:t>
            </a:r>
            <a:endParaRPr dirty="0">
              <a:solidFill>
                <a:schemeClr val="dk1"/>
              </a:solidFill>
              <a:highlight>
                <a:srgbClr val="FFFFFF"/>
              </a:highlight>
            </a:endParaRPr>
          </a:p>
          <a:p>
            <a:pPr marL="0" lvl="0" indent="0" algn="l" rtl="0">
              <a:lnSpc>
                <a:spcPct val="100000"/>
              </a:lnSpc>
              <a:spcBef>
                <a:spcPts val="0"/>
              </a:spcBef>
              <a:spcAft>
                <a:spcPts val="0"/>
              </a:spcAft>
              <a:buNone/>
            </a:pPr>
            <a:r>
              <a:rPr lang="cs" sz="1350" dirty="0">
                <a:solidFill>
                  <a:schemeClr val="dk1"/>
                </a:solidFill>
                <a:highlight>
                  <a:srgbClr val="FFFFFF"/>
                </a:highlight>
              </a:rPr>
              <a:t>Helus, Z. 2004. Dítě v osobnostním pojetí. Obrat k dítěti jako výzva a úkol pro učitele a rodiče. Praha: Portál</a:t>
            </a:r>
            <a:endParaRPr sz="1350" dirty="0">
              <a:solidFill>
                <a:schemeClr val="dk1"/>
              </a:solidFill>
              <a:highlight>
                <a:srgbClr val="FFFFFF"/>
              </a:highlight>
            </a:endParaRPr>
          </a:p>
          <a:p>
            <a:pPr marL="0" lvl="0" indent="0" algn="l" rtl="0">
              <a:lnSpc>
                <a:spcPct val="100000"/>
              </a:lnSpc>
              <a:spcBef>
                <a:spcPts val="0"/>
              </a:spcBef>
              <a:spcAft>
                <a:spcPts val="0"/>
              </a:spcAft>
              <a:buNone/>
            </a:pPr>
            <a:r>
              <a:rPr lang="cs" sz="1350" dirty="0">
                <a:solidFill>
                  <a:schemeClr val="dk1"/>
                </a:solidFill>
                <a:highlight>
                  <a:srgbClr val="FFFFFF"/>
                </a:highlight>
              </a:rPr>
              <a:t>PAVLOVSKÁ, M., RÖDEROVÁ, P. 2010. </a:t>
            </a:r>
            <a:r>
              <a:rPr lang="cs" sz="1350" i="1" dirty="0">
                <a:solidFill>
                  <a:schemeClr val="dk1"/>
                </a:solidFill>
                <a:highlight>
                  <a:srgbClr val="FFFFFF"/>
                </a:highlight>
              </a:rPr>
              <a:t>Analýza aktuálního stavu práce pedagogů s odlišností v současné škole</a:t>
            </a:r>
            <a:r>
              <a:rPr lang="cs" sz="1350" dirty="0">
                <a:solidFill>
                  <a:schemeClr val="dk1"/>
                </a:solidFill>
                <a:highlight>
                  <a:srgbClr val="FFFFFF"/>
                </a:highlight>
              </a:rPr>
              <a:t>. In: Vítková, M., Havel, J </a:t>
            </a:r>
            <a:r>
              <a:rPr lang="cs" sz="1350" i="1" dirty="0">
                <a:solidFill>
                  <a:schemeClr val="dk1"/>
                </a:solidFill>
                <a:highlight>
                  <a:srgbClr val="FFFFFF"/>
                </a:highlight>
              </a:rPr>
              <a:t>Inkluzivní vzdělávání v primární škole</a:t>
            </a:r>
            <a:r>
              <a:rPr lang="cs" sz="1350" dirty="0">
                <a:solidFill>
                  <a:schemeClr val="dk1"/>
                </a:solidFill>
                <a:highlight>
                  <a:srgbClr val="FFFFFF"/>
                </a:highlight>
              </a:rPr>
              <a:t>. MU Brno, Paido.  ISBN978-80-7315-199-7</a:t>
            </a:r>
            <a:endParaRPr dirty="0">
              <a:solidFill>
                <a:schemeClr val="dk1"/>
              </a:solidFill>
              <a:highlight>
                <a:srgbClr val="FFFFFF"/>
              </a:highlight>
            </a:endParaRPr>
          </a:p>
          <a:p>
            <a:pPr marL="0" lvl="0" indent="0" algn="l" rtl="0">
              <a:lnSpc>
                <a:spcPct val="100000"/>
              </a:lnSpc>
              <a:spcBef>
                <a:spcPts val="0"/>
              </a:spcBef>
              <a:spcAft>
                <a:spcPts val="0"/>
              </a:spcAft>
              <a:buNone/>
            </a:pPr>
            <a:endParaRPr dirty="0">
              <a:solidFill>
                <a:schemeClr val="dk1"/>
              </a:solidFill>
              <a:highlight>
                <a:srgbClr val="FFFFFF"/>
              </a:highlight>
            </a:endParaRPr>
          </a:p>
          <a:p>
            <a:pPr marL="0" lvl="0" indent="0" algn="l" rtl="0">
              <a:lnSpc>
                <a:spcPct val="100000"/>
              </a:lnSpc>
              <a:spcBef>
                <a:spcPts val="0"/>
              </a:spcBef>
              <a:spcAft>
                <a:spcPts val="0"/>
              </a:spcAft>
              <a:buClr>
                <a:schemeClr val="dk1"/>
              </a:buClr>
              <a:buSzPts val="1100"/>
              <a:buFont typeface="Arial"/>
              <a:buNone/>
            </a:pPr>
            <a:endParaRPr dirty="0">
              <a:solidFill>
                <a:schemeClr val="dk1"/>
              </a:solidFill>
              <a:highlight>
                <a:srgbClr val="FFFFFF"/>
              </a:highlight>
            </a:endParaRPr>
          </a:p>
          <a:p>
            <a:pPr marL="0" lvl="0" indent="0" algn="l" rtl="0">
              <a:spcBef>
                <a:spcPts val="0"/>
              </a:spcBef>
              <a:spcAft>
                <a:spcPts val="160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Čí řeč poskytuje žákům více informací?</a:t>
            </a:r>
            <a:endParaRPr b="1">
              <a:solidFill>
                <a:srgbClr val="0000FF"/>
              </a:solidFill>
            </a:endParaRPr>
          </a:p>
        </p:txBody>
      </p:sp>
      <p:sp>
        <p:nvSpPr>
          <p:cNvPr id="131" name="Google Shape;131;p26"/>
          <p:cNvSpPr txBox="1">
            <a:spLocks noGrp="1"/>
          </p:cNvSpPr>
          <p:nvPr>
            <p:ph type="body" idx="1"/>
          </p:nvPr>
        </p:nvSpPr>
        <p:spPr>
          <a:xfrm>
            <a:off x="311700" y="1152475"/>
            <a:ext cx="3999900" cy="3772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cs" sz="1800"/>
              <a:t>Pan učitel Alexa se s žáky své třídy právě vrátil do učebny ze školního dvora, kde prováděli pokus na erozi. Pan Alexa žákům říká: “Trvalo nám pouze čtyři minuty, než jsme po dokončení pokusu sklidili náčiní a vrátili se na svá místa v učebně. Během toho jsme nerušii žáky v jiných učebnách. Zítra půjdeme ven znovu a provedeme další pokus s vodou.”  </a:t>
            </a:r>
            <a:endParaRPr sz="1800"/>
          </a:p>
        </p:txBody>
      </p:sp>
      <p:sp>
        <p:nvSpPr>
          <p:cNvPr id="132" name="Google Shape;132;p2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cs" sz="1800" dirty="0"/>
              <a:t>Paní učitelka </a:t>
            </a:r>
            <a:r>
              <a:rPr lang="cs" sz="1800" dirty="0" smtClean="0"/>
              <a:t>Marešová </a:t>
            </a:r>
            <a:r>
              <a:rPr lang="cs" sz="1800" dirty="0"/>
              <a:t>a její druháci se právě vrátili do učebny ze školního dvora, kde prováděli experiment, týkající se eroze. Učitelka žákůmm říká: “Vy jste takoví dobří, chlapci a děvčata! Jsem na vás hrdá! Příště uděláme něco podobného, vím, že budete spolupracovat stejně dobře jako dnes.”</a:t>
            </a:r>
            <a:endParaRP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Destruktivní kladné zpevňující činitele </a:t>
            </a:r>
            <a:endParaRPr b="1">
              <a:solidFill>
                <a:srgbClr val="0000FF"/>
              </a:solidFill>
            </a:endParaRPr>
          </a:p>
        </p:txBody>
      </p:sp>
      <p:sp>
        <p:nvSpPr>
          <p:cNvPr id="138" name="Google Shape;138;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cs"/>
              <a:t>vedlejší účinky těchto činitelů</a:t>
            </a:r>
            <a:endParaRPr/>
          </a:p>
          <a:p>
            <a:pPr marL="457200" lvl="0" indent="-342900" algn="l" rtl="0">
              <a:spcBef>
                <a:spcPts val="0"/>
              </a:spcBef>
              <a:spcAft>
                <a:spcPts val="0"/>
              </a:spcAft>
              <a:buSzPts val="1800"/>
              <a:buChar char="-"/>
            </a:pPr>
            <a:r>
              <a:rPr lang="cs"/>
              <a:t>vedou k nezamýšleným nežádoucím sdělením</a:t>
            </a:r>
            <a:endParaRPr/>
          </a:p>
          <a:p>
            <a:pPr marL="0" lvl="0" indent="0" algn="l" rtl="0">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txBox="1">
            <a:spLocks noGrp="1"/>
          </p:cNvSpPr>
          <p:nvPr>
            <p:ph type="title"/>
          </p:nvPr>
        </p:nvSpPr>
        <p:spPr>
          <a:xfrm>
            <a:off x="311700" y="172850"/>
            <a:ext cx="8520600" cy="55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Destruktivní tresty</a:t>
            </a:r>
            <a:endParaRPr b="1">
              <a:solidFill>
                <a:srgbClr val="0000FF"/>
              </a:solidFill>
            </a:endParaRPr>
          </a:p>
        </p:txBody>
      </p:sp>
      <p:sp>
        <p:nvSpPr>
          <p:cNvPr id="144" name="Google Shape;144;p28"/>
          <p:cNvSpPr txBox="1">
            <a:spLocks noGrp="1"/>
          </p:cNvSpPr>
          <p:nvPr>
            <p:ph type="body" idx="1"/>
          </p:nvPr>
        </p:nvSpPr>
        <p:spPr>
          <a:xfrm>
            <a:off x="311700" y="765425"/>
            <a:ext cx="8520600" cy="426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(Př. 1): Pan učitel Fabián říká ve </a:t>
            </a:r>
            <a:r>
              <a:rPr lang="cs" dirty="0" smtClean="0"/>
              <a:t>třídě Viktorovi</a:t>
            </a:r>
            <a:r>
              <a:rPr lang="cs" dirty="0"/>
              <a:t>: “Přečti prosím svou odpověď na příklad číslo šest.” Viktor: “Já jsem se nedostal k tomu, abych udělal domácí úkol.” Pan učitel: “Ty ses nedostal k domácímu úkolu! Proč ne</a:t>
            </a:r>
            <a:r>
              <a:rPr lang="cs" dirty="0" smtClean="0"/>
              <a:t>?“ </a:t>
            </a:r>
            <a:r>
              <a:rPr lang="cs" dirty="0"/>
              <a:t>Viktor: “No, my jsme včera večer měli zápas v košíkové a…” Pan učitel: “Aha! No to je výborné. Ty jsi ten horký basketbalový favorit. Jsi moc důležitý na to, abys dělal domácí úkoly! Ty si myslíš, že tě ta </a:t>
            </a:r>
            <a:r>
              <a:rPr lang="cs" dirty="0" smtClean="0"/>
              <a:t>košíková snad </a:t>
            </a:r>
            <a:r>
              <a:rPr lang="cs" dirty="0"/>
              <a:t>uživí?...”</a:t>
            </a:r>
            <a:endParaRPr dirty="0"/>
          </a:p>
          <a:p>
            <a:pPr marL="0" lvl="0" indent="0" algn="l" rtl="0">
              <a:spcBef>
                <a:spcPts val="1600"/>
              </a:spcBef>
              <a:spcAft>
                <a:spcPts val="1600"/>
              </a:spcAft>
              <a:buNone/>
            </a:pPr>
            <a:r>
              <a:rPr lang="cs" dirty="0"/>
              <a:t>(Př. 2): Paní učitelka Jungerová se všimne, že Vojtěch si místo čtení textu, který právě zadala, hraje s provázkem. Přijde zezadu k Vojtěchovi a klouby ruky mu přejede po hlavě. Vojtěch sebou škubne bolesí. Vypadá to, že se začal věnovat čtení, ale hlava ho stále ještě bolí.    </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Známky jako forma komunikace</a:t>
            </a:r>
            <a:endParaRPr b="1">
              <a:solidFill>
                <a:srgbClr val="0000FF"/>
              </a:solidFill>
            </a:endParaRPr>
          </a:p>
        </p:txBody>
      </p:sp>
      <p:sp>
        <p:nvSpPr>
          <p:cNvPr id="150" name="Google Shape;150;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dirty="0"/>
              <a:t>Formativní hodnocení</a:t>
            </a:r>
            <a:endParaRPr b="1" dirty="0"/>
          </a:p>
          <a:p>
            <a:pPr marL="0" lvl="0" indent="0" algn="l" rtl="0">
              <a:spcBef>
                <a:spcPts val="1600"/>
              </a:spcBef>
              <a:spcAft>
                <a:spcPts val="0"/>
              </a:spcAft>
              <a:buNone/>
            </a:pPr>
            <a:r>
              <a:rPr lang="cs" b="1" dirty="0"/>
              <a:t>Sumativní (finální) hodnocení</a:t>
            </a:r>
            <a:endParaRPr b="1" dirty="0"/>
          </a:p>
          <a:p>
            <a:pPr marL="0" lvl="0" indent="0" algn="l" rtl="0">
              <a:spcBef>
                <a:spcPts val="1600"/>
              </a:spcBef>
              <a:spcAft>
                <a:spcPts val="0"/>
              </a:spcAft>
              <a:buNone/>
            </a:pPr>
            <a:r>
              <a:rPr lang="cs" dirty="0"/>
              <a:t>Nesprávné jednání učitelů - používají známkování k jiným účelům </a:t>
            </a:r>
            <a:endParaRPr dirty="0"/>
          </a:p>
          <a:p>
            <a:pPr marL="0" lvl="0" indent="0" algn="l" rtl="0">
              <a:spcBef>
                <a:spcPts val="1600"/>
              </a:spcBef>
              <a:spcAft>
                <a:spcPts val="1600"/>
              </a:spcAft>
              <a:buNone/>
            </a:pPr>
            <a:r>
              <a:rPr lang="cs" dirty="0"/>
              <a:t>Luboš: “Paní profesorko, jsem překvapený, že jsem ze sociologie dostal jen  trojku. Testy jsem přece neměl tak špatné.” Paní profesorka: “Víš, musela jsem vzít v úvahu tvou účast na hodinách. Měl jsi hodně absencí a mnoho témat ti zcela uniklo.”  </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Pravidla chování ve třídě</a:t>
            </a:r>
            <a:endParaRPr b="1">
              <a:solidFill>
                <a:srgbClr val="0000FF"/>
              </a:solidFill>
            </a:endParaRPr>
          </a:p>
        </p:txBody>
      </p:sp>
      <p:sp>
        <p:nvSpPr>
          <p:cNvPr id="156" name="Google Shape;156;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Zavádění </a:t>
            </a:r>
            <a:r>
              <a:rPr lang="cs" b="1"/>
              <a:t>nezbytných</a:t>
            </a:r>
            <a:r>
              <a:rPr lang="cs"/>
              <a:t> pravidel chování má za účel:</a:t>
            </a:r>
            <a:endParaRPr/>
          </a:p>
          <a:p>
            <a:pPr marL="457200" lvl="0" indent="-342900" algn="l" rtl="0">
              <a:spcBef>
                <a:spcPts val="1600"/>
              </a:spcBef>
              <a:spcAft>
                <a:spcPts val="0"/>
              </a:spcAft>
              <a:buSzPts val="1800"/>
              <a:buAutoNum type="arabicPeriod"/>
            </a:pPr>
            <a:r>
              <a:rPr lang="cs"/>
              <a:t>maximalizovat spolupracující chování a minimalizovat chování rušivé</a:t>
            </a:r>
            <a:endParaRPr/>
          </a:p>
          <a:p>
            <a:pPr marL="457200" lvl="0" indent="-342900" algn="l" rtl="0">
              <a:spcBef>
                <a:spcPts val="0"/>
              </a:spcBef>
              <a:spcAft>
                <a:spcPts val="0"/>
              </a:spcAft>
              <a:buSzPts val="1800"/>
              <a:buAutoNum type="arabicPeriod"/>
            </a:pPr>
            <a:r>
              <a:rPr lang="cs"/>
              <a:t>zajistit bezpečnost a pohodlnost učebního prostředí</a:t>
            </a:r>
            <a:endParaRPr/>
          </a:p>
          <a:p>
            <a:pPr marL="457200" lvl="0" indent="-342900" algn="l" rtl="0">
              <a:spcBef>
                <a:spcPts val="0"/>
              </a:spcBef>
              <a:spcAft>
                <a:spcPts val="0"/>
              </a:spcAft>
              <a:buSzPts val="1800"/>
              <a:buAutoNum type="arabicPeriod"/>
            </a:pPr>
            <a:r>
              <a:rPr lang="cs"/>
              <a:t>zamezit rušení ostatních tříd a lidí mimo učebnu činnostmi probíhajícími ve třídě</a:t>
            </a:r>
            <a:endParaRPr/>
          </a:p>
          <a:p>
            <a:pPr marL="457200" lvl="0" indent="-342900" algn="l" rtl="0">
              <a:spcBef>
                <a:spcPts val="0"/>
              </a:spcBef>
              <a:spcAft>
                <a:spcPts val="0"/>
              </a:spcAft>
              <a:buSzPts val="1800"/>
              <a:buAutoNum type="arabicPeriod"/>
            </a:pPr>
            <a:r>
              <a:rPr lang="cs"/>
              <a:t>udržet přijatelnou úroven slušnosti mezi žáky, zaměstnanci školy a návštěvníky školy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Posilování motivace</a:t>
            </a:r>
            <a:endParaRPr/>
          </a:p>
        </p:txBody>
      </p:sp>
      <p:sp>
        <p:nvSpPr>
          <p:cNvPr id="162" name="Google Shape;162;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Jaké výroky žáků refektují absenci </a:t>
            </a:r>
            <a:r>
              <a:rPr lang="cs" dirty="0" smtClean="0"/>
              <a:t>jejich </a:t>
            </a:r>
            <a:r>
              <a:rPr lang="cs" dirty="0"/>
              <a:t>motivace? Uveďte příklady. </a:t>
            </a:r>
            <a:endParaRPr dirty="0"/>
          </a:p>
          <a:p>
            <a:pPr marL="0" lvl="0" indent="0" algn="l" rtl="0">
              <a:spcBef>
                <a:spcPts val="1600"/>
              </a:spcBef>
              <a:spcAft>
                <a:spcPts val="0"/>
              </a:spcAft>
              <a:buNone/>
            </a:pPr>
            <a:endParaRPr dirty="0"/>
          </a:p>
          <a:p>
            <a:pPr marL="0" lvl="0" indent="0" algn="l" rtl="0">
              <a:spcBef>
                <a:spcPts val="1600"/>
              </a:spcBef>
              <a:spcAft>
                <a:spcPts val="0"/>
              </a:spcAft>
              <a:buNone/>
            </a:pPr>
            <a:r>
              <a:rPr lang="cs" b="1" dirty="0"/>
              <a:t>Vnitřní motivace</a:t>
            </a:r>
            <a:r>
              <a:rPr lang="cs" dirty="0"/>
              <a:t> - žák ji uvědomuje, že účastí na učební činnosti uspokojuje nějakou svou potřebu, přinese mu to </a:t>
            </a:r>
            <a:r>
              <a:rPr lang="cs" dirty="0" smtClean="0"/>
              <a:t>užitek</a:t>
            </a:r>
          </a:p>
          <a:p>
            <a:pPr marL="0" lvl="0" indent="0" algn="l" rtl="0">
              <a:spcBef>
                <a:spcPts val="1600"/>
              </a:spcBef>
              <a:spcAft>
                <a:spcPts val="0"/>
              </a:spcAft>
              <a:buNone/>
            </a:pPr>
            <a:r>
              <a:rPr lang="cs" b="1" dirty="0" smtClean="0"/>
              <a:t>Příklad: </a:t>
            </a:r>
            <a:r>
              <a:rPr lang="cs" dirty="0"/>
              <a:t>Šárka je přesvědčena, že by lidi neměli lovit a zabíje divokou zvěř. Když učitelka češtiny v její třídě dělá výklad o tvořivém psaní, Šárka pozorně naslouchá, protože se chce naučit dobře psát, aby mohla ostatní lidi přesvědčit, že lovit zvěř není správné.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Rozdíly mezi žáky</a:t>
            </a:r>
            <a:endParaRPr b="1">
              <a:solidFill>
                <a:srgbClr val="0000FF"/>
              </a:solidFill>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Velmi proměnlivé faktory práce učitele (rozdíl oproti jiným pofesím)</a:t>
            </a:r>
            <a:endParaRPr/>
          </a:p>
          <a:p>
            <a:pPr marL="0" lvl="0" indent="0" algn="l" rtl="0">
              <a:spcBef>
                <a:spcPts val="1600"/>
              </a:spcBef>
              <a:spcAft>
                <a:spcPts val="0"/>
              </a:spcAft>
              <a:buNone/>
            </a:pPr>
            <a:r>
              <a:rPr lang="cs"/>
              <a:t>Proměnné vykazující rozdíly žáků - viz dále:</a:t>
            </a:r>
            <a:endParaRPr/>
          </a:p>
          <a:p>
            <a:pPr marL="457200" lvl="0" indent="-342900" algn="l" rtl="0">
              <a:spcBef>
                <a:spcPts val="1600"/>
              </a:spcBef>
              <a:spcAft>
                <a:spcPts val="0"/>
              </a:spcAft>
              <a:buSzPts val="1800"/>
              <a:buChar char="-"/>
            </a:pPr>
            <a:r>
              <a:rPr lang="cs"/>
              <a:t>zájem žáka o učení</a:t>
            </a:r>
            <a:endParaRPr/>
          </a:p>
          <a:p>
            <a:pPr marL="457200" lvl="0" indent="-342900" algn="l" rtl="0">
              <a:spcBef>
                <a:spcPts val="0"/>
              </a:spcBef>
              <a:spcAft>
                <a:spcPts val="0"/>
              </a:spcAft>
              <a:buSzPts val="1800"/>
              <a:buChar char="-"/>
            </a:pPr>
            <a:r>
              <a:rPr lang="cs"/>
              <a:t>sebedůvěra</a:t>
            </a:r>
            <a:endParaRPr/>
          </a:p>
          <a:p>
            <a:pPr marL="457200" lvl="0" indent="-342900" algn="l" rtl="0">
              <a:spcBef>
                <a:spcPts val="0"/>
              </a:spcBef>
              <a:spcAft>
                <a:spcPts val="0"/>
              </a:spcAft>
              <a:buSzPts val="1800"/>
              <a:buChar char="-"/>
            </a:pPr>
            <a:r>
              <a:rPr lang="cs"/>
              <a:t>...co dalšího byste uvedli?</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Posilování motivace</a:t>
            </a:r>
            <a:endParaRPr/>
          </a:p>
          <a:p>
            <a:pPr marL="0" lvl="0" indent="0" algn="l" rtl="0">
              <a:spcBef>
                <a:spcPts val="0"/>
              </a:spcBef>
              <a:spcAft>
                <a:spcPts val="0"/>
              </a:spcAft>
              <a:buNone/>
            </a:pPr>
            <a:endParaRPr/>
          </a:p>
        </p:txBody>
      </p:sp>
      <p:sp>
        <p:nvSpPr>
          <p:cNvPr id="168" name="Google Shape;168;p32"/>
          <p:cNvSpPr txBox="1">
            <a:spLocks noGrp="1"/>
          </p:cNvSpPr>
          <p:nvPr>
            <p:ph type="body" idx="1"/>
          </p:nvPr>
        </p:nvSpPr>
        <p:spPr>
          <a:xfrm>
            <a:off x="311700" y="1152475"/>
            <a:ext cx="8520600" cy="390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dirty="0"/>
              <a:t>Vnější motivace</a:t>
            </a:r>
            <a:endParaRPr b="1" dirty="0"/>
          </a:p>
          <a:p>
            <a:pPr marL="457200" lvl="0" indent="-342900" algn="l" rtl="0">
              <a:spcBef>
                <a:spcPts val="1600"/>
              </a:spcBef>
              <a:spcAft>
                <a:spcPts val="0"/>
              </a:spcAft>
              <a:buSzPts val="1800"/>
              <a:buChar char="-"/>
            </a:pPr>
            <a:r>
              <a:rPr lang="cs" dirty="0"/>
              <a:t>žáci ji mají tehdy, když chtějí získat nějakou odměnu, která byla uměle spojena s provedenou činností (zkušenost) </a:t>
            </a:r>
            <a:endParaRPr dirty="0"/>
          </a:p>
          <a:p>
            <a:pPr marL="457200" lvl="0" indent="-342900" algn="l" rtl="0">
              <a:spcBef>
                <a:spcPts val="0"/>
              </a:spcBef>
              <a:spcAft>
                <a:spcPts val="0"/>
              </a:spcAft>
              <a:buSzPts val="1800"/>
              <a:buChar char="-"/>
            </a:pPr>
            <a:r>
              <a:rPr lang="cs" dirty="0"/>
              <a:t>žáci se chtějí vyhnout nepříznivým následkům, které byly učitelem záměrně stanoveny za nespolupracující chování</a:t>
            </a:r>
            <a:endParaRPr dirty="0"/>
          </a:p>
          <a:p>
            <a:pPr marL="0" lvl="0" indent="0" algn="l" rtl="0">
              <a:spcBef>
                <a:spcPts val="1600"/>
              </a:spcBef>
              <a:spcAft>
                <a:spcPts val="0"/>
              </a:spcAft>
              <a:buNone/>
            </a:pPr>
            <a:r>
              <a:rPr lang="cs" dirty="0" smtClean="0"/>
              <a:t>Příklad: </a:t>
            </a:r>
            <a:r>
              <a:rPr lang="cs" dirty="0"/>
              <a:t>Čeněk pozorně naslouchá výkladu učitelky o tvůrčím psaní. Má totiž strach, aže kdyby nedával pozor, dostal by se  do trapné situace, až by ho učitelka před celou třídou vyvolala a on by neznal odpověď.   </a:t>
            </a: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Posilování motivace</a:t>
            </a:r>
            <a:endParaRPr/>
          </a:p>
          <a:p>
            <a:pPr marL="0" lvl="0" indent="0" algn="l" rtl="0">
              <a:spcBef>
                <a:spcPts val="0"/>
              </a:spcBef>
              <a:spcAft>
                <a:spcPts val="0"/>
              </a:spcAft>
              <a:buNone/>
            </a:pPr>
            <a:endParaRPr/>
          </a:p>
        </p:txBody>
      </p:sp>
      <p:sp>
        <p:nvSpPr>
          <p:cNvPr id="174" name="Google Shape;174;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Jak vnímáte níže uvedené skutečnosti ze školního prostředí v kontextu motivace žáků zapojit se do učebních činností?</a:t>
            </a:r>
            <a:endParaRPr/>
          </a:p>
          <a:p>
            <a:pPr marL="457200" lvl="0" indent="-342900" algn="l" rtl="0">
              <a:spcBef>
                <a:spcPts val="1600"/>
              </a:spcBef>
              <a:spcAft>
                <a:spcPts val="0"/>
              </a:spcAft>
              <a:buSzPts val="1800"/>
              <a:buChar char="-"/>
            </a:pPr>
            <a:r>
              <a:rPr lang="cs"/>
              <a:t>tabulka nejúspěšnějších žáků školy</a:t>
            </a:r>
            <a:endParaRPr/>
          </a:p>
          <a:p>
            <a:pPr marL="457200" lvl="0" indent="-342900" algn="l" rtl="0">
              <a:spcBef>
                <a:spcPts val="0"/>
              </a:spcBef>
              <a:spcAft>
                <a:spcPts val="0"/>
              </a:spcAft>
              <a:buSzPts val="1800"/>
              <a:buChar char="-"/>
            </a:pPr>
            <a:r>
              <a:rPr lang="cs"/>
              <a:t>prospěchové stipendium</a:t>
            </a:r>
            <a:endParaRPr/>
          </a:p>
          <a:p>
            <a:pPr marL="457200" lvl="0" indent="-342900" algn="l" rtl="0">
              <a:spcBef>
                <a:spcPts val="0"/>
              </a:spcBef>
              <a:spcAft>
                <a:spcPts val="0"/>
              </a:spcAft>
              <a:buSzPts val="1800"/>
              <a:buChar char="-"/>
            </a:pPr>
            <a:r>
              <a:rPr lang="cs"/>
              <a:t>školní soutěže</a:t>
            </a:r>
            <a:endParaRPr/>
          </a:p>
          <a:p>
            <a:pPr marL="457200" lvl="0" indent="-342900" algn="l" rtl="0">
              <a:spcBef>
                <a:spcPts val="0"/>
              </a:spcBef>
              <a:spcAft>
                <a:spcPts val="0"/>
              </a:spcAft>
              <a:buSzPts val="1800"/>
              <a:buChar char="-"/>
            </a:pPr>
            <a:r>
              <a:rPr lang="cs"/>
              <a:t>odměny za výjimečně dobrý průměr v prospěchu</a:t>
            </a:r>
            <a:endParaRPr/>
          </a:p>
          <a:p>
            <a:pPr marL="0" lvl="0" indent="0" algn="l" rtl="0">
              <a:spcBef>
                <a:spcPts val="1600"/>
              </a:spcBef>
              <a:spcAft>
                <a:spcPts val="0"/>
              </a:spcAft>
              <a:buNone/>
            </a:pPr>
            <a:endParaRPr/>
          </a:p>
          <a:p>
            <a:pPr marL="0" lvl="0" indent="0" algn="l" rtl="0">
              <a:spcBef>
                <a:spcPts val="1600"/>
              </a:spcBef>
              <a:spcAft>
                <a:spcPts val="1600"/>
              </a:spcAft>
              <a:buNone/>
            </a:pPr>
            <a:r>
              <a:rPr lang="cs"/>
              <a:t>Jiný přístup viz 6.1 a 6.2 (138-9)</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Učitelovy pokyny ve výuce</a:t>
            </a:r>
            <a:endParaRPr b="1">
              <a:solidFill>
                <a:srgbClr val="0000FF"/>
              </a:solidFill>
            </a:endParaRPr>
          </a:p>
        </p:txBody>
      </p:sp>
      <p:sp>
        <p:nvSpPr>
          <p:cNvPr id="180" name="Google Shape;180;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Příklad:</a:t>
            </a:r>
            <a:endParaRPr dirty="0"/>
          </a:p>
          <a:p>
            <a:pPr marL="0" lvl="0" indent="0" algn="l" rtl="0">
              <a:spcBef>
                <a:spcPts val="1600"/>
              </a:spcBef>
              <a:spcAft>
                <a:spcPts val="0"/>
              </a:spcAft>
              <a:buNone/>
            </a:pPr>
            <a:r>
              <a:rPr lang="cs" dirty="0"/>
              <a:t>Během problémového vyučování se učitelka Stárková snaží pomoci Juditě, jedné z žákyň 6. třídy, odhalit </a:t>
            </a:r>
            <a:r>
              <a:rPr lang="cs" dirty="0" smtClean="0"/>
              <a:t>fyzikální </a:t>
            </a:r>
            <a:r>
              <a:rPr lang="cs" dirty="0"/>
              <a:t>zákony, které letadlům umožňují létat. V jednu chvíli se Judita zeptá: “Co by se stalo, kdyby měla křídla letadla spodní stěnu tvarovanou stejně jako horní?” Učitelka: “Hm, to je zajímavé. Zamysleme se nad tím. Co by se v tom případě stalo: pohyboval by se vzduch kolem horního povrchu rychleji, nebo pomaleji než kolem spodního povrchu?” Judita: “Myslím, že…”</a:t>
            </a:r>
            <a:endParaRPr dirty="0"/>
          </a:p>
          <a:p>
            <a:pPr marL="457200" lvl="0" indent="-342900" algn="l" rtl="0">
              <a:spcBef>
                <a:spcPts val="1600"/>
              </a:spcBef>
              <a:spcAft>
                <a:spcPts val="0"/>
              </a:spcAft>
              <a:buSzPts val="1800"/>
              <a:buChar char="-"/>
            </a:pPr>
            <a:r>
              <a:rPr lang="cs" dirty="0"/>
              <a:t>Nejasná a nepřímá komunikace v pokynech</a:t>
            </a:r>
            <a:endParaRPr dirty="0"/>
          </a:p>
          <a:p>
            <a:pPr marL="457200" lvl="0" indent="-342900" algn="l" rtl="0">
              <a:spcBef>
                <a:spcPts val="0"/>
              </a:spcBef>
              <a:spcAft>
                <a:spcPts val="0"/>
              </a:spcAft>
              <a:buSzPts val="1800"/>
              <a:buChar char="-"/>
            </a:pPr>
            <a:r>
              <a:rPr lang="cs" dirty="0"/>
              <a:t>Kdy je ve výuce vhodná? </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Učitelovy pokyny ve výuce</a:t>
            </a:r>
            <a:endParaRPr b="1">
              <a:solidFill>
                <a:srgbClr val="0000FF"/>
              </a:solidFill>
            </a:endParaRPr>
          </a:p>
        </p:txBody>
      </p:sp>
      <p:sp>
        <p:nvSpPr>
          <p:cNvPr id="186" name="Google Shape;186;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Vydává-li učitel pokyny pro nejbližší učební činnost, je třeba, aby hovořil srozumitelně, konkrétně a přímo k věci</a:t>
            </a:r>
            <a:endParaRPr/>
          </a:p>
          <a:p>
            <a:pPr marL="0" lvl="0" indent="0" algn="l" rtl="0">
              <a:spcBef>
                <a:spcPts val="1600"/>
              </a:spcBef>
              <a:spcAft>
                <a:spcPts val="0"/>
              </a:spcAft>
              <a:buNone/>
            </a:pPr>
            <a:r>
              <a:rPr lang="cs"/>
              <a:t>Pokyny nejčastěji během přechodových časů, těsně před začátkem učební činnosti</a:t>
            </a:r>
            <a:endParaRPr/>
          </a:p>
          <a:p>
            <a:pPr marL="457200" lvl="0" indent="-342900" algn="l" rtl="0">
              <a:spcBef>
                <a:spcPts val="1600"/>
              </a:spcBef>
              <a:spcAft>
                <a:spcPts val="0"/>
              </a:spcAft>
              <a:buSzPts val="1800"/>
              <a:buChar char="-"/>
            </a:pPr>
            <a:r>
              <a:rPr lang="cs"/>
              <a:t>viz 6.9-12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Kurátorský výběr zdrojů</a:t>
            </a:r>
            <a:endParaRPr lang="cs-CZ" dirty="0"/>
          </a:p>
        </p:txBody>
      </p:sp>
      <p:sp>
        <p:nvSpPr>
          <p:cNvPr id="3" name="Zástupný symbol pro text 2"/>
          <p:cNvSpPr>
            <a:spLocks noGrp="1"/>
          </p:cNvSpPr>
          <p:nvPr>
            <p:ph type="body" idx="1"/>
          </p:nvPr>
        </p:nvSpPr>
        <p:spPr/>
        <p:txBody>
          <a:bodyPr/>
          <a:lstStyle/>
          <a:p>
            <a:r>
              <a:rPr lang="cs-CZ" dirty="0">
                <a:solidFill>
                  <a:schemeClr val="tx1"/>
                </a:solidFill>
              </a:rPr>
              <a:t>HELUS, Zdeněk. </a:t>
            </a:r>
            <a:r>
              <a:rPr lang="cs-CZ" i="1" dirty="0">
                <a:solidFill>
                  <a:schemeClr val="tx1"/>
                </a:solidFill>
              </a:rPr>
              <a:t>Dítě v osobnostním pojetí: obrat k dítěti jako výzva a úkol pro učitele i rodiče</a:t>
            </a:r>
            <a:r>
              <a:rPr lang="cs-CZ" dirty="0">
                <a:solidFill>
                  <a:schemeClr val="tx1"/>
                </a:solidFill>
              </a:rPr>
              <a:t>. 2., </a:t>
            </a:r>
            <a:r>
              <a:rPr lang="cs-CZ" dirty="0" err="1">
                <a:solidFill>
                  <a:schemeClr val="tx1"/>
                </a:solidFill>
              </a:rPr>
              <a:t>přeprac</a:t>
            </a:r>
            <a:r>
              <a:rPr lang="cs-CZ" dirty="0">
                <a:solidFill>
                  <a:schemeClr val="tx1"/>
                </a:solidFill>
              </a:rPr>
              <a:t>. a </a:t>
            </a:r>
            <a:r>
              <a:rPr lang="cs-CZ" dirty="0" err="1">
                <a:solidFill>
                  <a:schemeClr val="tx1"/>
                </a:solidFill>
              </a:rPr>
              <a:t>rozš</a:t>
            </a:r>
            <a:r>
              <a:rPr lang="cs-CZ" dirty="0">
                <a:solidFill>
                  <a:schemeClr val="tx1"/>
                </a:solidFill>
              </a:rPr>
              <a:t>. vyd. Praha: Portál, 2009. Pedagogická praxe (Portál). ISBN 978-80-7367-628-5.</a:t>
            </a:r>
          </a:p>
          <a:p>
            <a:r>
              <a:rPr lang="cs-CZ" dirty="0" smtClean="0">
                <a:solidFill>
                  <a:schemeClr val="tx1"/>
                </a:solidFill>
                <a:highlight>
                  <a:srgbClr val="FFFFFF"/>
                </a:highlight>
              </a:rPr>
              <a:t>PAVLOVSKÁ</a:t>
            </a:r>
            <a:r>
              <a:rPr lang="cs-CZ" dirty="0">
                <a:solidFill>
                  <a:schemeClr val="tx1"/>
                </a:solidFill>
                <a:highlight>
                  <a:srgbClr val="FFFFFF"/>
                </a:highlight>
              </a:rPr>
              <a:t>, M., RÖDEROVÁ, P. 2010. </a:t>
            </a:r>
            <a:r>
              <a:rPr lang="cs-CZ" i="1" dirty="0">
                <a:solidFill>
                  <a:schemeClr val="tx1"/>
                </a:solidFill>
                <a:highlight>
                  <a:srgbClr val="FFFFFF"/>
                </a:highlight>
              </a:rPr>
              <a:t>Analýza aktuálního stavu práce pedagogů s odlišností v současné škole</a:t>
            </a:r>
            <a:r>
              <a:rPr lang="cs-CZ" dirty="0">
                <a:solidFill>
                  <a:schemeClr val="tx1"/>
                </a:solidFill>
                <a:highlight>
                  <a:srgbClr val="FFFFFF"/>
                </a:highlight>
              </a:rPr>
              <a:t>. In: Vítková, M., Havel, J </a:t>
            </a:r>
            <a:r>
              <a:rPr lang="cs-CZ" i="1" dirty="0">
                <a:solidFill>
                  <a:schemeClr val="tx1"/>
                </a:solidFill>
                <a:highlight>
                  <a:srgbClr val="FFFFFF"/>
                </a:highlight>
              </a:rPr>
              <a:t>Inkluzivní vzdělávání v primární škole</a:t>
            </a:r>
            <a:r>
              <a:rPr lang="cs-CZ" dirty="0">
                <a:solidFill>
                  <a:schemeClr val="tx1"/>
                </a:solidFill>
                <a:highlight>
                  <a:srgbClr val="FFFFFF"/>
                </a:highlight>
              </a:rPr>
              <a:t>. MU Brno, </a:t>
            </a:r>
            <a:r>
              <a:rPr lang="cs-CZ" dirty="0" err="1">
                <a:solidFill>
                  <a:schemeClr val="tx1"/>
                </a:solidFill>
                <a:highlight>
                  <a:srgbClr val="FFFFFF"/>
                </a:highlight>
              </a:rPr>
              <a:t>Paido</a:t>
            </a:r>
            <a:r>
              <a:rPr lang="cs-CZ" dirty="0">
                <a:solidFill>
                  <a:schemeClr val="tx1"/>
                </a:solidFill>
                <a:highlight>
                  <a:srgbClr val="FFFFFF"/>
                </a:highlight>
              </a:rPr>
              <a:t>. </a:t>
            </a:r>
            <a:r>
              <a:rPr lang="cs-CZ" dirty="0" smtClean="0">
                <a:solidFill>
                  <a:schemeClr val="tx1"/>
                </a:solidFill>
                <a:highlight>
                  <a:srgbClr val="FFFFFF"/>
                </a:highlight>
              </a:rPr>
              <a:t>ISBN978-80-7315-199-7.</a:t>
            </a:r>
            <a:endParaRPr lang="cs-CZ" dirty="0">
              <a:solidFill>
                <a:schemeClr val="tx1"/>
              </a:solidFill>
              <a:highlight>
                <a:srgbClr val="FFFFFF"/>
              </a:highlight>
            </a:endParaRPr>
          </a:p>
          <a:p>
            <a:endParaRPr lang="cs-CZ" dirty="0">
              <a:solidFill>
                <a:schemeClr val="tx1"/>
              </a:solidFill>
            </a:endParaRPr>
          </a:p>
        </p:txBody>
      </p:sp>
    </p:spTree>
    <p:extLst>
      <p:ext uri="{BB962C8B-B14F-4D97-AF65-F5344CB8AC3E}">
        <p14:creationId xmlns:p14="http://schemas.microsoft.com/office/powerpoint/2010/main" val="1995359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Rozdíly mezi žáky</a:t>
            </a:r>
            <a:endParaRPr b="1">
              <a:solidFill>
                <a:srgbClr val="0000FF"/>
              </a:solidFill>
            </a:endParaRPr>
          </a:p>
        </p:txBody>
      </p:sp>
      <p:sp>
        <p:nvSpPr>
          <p:cNvPr id="67" name="Google Shape;67;p15"/>
          <p:cNvSpPr txBox="1">
            <a:spLocks noGrp="1"/>
          </p:cNvSpPr>
          <p:nvPr>
            <p:ph type="body" idx="1"/>
          </p:nvPr>
        </p:nvSpPr>
        <p:spPr>
          <a:xfrm>
            <a:off x="311700" y="1152475"/>
            <a:ext cx="8520600" cy="3711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cs" b="1" dirty="0"/>
              <a:t>Zájem o učení</a:t>
            </a:r>
            <a:endParaRPr b="1" dirty="0"/>
          </a:p>
          <a:p>
            <a:pPr marL="457200" lvl="0" indent="-342900" algn="l" rtl="0">
              <a:spcBef>
                <a:spcPts val="0"/>
              </a:spcBef>
              <a:spcAft>
                <a:spcPts val="0"/>
              </a:spcAft>
              <a:buSzPts val="1800"/>
              <a:buChar char="-"/>
            </a:pPr>
            <a:r>
              <a:rPr lang="cs" dirty="0"/>
              <a:t>od chronických vyhýbačů k nutkavě odhodlaným k nejlepšímu možnému výsledku</a:t>
            </a:r>
            <a:endParaRPr dirty="0"/>
          </a:p>
          <a:p>
            <a:pPr marL="457200" lvl="0" indent="-342900" algn="l" rtl="0">
              <a:spcBef>
                <a:spcPts val="0"/>
              </a:spcBef>
              <a:spcAft>
                <a:spcPts val="0"/>
              </a:spcAft>
              <a:buSzPts val="1800"/>
              <a:buChar char="-"/>
            </a:pPr>
            <a:r>
              <a:rPr lang="cs" dirty="0"/>
              <a:t>význam podpory motivace u obou </a:t>
            </a:r>
            <a:r>
              <a:rPr lang="cs" dirty="0" smtClean="0"/>
              <a:t>skupin</a:t>
            </a:r>
          </a:p>
          <a:p>
            <a:pPr marL="457200" lvl="0" indent="-342900" algn="l" rtl="0">
              <a:spcBef>
                <a:spcPts val="0"/>
              </a:spcBef>
              <a:spcAft>
                <a:spcPts val="0"/>
              </a:spcAft>
              <a:buSzPts val="1800"/>
              <a:buChar char="-"/>
            </a:pPr>
            <a:endParaRPr dirty="0"/>
          </a:p>
          <a:p>
            <a:pPr marL="457200" lvl="0" indent="-342900" algn="l" rtl="0">
              <a:spcBef>
                <a:spcPts val="0"/>
              </a:spcBef>
              <a:spcAft>
                <a:spcPts val="0"/>
              </a:spcAft>
              <a:buSzPts val="1800"/>
              <a:buAutoNum type="arabicPeriod"/>
            </a:pPr>
            <a:r>
              <a:rPr lang="cs" b="1" dirty="0"/>
              <a:t>Sebedůvěra</a:t>
            </a:r>
            <a:endParaRPr b="1" dirty="0"/>
          </a:p>
          <a:p>
            <a:pPr marL="457200" lvl="0" indent="-342900" algn="l" rtl="0">
              <a:spcBef>
                <a:spcPts val="0"/>
              </a:spcBef>
              <a:spcAft>
                <a:spcPts val="0"/>
              </a:spcAft>
              <a:buSzPts val="1800"/>
              <a:buChar char="-"/>
            </a:pPr>
            <a:r>
              <a:rPr lang="cs" dirty="0"/>
              <a:t>jak si žák věří, to ovlivňuje jeho ochotu pracovat s chybou, pouštět se do učebních situací  </a:t>
            </a:r>
            <a:endParaRPr dirty="0"/>
          </a:p>
          <a:p>
            <a:pPr marL="457200" lvl="0" indent="-342900" algn="l" rtl="0">
              <a:spcBef>
                <a:spcPts val="0"/>
              </a:spcBef>
              <a:spcAft>
                <a:spcPts val="0"/>
              </a:spcAft>
              <a:buSzPts val="1800"/>
              <a:buChar char="-"/>
            </a:pPr>
            <a:r>
              <a:rPr lang="cs" dirty="0"/>
              <a:t>nedostatek sebedůvěru ve svoje schopnosti - žák přestává pracovat na úloze, když začnou být nejistí, kdy začíná úloha obsahovat nejasnosti, řešení problémů, odhalování vztahů, analýzu obsahu (kognitivní úkoly vyžadující propracovat se matoucími, komplikovanými okamžiky)</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61075" y="1981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Rozdíly mezi žáky</a:t>
            </a:r>
            <a:endParaRPr b="1">
              <a:solidFill>
                <a:srgbClr val="0000FF"/>
              </a:solidFill>
            </a:endParaRPr>
          </a:p>
          <a:p>
            <a:pPr marL="0" lvl="0" indent="0" algn="l" rtl="0">
              <a:spcBef>
                <a:spcPts val="0"/>
              </a:spcBef>
              <a:spcAft>
                <a:spcPts val="0"/>
              </a:spcAft>
              <a:buNone/>
            </a:pPr>
            <a:endParaRPr/>
          </a:p>
        </p:txBody>
      </p:sp>
      <p:sp>
        <p:nvSpPr>
          <p:cNvPr id="73" name="Google Shape;73;p16"/>
          <p:cNvSpPr txBox="1">
            <a:spLocks noGrp="1"/>
          </p:cNvSpPr>
          <p:nvPr>
            <p:ph type="body" idx="1"/>
          </p:nvPr>
        </p:nvSpPr>
        <p:spPr>
          <a:xfrm>
            <a:off x="311700" y="770825"/>
            <a:ext cx="8520600" cy="379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t>3. </a:t>
            </a:r>
            <a:r>
              <a:rPr lang="cs" sz="1400" b="1"/>
              <a:t>Vnímání toho, co je důležité</a:t>
            </a:r>
            <a:endParaRPr sz="1400" b="1"/>
          </a:p>
          <a:p>
            <a:pPr marL="457200" lvl="0" indent="-317500" algn="l" rtl="0">
              <a:spcBef>
                <a:spcPts val="1600"/>
              </a:spcBef>
              <a:spcAft>
                <a:spcPts val="0"/>
              </a:spcAft>
              <a:buSzPts val="1400"/>
              <a:buChar char="-"/>
            </a:pPr>
            <a:r>
              <a:rPr lang="cs" sz="1400"/>
              <a:t>rozmanité názory žáků na toto věc</a:t>
            </a:r>
            <a:endParaRPr sz="1400"/>
          </a:p>
          <a:p>
            <a:pPr marL="457200" lvl="0" indent="-317500" algn="l" rtl="0">
              <a:spcBef>
                <a:spcPts val="0"/>
              </a:spcBef>
              <a:spcAft>
                <a:spcPts val="0"/>
              </a:spcAft>
              <a:buSzPts val="1400"/>
              <a:buChar char="-"/>
            </a:pPr>
            <a:r>
              <a:rPr lang="cs" sz="1400"/>
              <a:t>radost rodičům, líbivost fyzické stránky, nezávslost na názorech okolí, hmotná odměna za úsilí …</a:t>
            </a:r>
            <a:endParaRPr sz="1400"/>
          </a:p>
          <a:p>
            <a:pPr marL="457200" lvl="0" indent="-317500" algn="l" rtl="0">
              <a:spcBef>
                <a:spcPts val="0"/>
              </a:spcBef>
              <a:spcAft>
                <a:spcPts val="0"/>
              </a:spcAft>
              <a:buSzPts val="1400"/>
              <a:buChar char="-"/>
            </a:pPr>
            <a:r>
              <a:rPr lang="cs" sz="1400"/>
              <a:t>neopakovatelná kombinace motivů </a:t>
            </a:r>
            <a:endParaRPr sz="1400"/>
          </a:p>
          <a:p>
            <a:pPr marL="0" lvl="0" indent="0" algn="l" rtl="0">
              <a:spcBef>
                <a:spcPts val="1600"/>
              </a:spcBef>
              <a:spcAft>
                <a:spcPts val="0"/>
              </a:spcAft>
              <a:buNone/>
            </a:pPr>
            <a:r>
              <a:rPr lang="cs" sz="1400" b="1"/>
              <a:t>4. Postoj vůči učiteli (</a:t>
            </a:r>
            <a:r>
              <a:rPr lang="cs" sz="1400"/>
              <a:t>široká škála)</a:t>
            </a:r>
            <a:endParaRPr sz="1400"/>
          </a:p>
          <a:p>
            <a:pPr marL="0" lvl="0" indent="0" algn="l" rtl="0">
              <a:spcBef>
                <a:spcPts val="1600"/>
              </a:spcBef>
              <a:spcAft>
                <a:spcPts val="0"/>
              </a:spcAft>
              <a:buNone/>
            </a:pPr>
            <a:r>
              <a:rPr lang="cs" sz="1400" b="1"/>
              <a:t>5. Rozumové schopnosti (</a:t>
            </a:r>
            <a:r>
              <a:rPr lang="cs" sz="1400"/>
              <a:t>široké rozpětí u jednotlivců na všech stupních škol)</a:t>
            </a:r>
            <a:endParaRPr sz="1400"/>
          </a:p>
          <a:p>
            <a:pPr marL="0" lvl="0" indent="0" algn="l" rtl="0">
              <a:spcBef>
                <a:spcPts val="1600"/>
              </a:spcBef>
              <a:spcAft>
                <a:spcPts val="0"/>
              </a:spcAft>
              <a:buNone/>
            </a:pPr>
            <a:r>
              <a:rPr lang="cs" sz="1400"/>
              <a:t>6. </a:t>
            </a:r>
            <a:r>
              <a:rPr lang="cs" sz="1400" b="1"/>
              <a:t>Předchozí výsledky</a:t>
            </a:r>
            <a:endParaRPr sz="1400" b="1"/>
          </a:p>
          <a:p>
            <a:pPr marL="457200" lvl="0" indent="-317500" algn="l" rtl="0">
              <a:spcBef>
                <a:spcPts val="1600"/>
              </a:spcBef>
              <a:spcAft>
                <a:spcPts val="0"/>
              </a:spcAft>
              <a:buSzPts val="1400"/>
              <a:buChar char="-"/>
            </a:pPr>
            <a:r>
              <a:rPr lang="cs" sz="1400"/>
              <a:t>předchozí probírání učiva není zárukou toho, že ho všichni žáci ovládají, každý má ale jiné nedostatky</a:t>
            </a:r>
            <a:endParaRPr sz="1400"/>
          </a:p>
          <a:p>
            <a:pPr marL="457200" lvl="0" indent="-317500" algn="l" rtl="0">
              <a:spcBef>
                <a:spcPts val="0"/>
              </a:spcBef>
              <a:spcAft>
                <a:spcPts val="0"/>
              </a:spcAft>
              <a:buSzPts val="1400"/>
              <a:buChar char="-"/>
            </a:pPr>
            <a:r>
              <a:rPr lang="cs" sz="1400" b="1"/>
              <a:t>velké rozdíly v dorozumívacích schopnostech žáků </a:t>
            </a:r>
            <a:r>
              <a:rPr lang="cs" sz="1400"/>
              <a:t>reprodukovat, interpretovat, přijímat sdělení - čtením a poslechem, předávat sdělení - řečí a psaním.   </a:t>
            </a:r>
            <a:endParaRPr sz="1400"/>
          </a:p>
          <a:p>
            <a:pPr marL="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Rozdíly mezi žáky</a:t>
            </a:r>
            <a:endParaRPr b="1">
              <a:solidFill>
                <a:srgbClr val="0000FF"/>
              </a:solidFill>
            </a:endParaRPr>
          </a:p>
          <a:p>
            <a:pPr marL="0" lvl="0" indent="0" algn="l" rtl="0">
              <a:spcBef>
                <a:spcPts val="0"/>
              </a:spcBef>
              <a:spcAft>
                <a:spcPts val="0"/>
              </a:spcAft>
              <a:buNone/>
            </a:pPr>
            <a:endParaRPr/>
          </a:p>
        </p:txBody>
      </p:sp>
      <p:sp>
        <p:nvSpPr>
          <p:cNvPr id="79" name="Google Shape;79;p17"/>
          <p:cNvSpPr txBox="1">
            <a:spLocks noGrp="1"/>
          </p:cNvSpPr>
          <p:nvPr>
            <p:ph type="body" idx="1"/>
          </p:nvPr>
        </p:nvSpPr>
        <p:spPr>
          <a:xfrm>
            <a:off x="311700" y="1152475"/>
            <a:ext cx="8520600" cy="388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6. </a:t>
            </a:r>
            <a:r>
              <a:rPr lang="cs" b="1"/>
              <a:t>Zkušenosti, na nichž může učitel stavět</a:t>
            </a:r>
            <a:endParaRPr b="1"/>
          </a:p>
          <a:p>
            <a:pPr marL="457200" lvl="0" indent="-342900" algn="l" rtl="0">
              <a:spcBef>
                <a:spcPts val="1600"/>
              </a:spcBef>
              <a:spcAft>
                <a:spcPts val="0"/>
              </a:spcAft>
              <a:buSzPts val="1800"/>
              <a:buChar char="-"/>
            </a:pPr>
            <a:r>
              <a:rPr lang="cs"/>
              <a:t>prostředí žáků, z něhož přicházejí do školy, a jeho vliv</a:t>
            </a:r>
            <a:endParaRPr/>
          </a:p>
          <a:p>
            <a:pPr marL="0" lvl="0" indent="0" algn="l" rtl="0">
              <a:spcBef>
                <a:spcPts val="1600"/>
              </a:spcBef>
              <a:spcAft>
                <a:spcPts val="0"/>
              </a:spcAft>
              <a:buNone/>
            </a:pPr>
            <a:r>
              <a:rPr lang="cs"/>
              <a:t>7. </a:t>
            </a:r>
            <a:r>
              <a:rPr lang="cs" b="1"/>
              <a:t>Rodinný a společenský živo</a:t>
            </a:r>
            <a:r>
              <a:rPr lang="cs"/>
              <a:t>t (velké rozdíly)</a:t>
            </a:r>
            <a:endParaRPr/>
          </a:p>
          <a:p>
            <a:pPr marL="457200" lvl="0" indent="-342900" algn="l" rtl="0">
              <a:spcBef>
                <a:spcPts val="1600"/>
              </a:spcBef>
              <a:spcAft>
                <a:spcPts val="0"/>
              </a:spcAft>
              <a:buSzPts val="1800"/>
              <a:buChar char="-"/>
            </a:pPr>
            <a:r>
              <a:rPr lang="cs"/>
              <a:t>každé dítě je jedinečná osobnost (neaplikovat klišé)</a:t>
            </a:r>
            <a:endParaRPr/>
          </a:p>
          <a:p>
            <a:pPr marL="457200" lvl="0" indent="-342900" algn="l" rtl="0">
              <a:spcBef>
                <a:spcPts val="0"/>
              </a:spcBef>
              <a:spcAft>
                <a:spcPts val="0"/>
              </a:spcAft>
              <a:buSzPts val="1800"/>
              <a:buChar char="-"/>
            </a:pPr>
            <a:r>
              <a:rPr lang="cs"/>
              <a:t>žije-li žák v deformujícím prostředí, neznamená to, že není schopen regulovat své chování, ani to, že na něho má být kladen menší nárok na vzdělávání</a:t>
            </a:r>
            <a:endParaRPr/>
          </a:p>
          <a:p>
            <a:pPr marL="0" lvl="0" indent="0" algn="l" rtl="0">
              <a:spcBef>
                <a:spcPts val="1600"/>
              </a:spcBef>
              <a:spcAft>
                <a:spcPts val="0"/>
              </a:spcAft>
              <a:buNone/>
            </a:pPr>
            <a:r>
              <a:rPr lang="cs"/>
              <a:t>8. </a:t>
            </a:r>
            <a:r>
              <a:rPr lang="cs" b="1"/>
              <a:t>Užívání návykových látek</a:t>
            </a:r>
            <a:endParaRPr b="1"/>
          </a:p>
          <a:p>
            <a:pPr marL="0" lvl="0" indent="0" algn="l" rtl="0">
              <a:spcBef>
                <a:spcPts val="1600"/>
              </a:spcBef>
              <a:spcAft>
                <a:spcPts val="1600"/>
              </a:spcAft>
              <a:buNone/>
            </a:pPr>
            <a:r>
              <a:rPr lang="cs"/>
              <a:t>9. </a:t>
            </a:r>
            <a:r>
              <a:rPr lang="cs" b="1"/>
              <a:t>Specifické potřeby</a:t>
            </a:r>
            <a:r>
              <a:rPr lang="cs"/>
              <a:t> (různé, včetně IVP, s velkým vlivem na klima)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311708" y="744575"/>
            <a:ext cx="8520600" cy="149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cs" dirty="0">
                <a:solidFill>
                  <a:srgbClr val="0070C0"/>
                </a:solidFill>
              </a:rPr>
              <a:t>Komunikace se žáky</a:t>
            </a:r>
            <a:endParaRPr dirty="0">
              <a:solidFill>
                <a:srgbClr val="0070C0"/>
              </a:solidFill>
            </a:endParaRPr>
          </a:p>
        </p:txBody>
      </p:sp>
      <p:sp>
        <p:nvSpPr>
          <p:cNvPr id="85" name="Google Shape;85;p18"/>
          <p:cNvSpPr txBox="1">
            <a:spLocks noGrp="1"/>
          </p:cNvSpPr>
          <p:nvPr>
            <p:ph type="subTitle" idx="1"/>
          </p:nvPr>
        </p:nvSpPr>
        <p:spPr>
          <a:xfrm>
            <a:off x="438150" y="2362200"/>
            <a:ext cx="8394150" cy="126452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cs" dirty="0"/>
              <a:t>Pedagogická psychologie pro informační specialisty</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135300"/>
            <a:ext cx="8520600" cy="59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Důležité oblasti pedagogické komunikace </a:t>
            </a:r>
            <a:endParaRPr b="1">
              <a:solidFill>
                <a:srgbClr val="0000FF"/>
              </a:solidFill>
            </a:endParaRPr>
          </a:p>
        </p:txBody>
      </p:sp>
      <p:sp>
        <p:nvSpPr>
          <p:cNvPr id="91" name="Google Shape;91;p19"/>
          <p:cNvSpPr txBox="1">
            <a:spLocks noGrp="1"/>
          </p:cNvSpPr>
          <p:nvPr>
            <p:ph type="body" idx="1"/>
          </p:nvPr>
        </p:nvSpPr>
        <p:spPr>
          <a:xfrm>
            <a:off x="311700" y="769025"/>
            <a:ext cx="8520600" cy="42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Psychodidaktické základy komunikace učitele se žáky</a:t>
            </a:r>
            <a:endParaRPr/>
          </a:p>
          <a:p>
            <a:pPr marL="457200" lvl="0" indent="-342900" algn="l" rtl="0">
              <a:spcBef>
                <a:spcPts val="1600"/>
              </a:spcBef>
              <a:spcAft>
                <a:spcPts val="0"/>
              </a:spcAft>
              <a:buSzPts val="1800"/>
              <a:buAutoNum type="arabicPeriod"/>
            </a:pPr>
            <a:r>
              <a:rPr lang="cs"/>
              <a:t>naučit se </a:t>
            </a:r>
            <a:r>
              <a:rPr lang="cs" b="1"/>
              <a:t>používat popisný jazyk</a:t>
            </a:r>
            <a:r>
              <a:rPr lang="cs"/>
              <a:t> (vyhnout se posuzování, označování, “nálepkování”)</a:t>
            </a:r>
            <a:endParaRPr/>
          </a:p>
          <a:p>
            <a:pPr marL="457200" lvl="0" indent="-342900" algn="l" rtl="0">
              <a:spcBef>
                <a:spcPts val="0"/>
              </a:spcBef>
              <a:spcAft>
                <a:spcPts val="0"/>
              </a:spcAft>
              <a:buSzPts val="1800"/>
              <a:buAutoNum type="arabicPeriod"/>
            </a:pPr>
            <a:r>
              <a:rPr lang="cs"/>
              <a:t>porozumět tomu, jak mám </a:t>
            </a:r>
            <a:r>
              <a:rPr lang="cs" b="1"/>
              <a:t>pečlivě volit, co a kdy řeknu</a:t>
            </a:r>
            <a:r>
              <a:rPr lang="cs"/>
              <a:t>, jak použít </a:t>
            </a:r>
            <a:r>
              <a:rPr lang="cs" b="1"/>
              <a:t>řeč těla</a:t>
            </a:r>
            <a:r>
              <a:rPr lang="cs"/>
              <a:t>, jak </a:t>
            </a:r>
            <a:r>
              <a:rPr lang="cs" b="1"/>
              <a:t>naslouchat </a:t>
            </a:r>
            <a:r>
              <a:rPr lang="cs"/>
              <a:t>a reagovat podporujícím způsobem (žáci dávají pozor)</a:t>
            </a:r>
            <a:endParaRPr/>
          </a:p>
          <a:p>
            <a:pPr marL="457200" lvl="0" indent="-342900" algn="l" rtl="0">
              <a:spcBef>
                <a:spcPts val="0"/>
              </a:spcBef>
              <a:spcAft>
                <a:spcPts val="0"/>
              </a:spcAft>
              <a:buSzPts val="1800"/>
              <a:buAutoNum type="arabicPeriod"/>
            </a:pPr>
            <a:r>
              <a:rPr lang="cs" b="1"/>
              <a:t>vyhnout se předávání nechtěných sdělení </a:t>
            </a:r>
            <a:r>
              <a:rPr lang="cs"/>
              <a:t>(zastírají informace o tom, jaké očekávám chování)</a:t>
            </a:r>
            <a:endParaRPr/>
          </a:p>
          <a:p>
            <a:pPr marL="457200" lvl="0" indent="-342900" algn="l" rtl="0">
              <a:spcBef>
                <a:spcPts val="0"/>
              </a:spcBef>
              <a:spcAft>
                <a:spcPts val="0"/>
              </a:spcAft>
              <a:buSzPts val="1800"/>
              <a:buAutoNum type="arabicPeriod"/>
            </a:pPr>
            <a:r>
              <a:rPr lang="cs"/>
              <a:t>vést žáky k tomu, že každý z nich je sám </a:t>
            </a:r>
            <a:r>
              <a:rPr lang="cs" b="1"/>
              <a:t>zodpovědný </a:t>
            </a:r>
            <a:r>
              <a:rPr lang="cs"/>
              <a:t>za své chování</a:t>
            </a:r>
            <a:endParaRPr/>
          </a:p>
          <a:p>
            <a:pPr marL="457200" lvl="0" indent="-342900" algn="l" rtl="0">
              <a:spcBef>
                <a:spcPts val="0"/>
              </a:spcBef>
              <a:spcAft>
                <a:spcPts val="0"/>
              </a:spcAft>
              <a:buSzPts val="1800"/>
              <a:buAutoNum type="arabicPeriod"/>
            </a:pPr>
            <a:r>
              <a:rPr lang="cs"/>
              <a:t>vyrovnané </a:t>
            </a:r>
            <a:r>
              <a:rPr lang="cs" b="1"/>
              <a:t>sumativní a formativní hodnocení </a:t>
            </a:r>
            <a:r>
              <a:rPr lang="cs"/>
              <a:t>(význam pro rodiče)</a:t>
            </a:r>
            <a:endParaRPr/>
          </a:p>
          <a:p>
            <a:pPr marL="457200" lvl="0" indent="-342900" algn="l" rtl="0">
              <a:spcBef>
                <a:spcPts val="0"/>
              </a:spcBef>
              <a:spcAft>
                <a:spcPts val="0"/>
              </a:spcAft>
              <a:buSzPts val="1800"/>
              <a:buAutoNum type="arabicPeriod"/>
            </a:pPr>
            <a:r>
              <a:rPr lang="cs" b="1"/>
              <a:t>profesionalita</a:t>
            </a:r>
            <a:r>
              <a:rPr lang="cs"/>
              <a:t>, s níž hovořím se žáky o nich samých, ovlivňuje jejich důvěru vůči mé osobě</a:t>
            </a:r>
            <a:endParaRPr/>
          </a:p>
          <a:p>
            <a:pPr marL="457200" lvl="0" indent="-342900" algn="l" rtl="0">
              <a:spcBef>
                <a:spcPts val="0"/>
              </a:spcBef>
              <a:spcAft>
                <a:spcPts val="0"/>
              </a:spcAft>
              <a:buSzPts val="1800"/>
              <a:buAutoNum type="arabicPeriod"/>
            </a:pPr>
            <a:r>
              <a:rPr lang="cs"/>
              <a:t>naučit se komunikovat </a:t>
            </a:r>
            <a:r>
              <a:rPr lang="cs" b="1"/>
              <a:t>asertivně</a:t>
            </a:r>
            <a:r>
              <a:rPr lang="cs"/>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159975"/>
            <a:ext cx="8520600" cy="534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Jazyk popisný versus jazyk posuzující</a:t>
            </a:r>
            <a:endParaRPr b="1">
              <a:solidFill>
                <a:srgbClr val="0000FF"/>
              </a:solidFill>
            </a:endParaRPr>
          </a:p>
        </p:txBody>
      </p:sp>
      <p:sp>
        <p:nvSpPr>
          <p:cNvPr id="97" name="Google Shape;97;p20"/>
          <p:cNvSpPr txBox="1">
            <a:spLocks noGrp="1"/>
          </p:cNvSpPr>
          <p:nvPr>
            <p:ph type="body" idx="1"/>
          </p:nvPr>
        </p:nvSpPr>
        <p:spPr>
          <a:xfrm>
            <a:off x="311700" y="900725"/>
            <a:ext cx="8520600" cy="4082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t>Popisný jazyk</a:t>
            </a:r>
            <a:r>
              <a:rPr lang="cs"/>
              <a:t> - vyučující (mluvčí) vykresluje situaci, chování, dosažený úspěch nebo pocit</a:t>
            </a:r>
            <a:endParaRPr/>
          </a:p>
          <a:p>
            <a:pPr marL="0" lvl="0" indent="0" algn="l" rtl="0">
              <a:spcBef>
                <a:spcPts val="1600"/>
              </a:spcBef>
              <a:spcAft>
                <a:spcPts val="0"/>
              </a:spcAft>
              <a:buNone/>
            </a:pPr>
            <a:r>
              <a:rPr lang="cs" b="1"/>
              <a:t>Posuzující jazyk</a:t>
            </a:r>
            <a:r>
              <a:rPr lang="cs"/>
              <a:t> - vyučující (mluvčí) klasifikuje (zařazuje, označuje) chování, dosažený úspěch, osobu</a:t>
            </a:r>
            <a:endParaRPr/>
          </a:p>
          <a:p>
            <a:pPr marL="0" lvl="0" indent="0" algn="l" rtl="0">
              <a:spcBef>
                <a:spcPts val="1600"/>
              </a:spcBef>
              <a:spcAft>
                <a:spcPts val="0"/>
              </a:spcAft>
              <a:buNone/>
            </a:pPr>
            <a:r>
              <a:rPr lang="cs" sz="1400"/>
              <a:t>Proč používat popisný jazyk</a:t>
            </a:r>
            <a:endParaRPr sz="1400"/>
          </a:p>
          <a:p>
            <a:pPr marL="457200" lvl="0" indent="-317500" algn="l" rtl="0">
              <a:spcBef>
                <a:spcPts val="1600"/>
              </a:spcBef>
              <a:spcAft>
                <a:spcPts val="0"/>
              </a:spcAft>
              <a:buSzPts val="1400"/>
              <a:buAutoNum type="alphaLcParenR"/>
            </a:pPr>
            <a:r>
              <a:rPr lang="cs" sz="1400"/>
              <a:t>označování kvalitativními přívlastky u žáků vytváří obranné reakce vůči spolupráci na učebních činnostech</a:t>
            </a:r>
            <a:endParaRPr sz="1400"/>
          </a:p>
          <a:p>
            <a:pPr marL="457200" lvl="0" indent="-317500" algn="l" rtl="0">
              <a:spcBef>
                <a:spcPts val="0"/>
              </a:spcBef>
              <a:spcAft>
                <a:spcPts val="0"/>
              </a:spcAft>
              <a:buSzPts val="1400"/>
              <a:buAutoNum type="alphaLcParenR"/>
            </a:pPr>
            <a:r>
              <a:rPr lang="cs" sz="1400"/>
              <a:t>učitel si získá důvěru žáků - chápou, že spoluprací s učitelem a účastí na připravených učebních úlohách neriskují zprátu své vlastní hodnoty</a:t>
            </a:r>
            <a:endParaRPr sz="1400"/>
          </a:p>
          <a:p>
            <a:pPr marL="457200" lvl="0" indent="-317500" algn="l" rtl="0">
              <a:spcBef>
                <a:spcPts val="0"/>
              </a:spcBef>
              <a:spcAft>
                <a:spcPts val="0"/>
              </a:spcAft>
              <a:buSzPts val="1400"/>
              <a:buAutoNum type="alphaLcParenR"/>
            </a:pPr>
            <a:r>
              <a:rPr lang="cs" sz="1400"/>
              <a:t>učitel se vyhne vzbuzování hořkosti, bojům o moc způsobeným trapnými situacemi, do nichž se žáci dostávají při používání posuzujícího jazyka učitelem</a:t>
            </a:r>
            <a:endParaRPr sz="1400"/>
          </a:p>
          <a:p>
            <a:pPr marL="0" lvl="0" indent="0" algn="l" rtl="0">
              <a:spcBef>
                <a:spcPts val="1600"/>
              </a:spcBef>
              <a:spcAft>
                <a:spcPts val="1600"/>
              </a:spcAft>
              <a:buNone/>
            </a:pPr>
            <a:r>
              <a:rPr lang="cs" sz="1400" b="1"/>
              <a:t>Příklady 2.15, 4.1 </a:t>
            </a:r>
            <a:endParaRPr sz="14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Profesionální důvěra a práva žáků</a:t>
            </a:r>
            <a:endParaRPr b="1">
              <a:solidFill>
                <a:srgbClr val="0000FF"/>
              </a:solidFill>
            </a:endParaRPr>
          </a:p>
        </p:txBody>
      </p:sp>
      <p:sp>
        <p:nvSpPr>
          <p:cNvPr id="103" name="Google Shape;103;p21"/>
          <p:cNvSpPr txBox="1">
            <a:spLocks noGrp="1"/>
          </p:cNvSpPr>
          <p:nvPr>
            <p:ph type="body" idx="1"/>
          </p:nvPr>
        </p:nvSpPr>
        <p:spPr>
          <a:xfrm>
            <a:off x="311700" y="1152475"/>
            <a:ext cx="8520600" cy="375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Vadí vám něco na chování učitelů v příkladech níže?</a:t>
            </a:r>
            <a:endParaRPr dirty="0"/>
          </a:p>
          <a:p>
            <a:pPr marL="0" lvl="0" indent="0" algn="l" rtl="0">
              <a:spcBef>
                <a:spcPts val="1600"/>
              </a:spcBef>
              <a:spcAft>
                <a:spcPts val="0"/>
              </a:spcAft>
              <a:buNone/>
            </a:pPr>
            <a:r>
              <a:rPr lang="cs" b="1" dirty="0"/>
              <a:t>Př. 1</a:t>
            </a:r>
            <a:r>
              <a:rPr lang="cs" dirty="0"/>
              <a:t>: Dva učitelé, pan </a:t>
            </a:r>
            <a:r>
              <a:rPr lang="cs" dirty="0" smtClean="0"/>
              <a:t>Barák </a:t>
            </a:r>
            <a:r>
              <a:rPr lang="cs" dirty="0"/>
              <a:t>a paní Sádková, spolu rozmlouvají ve </a:t>
            </a:r>
            <a:r>
              <a:rPr lang="cs" dirty="0" smtClean="0"/>
              <a:t>sborovně</a:t>
            </a:r>
            <a:r>
              <a:rPr lang="cs" dirty="0"/>
              <a:t>. pan Barák: “Tak jak to jde?” Paní Sádková: “Dneska snad musí být úplněk! Děcka jsou jak praštěná. Můžete jen doufat, že nikdy nebudete učit Andreu </a:t>
            </a:r>
            <a:r>
              <a:rPr lang="cs" dirty="0" smtClean="0"/>
              <a:t>Novákovou</a:t>
            </a:r>
            <a:r>
              <a:rPr lang="cs" dirty="0"/>
              <a:t>. Není schopná sledovat vyučování, tak se baví tím, že mě otravuje. Proč zrovna já musím dostat všechny retardované?”</a:t>
            </a:r>
            <a:endParaRPr dirty="0"/>
          </a:p>
          <a:p>
            <a:pPr marL="0" lvl="0" indent="0" algn="l" rtl="0">
              <a:spcBef>
                <a:spcPts val="1600"/>
              </a:spcBef>
              <a:spcAft>
                <a:spcPts val="1600"/>
              </a:spcAft>
              <a:buNone/>
            </a:pPr>
            <a:r>
              <a:rPr lang="cs" b="1" dirty="0"/>
              <a:t>Př. 2</a:t>
            </a:r>
            <a:r>
              <a:rPr lang="cs" dirty="0"/>
              <a:t>: Učitelka Mandelová na třídní schůzce s rodiči říká </a:t>
            </a:r>
            <a:r>
              <a:rPr lang="cs" dirty="0" smtClean="0"/>
              <a:t>otci </a:t>
            </a:r>
            <a:r>
              <a:rPr lang="cs" dirty="0"/>
              <a:t>Petra Matáska: “Petr si vede velmi dobře. Přála bych si, aby všichni moji žáci byli jako on. Kdyby se mi podařilo přimět Evžena Tomaštíka, aby spolupracoval jako Petr, skákala bych radostí!” </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2089</Words>
  <Application>Microsoft Office PowerPoint</Application>
  <PresentationFormat>Předvádění na obrazovce (16:9)</PresentationFormat>
  <Paragraphs>132</Paragraphs>
  <Slides>24</Slides>
  <Notes>23</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24</vt:i4>
      </vt:variant>
    </vt:vector>
  </HeadingPairs>
  <TitlesOfParts>
    <vt:vector size="26" baseType="lpstr">
      <vt:lpstr>Arial</vt:lpstr>
      <vt:lpstr>Simple Light</vt:lpstr>
      <vt:lpstr>Spolupráce a zapojení žáků</vt:lpstr>
      <vt:lpstr>Rozdíly mezi žáky</vt:lpstr>
      <vt:lpstr>Rozdíly mezi žáky</vt:lpstr>
      <vt:lpstr>Rozdíly mezi žáky </vt:lpstr>
      <vt:lpstr>Rozdíly mezi žáky </vt:lpstr>
      <vt:lpstr>Komunikace se žáky</vt:lpstr>
      <vt:lpstr>Důležité oblasti pedagogické komunikace </vt:lpstr>
      <vt:lpstr>Jazyk popisný versus jazyk posuzující</vt:lpstr>
      <vt:lpstr>Profesionální důvěra a práva žáků</vt:lpstr>
      <vt:lpstr>Profesionální důvěra a práva žáků</vt:lpstr>
      <vt:lpstr>Prezentace aplikace PowerPoint</vt:lpstr>
      <vt:lpstr>Prezentace aplikace PowerPoint</vt:lpstr>
      <vt:lpstr>Nálepkování, poruchy učení a klima třídy</vt:lpstr>
      <vt:lpstr>Čí řeč poskytuje žákům více informací?</vt:lpstr>
      <vt:lpstr>Destruktivní kladné zpevňující činitele </vt:lpstr>
      <vt:lpstr>Destruktivní tresty</vt:lpstr>
      <vt:lpstr>Známky jako forma komunikace</vt:lpstr>
      <vt:lpstr>Pravidla chování ve třídě</vt:lpstr>
      <vt:lpstr>Posilování motivace</vt:lpstr>
      <vt:lpstr>Posilování motivace </vt:lpstr>
      <vt:lpstr>Posilování motivace </vt:lpstr>
      <vt:lpstr>Učitelovy pokyny ve výuce</vt:lpstr>
      <vt:lpstr>Učitelovy pokyny ve výuce</vt:lpstr>
      <vt:lpstr>Kurátorský výběr zdrojů</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Spolupráce a zapojení žáků</dc:title>
  <dc:creator>Projekt INTERES</dc:creator>
  <cp:lastModifiedBy>Projekt INTERES</cp:lastModifiedBy>
  <cp:revision>4</cp:revision>
  <dcterms:modified xsi:type="dcterms:W3CDTF">2019-11-29T10:49:22Z</dcterms:modified>
</cp:coreProperties>
</file>