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y="6858000" cx="12192000"/>
  <p:notesSz cx="6858000" cy="9144000"/>
  <p:embeddedFontLst>
    <p:embeddedFont>
      <p:font typeface="Montserrat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1" roundtripDataSignature="AMtx7mg0HtQ61gjB1Hczk7P3JOR5eJnw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Montserrat-bold.fntdata"/><Relationship Id="rId27" Type="http://schemas.openxmlformats.org/officeDocument/2006/relationships/font" Target="fonts/Montserrat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Montserrat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customschemas.google.com/relationships/presentationmetadata" Target="metadata"/><Relationship Id="rId30" Type="http://schemas.openxmlformats.org/officeDocument/2006/relationships/font" Target="fonts/Montserrat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9d6f401c49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9d6f401c49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g9d6f401c49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3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482A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3"/>
          <p:cNvSpPr/>
          <p:nvPr/>
        </p:nvSpPr>
        <p:spPr>
          <a:xfrm>
            <a:off x="-1" y="0"/>
            <a:ext cx="12192000" cy="4572001"/>
          </a:xfrm>
          <a:custGeom>
            <a:rect b="b" l="l" r="r" t="t"/>
            <a:pathLst>
              <a:path extrusionOk="0" h="4572001" w="1219200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3"/>
          <p:cNvSpPr txBox="1"/>
          <p:nvPr>
            <p:ph type="ctr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3"/>
          <p:cNvSpPr txBox="1"/>
          <p:nvPr>
            <p:ph idx="1" type="subTitle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1" name="Google Shape;21;p23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3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3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4" name="Google Shape;24;p23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rgbClr val="1482A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2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2"/>
          <p:cNvSpPr txBox="1"/>
          <p:nvPr>
            <p:ph idx="1" type="body"/>
          </p:nvPr>
        </p:nvSpPr>
        <p:spPr>
          <a:xfrm rot="5400000">
            <a:off x="3872484" y="-562356"/>
            <a:ext cx="4023360" cy="97200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83" name="Google Shape;83;p32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2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2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showMasterSp="0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3"/>
          <p:cNvSpPr txBox="1"/>
          <p:nvPr>
            <p:ph type="title"/>
          </p:nvPr>
        </p:nvSpPr>
        <p:spPr>
          <a:xfrm rot="5400000">
            <a:off x="7334251" y="2152650"/>
            <a:ext cx="54102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45700" spcFirstLastPara="1" rIns="45700" wrap="square" tIns="91425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3"/>
          <p:cNvSpPr txBox="1"/>
          <p:nvPr>
            <p:ph idx="1" type="body"/>
          </p:nvPr>
        </p:nvSpPr>
        <p:spPr>
          <a:xfrm rot="5400000">
            <a:off x="2076451" y="-323850"/>
            <a:ext cx="5410200" cy="75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89" name="Google Shape;89;p33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3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33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92" name="Google Shape;92;p33"/>
          <p:cNvCxnSpPr/>
          <p:nvPr/>
        </p:nvCxnSpPr>
        <p:spPr>
          <a:xfrm rot="10800000">
            <a:off x="10058400" y="59263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4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28" name="Google Shape;28;p24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4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4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showMasterSp="0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5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D9AA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25"/>
          <p:cNvSpPr/>
          <p:nvPr/>
        </p:nvSpPr>
        <p:spPr>
          <a:xfrm>
            <a:off x="-1" y="0"/>
            <a:ext cx="12192000" cy="4572001"/>
          </a:xfrm>
          <a:custGeom>
            <a:rect b="b" l="l" r="r" t="t"/>
            <a:pathLst>
              <a:path extrusionOk="0" h="4572001" w="1219200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25"/>
          <p:cNvSpPr txBox="1"/>
          <p:nvPr>
            <p:ph type="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b="0"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5"/>
          <p:cNvSpPr txBox="1"/>
          <p:nvPr>
            <p:ph idx="1" type="body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25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5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39" name="Google Shape;39;p25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rgbClr val="1482A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6"/>
          <p:cNvSpPr txBox="1"/>
          <p:nvPr>
            <p:ph idx="1" type="body"/>
          </p:nvPr>
        </p:nvSpPr>
        <p:spPr>
          <a:xfrm>
            <a:off x="1024127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43" name="Google Shape;43;p26"/>
          <p:cNvSpPr txBox="1"/>
          <p:nvPr>
            <p:ph idx="2" type="body"/>
          </p:nvPr>
        </p:nvSpPr>
        <p:spPr>
          <a:xfrm>
            <a:off x="5989320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44" name="Google Shape;44;p26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6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6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7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7"/>
          <p:cNvSpPr txBox="1"/>
          <p:nvPr>
            <p:ph idx="1" type="body"/>
          </p:nvPr>
        </p:nvSpPr>
        <p:spPr>
          <a:xfrm>
            <a:off x="102412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b="0" sz="23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7"/>
          <p:cNvSpPr txBox="1"/>
          <p:nvPr>
            <p:ph idx="2" type="body"/>
          </p:nvPr>
        </p:nvSpPr>
        <p:spPr>
          <a:xfrm>
            <a:off x="102412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51" name="Google Shape;51;p27"/>
          <p:cNvSpPr txBox="1"/>
          <p:nvPr>
            <p:ph idx="3" type="body"/>
          </p:nvPr>
        </p:nvSpPr>
        <p:spPr>
          <a:xfrm>
            <a:off x="599088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b="0" sz="23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27"/>
          <p:cNvSpPr txBox="1"/>
          <p:nvPr>
            <p:ph idx="4" type="body"/>
          </p:nvPr>
        </p:nvSpPr>
        <p:spPr>
          <a:xfrm>
            <a:off x="599088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53" name="Google Shape;53;p27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7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7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8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8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8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8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showMasterSp="0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9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9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9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0"/>
          <p:cNvSpPr txBox="1"/>
          <p:nvPr>
            <p:ph type="title"/>
          </p:nvPr>
        </p:nvSpPr>
        <p:spPr>
          <a:xfrm>
            <a:off x="1024128" y="471509"/>
            <a:ext cx="4389120" cy="1737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000"/>
              <a:buFont typeface="Twentieth Century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0"/>
          <p:cNvSpPr txBox="1"/>
          <p:nvPr>
            <p:ph idx="1" type="body"/>
          </p:nvPr>
        </p:nvSpPr>
        <p:spPr>
          <a:xfrm>
            <a:off x="5715000" y="822960"/>
            <a:ext cx="5678424" cy="5184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 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Char char="🢝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🢝"/>
              <a:defRPr sz="1600"/>
            </a:lvl9pPr>
          </a:lstStyle>
          <a:p/>
        </p:txBody>
      </p:sp>
      <p:sp>
        <p:nvSpPr>
          <p:cNvPr id="68" name="Google Shape;68;p30"/>
          <p:cNvSpPr txBox="1"/>
          <p:nvPr>
            <p:ph idx="2" type="body"/>
          </p:nvPr>
        </p:nvSpPr>
        <p:spPr>
          <a:xfrm>
            <a:off x="1024128" y="2257506"/>
            <a:ext cx="4389120" cy="3762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30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0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showMasterSp="0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1"/>
          <p:cNvSpPr txBox="1"/>
          <p:nvPr>
            <p:ph type="title"/>
          </p:nvPr>
        </p:nvSpPr>
        <p:spPr>
          <a:xfrm>
            <a:off x="457200" y="4960138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1"/>
          <p:cNvSpPr/>
          <p:nvPr>
            <p:ph idx="2" type="pic"/>
          </p:nvPr>
        </p:nvSpPr>
        <p:spPr>
          <a:xfrm>
            <a:off x="0" y="-1"/>
            <a:ext cx="12188952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  <p:txBody>
          <a:bodyPr anchorCtr="0" anchor="t" bIns="45700" lIns="457200" spcFirstLastPara="1" rIns="45700" wrap="square" tIns="36575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wentieth Century"/>
              <a:buNone/>
              <a:defRPr b="0" i="0" sz="3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75" name="Google Shape;75;p31"/>
          <p:cNvSpPr txBox="1"/>
          <p:nvPr>
            <p:ph idx="1" type="body"/>
          </p:nvPr>
        </p:nvSpPr>
        <p:spPr>
          <a:xfrm>
            <a:off x="8610600" y="4960138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31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1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79" name="Google Shape;79;p31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b="0" i="0" sz="5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2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wentieth Century"/>
              <a:buChar char=" "/>
              <a:defRPr b="0" i="0" sz="2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🢝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2" name="Google Shape;12;p22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3" name="Google Shape;13;p22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4" name="Google Shape;14;p22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5" name="Google Shape;15;p22"/>
          <p:cNvCxnSpPr/>
          <p:nvPr/>
        </p:nvCxnSpPr>
        <p:spPr>
          <a:xfrm rot="10800000">
            <a:off x="762000" y="826324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363689@mail.muni.cz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ottobohus.cz/trilogie-zdarma" TargetMode="External"/><Relationship Id="rId4" Type="http://schemas.openxmlformats.org/officeDocument/2006/relationships/hyperlink" Target="https://analytics.google.com/analytics/academy/" TargetMode="External"/><Relationship Id="rId5" Type="http://schemas.openxmlformats.org/officeDocument/2006/relationships/hyperlink" Target="https://analytics.google.com/analytics/academy/" TargetMode="External"/><Relationship Id="rId6" Type="http://schemas.openxmlformats.org/officeDocument/2006/relationships/hyperlink" Target="https://www.wordstream.com/blog/ws/2013/07/30/ppc-guide-for-beginners-1" TargetMode="External"/><Relationship Id="rId7" Type="http://schemas.openxmlformats.org/officeDocument/2006/relationships/hyperlink" Target="https://moz.com/beginners-guide-to-seo" TargetMode="External"/><Relationship Id="rId8" Type="http://schemas.openxmlformats.org/officeDocument/2006/relationships/hyperlink" Target="https://tyinternety.cz/rubrika/prirucka-marketera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learndigital.withgoogle.com/digitalnigaraz/modules/gitkit/widget?signInSuccessUrl=https:%2F%2Flearndigital.withgoogle.com%2Fdigitalnigaraz%2Fdash&amp;mode=select" TargetMode="External"/><Relationship Id="rId4" Type="http://schemas.openxmlformats.org/officeDocument/2006/relationships/hyperlink" Target="mailto:363689@mail.muni.cz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digitalnimarketingkisk@gmail.com" TargetMode="External"/><Relationship Id="rId4" Type="http://schemas.openxmlformats.org/officeDocument/2006/relationships/hyperlink" Target="https://ads.google.com/" TargetMode="External"/><Relationship Id="rId5" Type="http://schemas.openxmlformats.org/officeDocument/2006/relationships/hyperlink" Target="https://analytics.google.com/" TargetMode="External"/><Relationship Id="rId6" Type="http://schemas.openxmlformats.org/officeDocument/2006/relationships/hyperlink" Target="https://search.google.com/search-console/about?hl=cs&amp;utm_source=wmx&amp;utm_medium=wmx-welcome" TargetMode="External"/><Relationship Id="rId7" Type="http://schemas.openxmlformats.org/officeDocument/2006/relationships/hyperlink" Target="https://www.sklik.cz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cs.wikipedia.org/wiki/Marketing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350" y="4627025"/>
            <a:ext cx="7697100" cy="139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7000"/>
              <a:buFont typeface="Twentieth Century"/>
              <a:buNone/>
            </a:pPr>
            <a:r>
              <a:rPr lang="cs-CZ" sz="4800">
                <a:latin typeface="Montserrat"/>
                <a:ea typeface="Montserrat"/>
                <a:cs typeface="Montserrat"/>
                <a:sym typeface="Montserrat"/>
              </a:rPr>
              <a:t>DIGITÁLNÍ MARKETING</a:t>
            </a:r>
            <a:endParaRPr sz="2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357352" y="5645547"/>
            <a:ext cx="3200400" cy="12124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cs-CZ" sz="3000">
                <a:latin typeface="Montserrat"/>
                <a:ea typeface="Montserrat"/>
                <a:cs typeface="Montserrat"/>
                <a:sym typeface="Montserrat"/>
              </a:rPr>
              <a:t>ISKM50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8387254" y="5190236"/>
            <a:ext cx="322142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cs-CZ" sz="2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Markéta Bartoníčková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cs-CZ" sz="2100" u="sng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363689@mail.muni.cz</a:t>
            </a:r>
            <a:endParaRPr i="0" sz="21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cs-CZ" sz="2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+420 728 014 956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CO JE CÍLEM MARKETINGU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3" name="Google Shape;153;p9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Uspokojení potřeb zákazníků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Peníze až na prvním místě – firmy dělají marketing proto, aby zvýšily tržby, zisk, tržní podíl apod.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Akvizice – přivedení návštěvníka do prodejny / na web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Zvýšení pravděpodobnosti nákupu, rozpouštění bariér k nákupu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Opakovaný nákup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Doporučení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0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SPECIFIKA DIGITÁLNÍHO MARKETINGU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9" name="Google Shape;159;p10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Digitální synonymem pro online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Marketingové aktivity realizované v digitálních médiích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Poměrně spolehlivé měření a vyhodnocování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(Někdy) rychlá realizace nezávislá na větším počtu lidí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Možnost velmi přesného cílení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Využití strojů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"/>
          <p:cNvSpPr txBox="1"/>
          <p:nvPr>
            <p:ph type="title"/>
          </p:nvPr>
        </p:nvSpPr>
        <p:spPr>
          <a:xfrm>
            <a:off x="1024127" y="585216"/>
            <a:ext cx="10348065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DVĚ CESTY: MARKETING MANAGER VS. SPECIALISTA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5" name="Google Shape;165;p11"/>
          <p:cNvSpPr txBox="1"/>
          <p:nvPr>
            <p:ph idx="1" type="body"/>
          </p:nvPr>
        </p:nvSpPr>
        <p:spPr>
          <a:xfrm>
            <a:off x="1024128" y="2286000"/>
            <a:ext cx="10989196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3335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100">
                <a:latin typeface="Montserrat"/>
                <a:ea typeface="Montserrat"/>
                <a:cs typeface="Montserrat"/>
                <a:sym typeface="Montserrat"/>
              </a:rPr>
              <a:t>Marketing manager</a:t>
            </a:r>
            <a:endParaRPr b="1"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Široké znalosti o mnoha aspektech digitálu.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Co který kanál umí a neumí, příležitosti, na co si dát pozor. Zastřešující pohled.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Nemusí (ale může) znát způsob, jak provést konkrétní věci v jednotlivých kanálech.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100"/>
              <a:buFont typeface="Arial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100">
                <a:latin typeface="Montserrat"/>
                <a:ea typeface="Montserrat"/>
                <a:cs typeface="Montserrat"/>
                <a:sym typeface="Montserrat"/>
              </a:rPr>
              <a:t>Specialista/konzultant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Hluboké znalosti a zkušenosti v jednom nebo několika reklamních kanálech.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Specialista sám realizuje konkrétní činnosti, nastavuje systémy.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Konzultant radí ostatním, jak to provést.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V praxi se tyto dvě role velmi často prolínají.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Rozumět všem kanálům na úrovni specialisty/konzultanta je nereálné.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2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O ČEM SE MLUVÍ A PÍŠE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1" name="Google Shape;171;p12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Konkrétní marketingové kanály: SEO, PPC, sociální sítě apod.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Návody, jak přesně co udělat v konkrétním kanále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Návody k nástrojům: Google Analytics, Google Ads, Sklik apod.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Horké novinky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3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O ČEM SE MOC NEMLUVÍ A NEPÍŠE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7" name="Google Shape;177;p13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Finanční otázky: realita ve firmách, postoj vedení k marketingu apod.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Rozdíly mezi teorií a praxí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Souvislosti napříč různými marketingovými kanály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Přesahy do „ne-digitálního“ marketingu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Význam soft skills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Co chtějí klienti: neznamená to “dělat věci”, ale “být schopni vydělávat peníze jiným”. A za takovou schopnost se draze platí.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PROBLÉMY S REALIZACÍ DIGITÁLU V PRAXI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3" name="Google Shape;183;p14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Nízké know-how, malé zkušenosti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Neexistují cíle, případně jsou nastaveny špatně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Neměří se výsledky, případně se měří špatně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Realizují se aktivity pro aktivity samotné (bez přínosu, např. „Na FB jsme s pomocí soutěže za 30 dní získali 10 tisíc nových fanoušků.“)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Jeden člověk má mnoho různých zodpovědností/úkolů. Toto je problém hlavně v menších firmách.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5"/>
          <p:cNvSpPr txBox="1"/>
          <p:nvPr>
            <p:ph type="title"/>
          </p:nvPr>
        </p:nvSpPr>
        <p:spPr>
          <a:xfrm>
            <a:off x="1024128" y="585216"/>
            <a:ext cx="10673886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PROBLÉMY VE VZTAHU MARKETÉR – MAJITEL FIRMY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9" name="Google Shape;189;p15"/>
          <p:cNvSpPr txBox="1"/>
          <p:nvPr>
            <p:ph idx="1" type="body"/>
          </p:nvPr>
        </p:nvSpPr>
        <p:spPr>
          <a:xfrm>
            <a:off x="1024125" y="2286000"/>
            <a:ext cx="105363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4605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300">
                <a:latin typeface="Montserrat"/>
                <a:ea typeface="Montserrat"/>
                <a:cs typeface="Montserrat"/>
                <a:sym typeface="Montserrat"/>
              </a:rPr>
              <a:t>Majitel firmy je zahlcen jinými věcmi a nemá čas na marketing.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Skladové zásoby, tlak konkurence, personální problémy, cenotvorba, daňová optimalizace, rozšiřování portfolia, právní problémy atd. atd.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Konkrétní události v konkrétním marketingovém systému mají prioritu minus milion.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300">
                <a:latin typeface="Montserrat"/>
                <a:ea typeface="Montserrat"/>
                <a:cs typeface="Montserrat"/>
                <a:sym typeface="Montserrat"/>
              </a:rPr>
              <a:t>Majitel firmy nezná pojmy, nerozumí digitálu.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Neumí například odlišit placené výsledky ve vyhledávači od neplacených.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300">
                <a:latin typeface="Montserrat"/>
                <a:ea typeface="Montserrat"/>
                <a:cs typeface="Montserrat"/>
                <a:sym typeface="Montserrat"/>
              </a:rPr>
              <a:t>Majitel firmy nemluví vaší řečí.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Nemá v hlavě stejnou mentální mapu jako vy, uvažuje zcela jinak.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6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NUTNÉ ZÁKLADY PRO VŠECHNY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5" name="Google Shape;195;p16"/>
          <p:cNvSpPr txBox="1"/>
          <p:nvPr>
            <p:ph idx="1" type="body"/>
          </p:nvPr>
        </p:nvSpPr>
        <p:spPr>
          <a:xfrm>
            <a:off x="1024125" y="2286000"/>
            <a:ext cx="101571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Měření a vyhodnocování (analytika)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Protože vždy potřebujete zjistit výsledky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Pochopení zákaznického chování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Protože se vždy obracíte na lidi, kterým potřebujete porozumět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Použitelnost webu (UX)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Protože naprostá většina marketingových aktivit směřuje k prokliku na web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Vy musíte být schopni aspoň zhruba posoudit, zda a jak plní web své funkce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7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PRIORITIZACE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1" name="Google Shape;201;p17"/>
          <p:cNvSpPr txBox="1"/>
          <p:nvPr>
            <p:ph idx="1" type="body"/>
          </p:nvPr>
        </p:nvSpPr>
        <p:spPr>
          <a:xfrm>
            <a:off x="1024128" y="2286000"/>
            <a:ext cx="10558272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5875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00"/>
              <a:buFont typeface="Montserrat"/>
              <a:buChar char="•"/>
            </a:pPr>
            <a:r>
              <a:rPr lang="cs-CZ" sz="2500">
                <a:latin typeface="Montserrat"/>
                <a:ea typeface="Montserrat"/>
                <a:cs typeface="Montserrat"/>
                <a:sym typeface="Montserrat"/>
              </a:rPr>
              <a:t> Existují stovky činností, které je možné dělat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587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500"/>
              <a:buFont typeface="Montserrat"/>
              <a:buChar char="•"/>
            </a:pPr>
            <a:r>
              <a:rPr lang="cs-CZ" sz="2500">
                <a:latin typeface="Montserrat"/>
                <a:ea typeface="Montserrat"/>
                <a:cs typeface="Montserrat"/>
                <a:sym typeface="Montserrat"/>
              </a:rPr>
              <a:t> Určitě mají význam – ale jen někdy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587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500"/>
              <a:buFont typeface="Montserrat"/>
              <a:buChar char="•"/>
            </a:pPr>
            <a:r>
              <a:rPr lang="cs-CZ" sz="2500">
                <a:latin typeface="Montserrat"/>
                <a:ea typeface="Montserrat"/>
                <a:cs typeface="Montserrat"/>
                <a:sym typeface="Montserrat"/>
              </a:rPr>
              <a:t> Správné určení priorit je zásadem pro úspěch a smysluplnost práce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587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500"/>
              <a:buFont typeface="Montserrat"/>
              <a:buChar char="•"/>
            </a:pPr>
            <a:r>
              <a:rPr lang="cs-CZ" sz="2500">
                <a:latin typeface="Montserrat"/>
                <a:ea typeface="Montserrat"/>
                <a:cs typeface="Montserrat"/>
                <a:sym typeface="Montserrat"/>
              </a:rPr>
              <a:t> Co je v této konkrétní situaci a čase důležité (= co povede k cíli) a co není důležité (= není to nezbytně nutné pro splnění cíle)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587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2500"/>
              <a:buFont typeface="Arial"/>
              <a:buChar char="•"/>
            </a:pPr>
            <a:r>
              <a:rPr lang="cs-CZ" sz="25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500">
                <a:latin typeface="Montserrat"/>
                <a:ea typeface="Montserrat"/>
                <a:cs typeface="Montserrat"/>
                <a:sym typeface="Montserrat"/>
              </a:rPr>
              <a:t>3 kategorie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 Nutné – bez toho to fakt nepůjde (funkční web, nasazené Google Analytics)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 Bylo by fajn to mít (pokryté základní dotazy ve vyhledávání, Search Console)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 Není nutné (mobilní aplikace, účet na Instagramu)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8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NÁVYKY, SOFT SKILLS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7" name="Google Shape;207;p18"/>
          <p:cNvSpPr txBox="1"/>
          <p:nvPr>
            <p:ph idx="1" type="body"/>
          </p:nvPr>
        </p:nvSpPr>
        <p:spPr>
          <a:xfrm>
            <a:off x="1024128" y="2201920"/>
            <a:ext cx="10537251" cy="42829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4605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Když dáte časový závazek, dodržte ho.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Když zjistíte, že ho nemůžete dodržet, dejte to vědět ASAP.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Když máte nepřijatý hovor, zavolejte zpět.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Na mail odpovězte do druhého dne. Pokud odpověď vyžaduje větší analýzu, dejte to včas vědět, ale nenechávejte mail bez odpovědi.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Nebojte se zvednout telefon a zavolat.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Mluvte o tom, co se děje. Nebuďte potichu.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Když přijde problém, dejte to vědět ASAP. 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Když kampaně nefungují, dejte to šéfovi/klientovi vědět vy. Nečekejte, až na to přijde sám.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OBSAH KURZU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5" name="Google Shape;105;p2"/>
          <p:cNvSpPr txBox="1"/>
          <p:nvPr>
            <p:ph idx="1" type="body"/>
          </p:nvPr>
        </p:nvSpPr>
        <p:spPr>
          <a:xfrm>
            <a:off x="1024128" y="2286000"/>
            <a:ext cx="9720073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524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 1. lekce (5. října) – Úvod do digitálního marketingu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 2. lekce (12. října) – Výzkum, strategie, stanovení cílů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 3. lekce (19. října) – Digitální analytika – Google analytics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 4. lekce (26. října) – Web, uživatelská přívětivost, optimalizace konverzního poměru (CRO)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 5. lekce (2. listopadu) – Optimalizace pro vyhledávače (SEO)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 6. lekce (9. listopadu) – Obsahový marketing a copywriting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9"/>
          <p:cNvSpPr txBox="1"/>
          <p:nvPr>
            <p:ph type="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/>
              <a:t>MARKETINGOVÉ KANÁLY</a:t>
            </a:r>
            <a:endParaRPr/>
          </a:p>
        </p:txBody>
      </p:sp>
      <p:sp>
        <p:nvSpPr>
          <p:cNvPr id="213" name="Google Shape;213;p19"/>
          <p:cNvSpPr txBox="1"/>
          <p:nvPr>
            <p:ph idx="1" type="body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0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KANÁLY A NÁSTROJE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9" name="Google Shape;219;p20"/>
          <p:cNvSpPr txBox="1"/>
          <p:nvPr>
            <p:ph idx="1" type="body"/>
          </p:nvPr>
        </p:nvSpPr>
        <p:spPr>
          <a:xfrm>
            <a:off x="1024128" y="2286000"/>
            <a:ext cx="10663375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3335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b="1" lang="cs-CZ" sz="2100">
                <a:latin typeface="Montserrat"/>
                <a:ea typeface="Montserrat"/>
                <a:cs typeface="Montserrat"/>
                <a:sym typeface="Montserrat"/>
              </a:rPr>
              <a:t> Marketingový kanál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„Druh“ či „typ“ marketingové aktivity, která přivádí návštěvnost na web. Např. SEO, PPC, display, emailový marketing apod.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b="1" lang="cs-CZ" sz="2100">
                <a:latin typeface="Montserrat"/>
                <a:ea typeface="Montserrat"/>
                <a:cs typeface="Montserrat"/>
                <a:sym typeface="Montserrat"/>
              </a:rPr>
              <a:t> Marketingový nástroj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Konkrétní nástroj (software, aplikace), ve kterém se nastavuje nějaká marketingová aktivita (např. PPC reklama), nebo který nám pomáhá s nějakou marketingovou činností (např. Collabim pro reportování pozic ve vyhledávačích).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b="1" lang="cs-CZ" sz="2100">
                <a:latin typeface="Montserrat"/>
                <a:ea typeface="Montserrat"/>
                <a:cs typeface="Montserrat"/>
                <a:sym typeface="Montserrat"/>
              </a:rPr>
              <a:t> Další součásti digitálního marketingu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Vše, co s ním souvisí, ale není to kanál ani nástroj.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  <a:p>
            <a:pPr indent="-13335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100"/>
              <a:buFont typeface="Montserrat"/>
              <a:buChar char="•"/>
            </a:pPr>
            <a:r>
              <a:rPr lang="cs-CZ" sz="2100">
                <a:latin typeface="Montserrat"/>
                <a:ea typeface="Montserrat"/>
                <a:cs typeface="Montserrat"/>
                <a:sym typeface="Montserrat"/>
              </a:rPr>
              <a:t>Např. digitální analytika nebo webdesign – není to marketingový kanál (nepřivádí návštěvnost na web) ani nástroj, ale jde o pevnou součást digitálního marketingu.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1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MARKETINGOVÉ KANÁLY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5" name="Google Shape;225;p21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29222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035"/>
              <a:buFont typeface="Montserrat"/>
              <a:buChar char="•"/>
            </a:pPr>
            <a:r>
              <a:rPr lang="cs-CZ" sz="2035">
                <a:latin typeface="Montserrat"/>
                <a:ea typeface="Montserrat"/>
                <a:cs typeface="Montserrat"/>
                <a:sym typeface="Montserrat"/>
              </a:rPr>
              <a:t> PPC (pay per click) reklama ve vyhledávačích Google, Seznam aj.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Montserrat"/>
              <a:buChar char="•"/>
            </a:pPr>
            <a:r>
              <a:rPr lang="cs-CZ" sz="2035">
                <a:latin typeface="Montserrat"/>
                <a:ea typeface="Montserrat"/>
                <a:cs typeface="Montserrat"/>
                <a:sym typeface="Montserrat"/>
              </a:rPr>
              <a:t> Display reklama – bannerová, textová, video reklama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Montserrat"/>
              <a:buChar char="•"/>
            </a:pPr>
            <a:r>
              <a:rPr lang="cs-CZ" sz="2035">
                <a:latin typeface="Montserrat"/>
                <a:ea typeface="Montserrat"/>
                <a:cs typeface="Montserrat"/>
                <a:sym typeface="Montserrat"/>
              </a:rPr>
              <a:t> SEO (search engine optimization; optimalizace pro vyhledávače)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Montserrat"/>
              <a:buChar char="•"/>
            </a:pPr>
            <a:r>
              <a:rPr lang="cs-CZ" sz="2035">
                <a:latin typeface="Montserrat"/>
                <a:ea typeface="Montserrat"/>
                <a:cs typeface="Montserrat"/>
                <a:sym typeface="Montserrat"/>
              </a:rPr>
              <a:t> Sociální sítě a reklama na nich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Montserrat"/>
              <a:buChar char="•"/>
            </a:pPr>
            <a:r>
              <a:rPr lang="cs-CZ" sz="2035">
                <a:latin typeface="Montserrat"/>
                <a:ea typeface="Montserrat"/>
                <a:cs typeface="Montserrat"/>
                <a:sym typeface="Montserrat"/>
              </a:rPr>
              <a:t> Online PR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Montserrat"/>
              <a:buChar char="•"/>
            </a:pPr>
            <a:r>
              <a:rPr lang="cs-CZ" sz="2035">
                <a:latin typeface="Montserrat"/>
                <a:ea typeface="Montserrat"/>
                <a:cs typeface="Montserrat"/>
                <a:sym typeface="Montserrat"/>
              </a:rPr>
              <a:t> Emailový marketing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Montserrat"/>
              <a:buChar char="•"/>
            </a:pPr>
            <a:r>
              <a:rPr lang="cs-CZ" sz="2035">
                <a:latin typeface="Montserrat"/>
                <a:ea typeface="Montserrat"/>
                <a:cs typeface="Montserrat"/>
                <a:sym typeface="Montserrat"/>
              </a:rPr>
              <a:t> Zbožové srovnávače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Montserrat"/>
              <a:buChar char="•"/>
            </a:pPr>
            <a:r>
              <a:rPr lang="cs-CZ" sz="2035">
                <a:latin typeface="Montserrat"/>
                <a:ea typeface="Montserrat"/>
                <a:cs typeface="Montserrat"/>
                <a:sym typeface="Montserrat"/>
              </a:rPr>
              <a:t> Obsahový marketing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Montserrat"/>
              <a:buChar char="•"/>
            </a:pPr>
            <a:r>
              <a:rPr lang="cs-CZ" sz="2035">
                <a:latin typeface="Montserrat"/>
                <a:ea typeface="Montserrat"/>
                <a:cs typeface="Montserrat"/>
                <a:sym typeface="Montserrat"/>
              </a:rPr>
              <a:t> Přímá komunikace (fóra, live podpora apod.)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29222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2035"/>
              <a:buFont typeface="Montserrat"/>
              <a:buChar char="•"/>
            </a:pPr>
            <a:r>
              <a:rPr lang="cs-CZ" sz="2035">
                <a:latin typeface="Montserrat"/>
                <a:ea typeface="Montserrat"/>
                <a:cs typeface="Montserrat"/>
                <a:sym typeface="Montserrat"/>
              </a:rPr>
              <a:t> SMS reklama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OBSAH KURZU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3"/>
          <p:cNvSpPr txBox="1"/>
          <p:nvPr>
            <p:ph idx="1" type="body"/>
          </p:nvPr>
        </p:nvSpPr>
        <p:spPr>
          <a:xfrm>
            <a:off x="1024128" y="2285999"/>
            <a:ext cx="9720073" cy="4429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524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 7. lekce (16. listopadu) – </a:t>
            </a: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Sociální sítě a reklama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 8. lekce (23. listopadu) – Displayová reklama (Google Ads, Seznam Sklik, RTB)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 9. lekce (30. listopadu) – Reklama ve vyhledávání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 10. lekce (7. prosince) – Emailový marketing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 11. lekce (14. prosince) – PR a komunikace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 12. lekce (4. ledna) – Jak spojit jednotlivé kanály dohromady, budoucnost digitálního marketingu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 13. lekce (11. ledna) – Diskuze k závěrečným pracem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cs-CZ" sz="4400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DOPORUČENÉ ZDROJE</a:t>
            </a:r>
            <a:endParaRPr i="0" sz="44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7" name="Google Shape;117;p4"/>
          <p:cNvSpPr txBox="1"/>
          <p:nvPr>
            <p:ph idx="1" type="body"/>
          </p:nvPr>
        </p:nvSpPr>
        <p:spPr>
          <a:xfrm>
            <a:off x="1024128" y="2286000"/>
            <a:ext cx="10936644" cy="443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59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</a:pPr>
            <a:r>
              <a:rPr i="0" lang="cs-CZ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KRUG, Steve. </a:t>
            </a:r>
            <a:r>
              <a:rPr i="1" lang="cs-CZ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Don't Make Me Think</a:t>
            </a:r>
            <a:endParaRPr i="1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159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</a:pPr>
            <a:r>
              <a:rPr i="0" lang="cs-CZ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ŘEZÁČ, Jan. </a:t>
            </a:r>
            <a:r>
              <a:rPr i="1" lang="cs-CZ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Web ostrý jako břitva: návrh fungujícího webu pro webdesignery a zadavatele projektů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2159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</a:pPr>
            <a:r>
              <a:rPr i="0" lang="cs-CZ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HAZDRA, Adam. </a:t>
            </a:r>
            <a:r>
              <a:rPr i="1" lang="cs-CZ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Skvělé služby: jak dělat služby, které vaše zákazníky nadchnou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2159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</a:pPr>
            <a:r>
              <a:rPr i="0" lang="cs-CZ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FORET, Miroslav. </a:t>
            </a:r>
            <a:r>
              <a:rPr i="1" lang="cs-CZ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Marketingový průzkum: poznáváme svoje zákazníky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2159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</a:pPr>
            <a:r>
              <a:rPr lang="cs-CZ" sz="2000">
                <a:latin typeface="Montserrat"/>
                <a:ea typeface="Montserrat"/>
                <a:cs typeface="Montserrat"/>
                <a:sym typeface="Montserrat"/>
              </a:rPr>
              <a:t>BOHUŠ, Otto. </a:t>
            </a:r>
            <a:r>
              <a:rPr i="1" lang="cs-CZ" sz="20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Pište jako copywriter</a:t>
            </a:r>
            <a:endParaRPr i="1"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1905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Montserrat"/>
              <a:buChar char="•"/>
            </a:pPr>
            <a:r>
              <a:rPr lang="cs-CZ" sz="2000">
                <a:latin typeface="Montserrat"/>
                <a:ea typeface="Montserrat"/>
                <a:cs typeface="Montserrat"/>
                <a:sym typeface="Montserrat"/>
              </a:rPr>
              <a:t>LOSEKOOT, Michelle. VYHNÁNKOVÁ, Eliška.</a:t>
            </a:r>
            <a:r>
              <a:rPr i="1" lang="cs-CZ" sz="2000">
                <a:latin typeface="Montserrat"/>
                <a:ea typeface="Montserrat"/>
                <a:cs typeface="Montserrat"/>
                <a:sym typeface="Montserrat"/>
              </a:rPr>
              <a:t> Jak na sítě</a:t>
            </a:r>
            <a:endParaRPr i="1"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2159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B9F25"/>
              </a:buClr>
              <a:buSzPts val="2000"/>
              <a:buFont typeface="Montserrat"/>
              <a:buChar char="•"/>
            </a:pPr>
            <a:r>
              <a:rPr lang="cs-CZ" sz="2000" u="sng" cap="none" strike="noStrike">
                <a:solidFill>
                  <a:srgbClr val="6B9F25"/>
                </a:solid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Google Analytics </a:t>
            </a:r>
            <a:r>
              <a:rPr lang="cs-CZ" sz="2000" u="sng">
                <a:solidFill>
                  <a:srgbClr val="6B9F25"/>
                </a:solidFill>
                <a:latin typeface="Montserrat"/>
                <a:ea typeface="Montserrat"/>
                <a:cs typeface="Montserrat"/>
                <a:sym typeface="Montserrat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Academy</a:t>
            </a:r>
            <a:endParaRPr sz="2000" u="none" cap="none" strike="noStrike">
              <a:solidFill>
                <a:srgbClr val="6B9F25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159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B9F25"/>
              </a:buClr>
              <a:buSzPts val="2000"/>
              <a:buFont typeface="Montserrat"/>
              <a:buChar char="•"/>
            </a:pPr>
            <a:r>
              <a:rPr i="0" lang="cs-CZ" sz="2000" u="sng" cap="none" strike="noStrike">
                <a:solidFill>
                  <a:srgbClr val="6B9F25"/>
                </a:solidFill>
                <a:latin typeface="Montserrat"/>
                <a:ea typeface="Montserrat"/>
                <a:cs typeface="Montserrat"/>
                <a:sym typeface="Montserrat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 PPC Guide for Beginners</a:t>
            </a:r>
            <a:endParaRPr i="0" sz="2000" u="none" cap="none" strike="noStrike">
              <a:solidFill>
                <a:srgbClr val="6B9F25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159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B9F25"/>
              </a:buClr>
              <a:buSzPts val="2000"/>
              <a:buFont typeface="Montserrat"/>
              <a:buChar char="•"/>
            </a:pPr>
            <a:r>
              <a:rPr i="0" lang="cs-CZ" sz="2000" u="sng" cap="none" strike="noStrike">
                <a:solidFill>
                  <a:srgbClr val="6B9F25"/>
                </a:solidFill>
                <a:latin typeface="Montserrat"/>
                <a:ea typeface="Montserrat"/>
                <a:cs typeface="Montserrat"/>
                <a:sym typeface="Montserrat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 Beginners Guide to SEO</a:t>
            </a:r>
            <a:endParaRPr i="0" sz="2000" u="none" cap="none" strike="noStrike">
              <a:solidFill>
                <a:srgbClr val="6B9F25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159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B9F25"/>
              </a:buClr>
              <a:buSzPts val="2000"/>
              <a:buFont typeface="Montserrat"/>
              <a:buChar char="•"/>
            </a:pPr>
            <a:r>
              <a:rPr lang="cs-CZ" sz="2000" u="sng">
                <a:solidFill>
                  <a:srgbClr val="6B9F25"/>
                </a:solidFill>
                <a:latin typeface="Montserrat"/>
                <a:ea typeface="Montserrat"/>
                <a:cs typeface="Montserrat"/>
                <a:sym typeface="Montserrat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Tyinternety.cz – Příručka marketéra</a:t>
            </a:r>
            <a:endParaRPr i="0" sz="2000" u="none" cap="none" strike="noStrike">
              <a:solidFill>
                <a:srgbClr val="6B9F25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PODMÍNKY UKONČENÍ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3" name="Google Shape;123;p5"/>
          <p:cNvSpPr txBox="1"/>
          <p:nvPr>
            <p:ph idx="1" type="body"/>
          </p:nvPr>
        </p:nvSpPr>
        <p:spPr>
          <a:xfrm>
            <a:off x="1024128" y="2285999"/>
            <a:ext cx="10526741" cy="44406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1. Absolvování </a:t>
            </a:r>
            <a:r>
              <a:rPr lang="cs-CZ" sz="23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Digitální garáže od Googlu</a:t>
            </a:r>
            <a:endParaRPr sz="2300">
              <a:latin typeface="Montserrat"/>
              <a:ea typeface="Montserrat"/>
              <a:cs typeface="Montserrat"/>
              <a:sym typeface="Montserrat"/>
            </a:endParaRPr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Montserrat"/>
              <a:buChar char="●"/>
            </a:pP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Do konce zkouškového období ho pošlete na email </a:t>
            </a:r>
            <a:r>
              <a:rPr lang="cs-CZ" sz="19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363689@mail.muni.cz</a:t>
            </a: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. Obratem vám dám zápočet.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2. Odevzdání návrhu marketingové strategie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-120650" lvl="0" marL="9144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Montserrat"/>
              <a:buChar char="●"/>
            </a:pP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 Vyberte si existující nebo fiktivní firmu/web/projekt a přistupujte k němu jako k potenciálnímu klientovi, pro kterého navrhnete marketingový plán.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-120650" lvl="0" marL="9144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Montserrat"/>
              <a:buChar char="●"/>
            </a:pP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 Plán odevzd</a:t>
            </a: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ejte </a:t>
            </a: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v písemné podobě (</a:t>
            </a: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max. 2 strany A4</a:t>
            </a: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) do Odevzdávárny v ISu do </a:t>
            </a: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24. ledna 2021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-120650" lvl="0" marL="9144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Montserrat"/>
              <a:buChar char="●"/>
            </a:pP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 Z plánu musí být jasn</a:t>
            </a: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ý</a:t>
            </a: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 C</a:t>
            </a: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ÍL</a:t>
            </a: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, CO budete dělat, PROČ, JAK (aspoň rámcově), JAK DLOUHO to bude trvat, KOLIK to bude stát (náklady na média, lidské zdroje), jaký bude očekávaný VÝSLEDEK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-120650" lvl="0" marL="9144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Montserrat"/>
              <a:buChar char="●"/>
            </a:pPr>
            <a:r>
              <a:rPr lang="cs-CZ" sz="1900">
                <a:latin typeface="Montserrat"/>
                <a:ea typeface="Montserrat"/>
                <a:cs typeface="Montserrat"/>
                <a:sym typeface="Montserrat"/>
              </a:rPr>
              <a:t> Ukázkový plán si představíme na poslední hodině 11. ledna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PŘÍSTUPY DO REKLAMNÍCH SYSTÉMŮ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6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397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Font typeface="Montserrat"/>
              <a:buChar char=" 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Email: </a:t>
            </a:r>
            <a:r>
              <a:rPr lang="cs-CZ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digitalnimarketingkisk@gmail.com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Montserrat"/>
              <a:buChar char=" 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Heslo: ff-VIKMB64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Montserrat"/>
              <a:buChar char=" 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Systémy: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Google Ads</a:t>
            </a:r>
            <a:endParaRPr sz="22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Google Analytics</a:t>
            </a:r>
            <a:endParaRPr sz="22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Search Console</a:t>
            </a:r>
            <a:endParaRPr sz="22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7"/>
              </a:rPr>
              <a:t>Seznam Sklik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200"/>
              <a:buFont typeface="Montserrat"/>
              <a:buChar char=" 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Facebook Business Manager, stránka a reklamní účet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"/>
          <p:cNvSpPr txBox="1"/>
          <p:nvPr>
            <p:ph type="title"/>
          </p:nvPr>
        </p:nvSpPr>
        <p:spPr>
          <a:xfrm>
            <a:off x="168166" y="4960137"/>
            <a:ext cx="8061434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ÚVOD DO DIGITÁLNÍHO MARKETINGU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5" name="Google Shape;135;p7"/>
          <p:cNvSpPr txBox="1"/>
          <p:nvPr>
            <p:ph idx="1" type="body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CO JE MARKETING?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1" name="Google Shape;141;p8"/>
          <p:cNvSpPr txBox="1"/>
          <p:nvPr>
            <p:ph idx="1" type="body"/>
          </p:nvPr>
        </p:nvSpPr>
        <p:spPr>
          <a:xfrm>
            <a:off x="1024125" y="2286000"/>
            <a:ext cx="10595400" cy="4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397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Font typeface="Montserrat"/>
              <a:buChar char=" 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Co říká </a:t>
            </a:r>
            <a:r>
              <a:rPr lang="cs-CZ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Wikipedie</a:t>
            </a: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b="1" lang="cs-CZ">
                <a:latin typeface="Montserrat"/>
                <a:ea typeface="Montserrat"/>
                <a:cs typeface="Montserrat"/>
                <a:sym typeface="Montserrat"/>
              </a:rPr>
              <a:t>Americká marketingová asociace</a:t>
            </a: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: „Marketing je činnost, soubor institucí a procesů pro vytváření, komunikování, dodávání a výměnu nabídek, které mají hodnotu pro zákazníky, klienty, partnery a společnost jako celek.“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b="1" lang="cs-CZ">
                <a:latin typeface="Montserrat"/>
                <a:ea typeface="Montserrat"/>
                <a:cs typeface="Montserrat"/>
                <a:sym typeface="Montserrat"/>
              </a:rPr>
              <a:t>Philip Kotler</a:t>
            </a: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, americký odborník na marketing: „Marketing je společenský a manažerský proces, jehož prostřednictvím uspokojují jednotlivci a skupiny své potřeby a přání v procesu výroby a směny produktů a hodnot.“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b="1" lang="cs-CZ">
                <a:latin typeface="Montserrat"/>
                <a:ea typeface="Montserrat"/>
                <a:cs typeface="Montserrat"/>
                <a:sym typeface="Montserrat"/>
              </a:rPr>
              <a:t>Jaroslav Světlík</a:t>
            </a: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, český ekonom: „Marketing je proces řízení, jehož výsledkem je poznání, předvídání, ovlivňování a v konečné fázi uspokojení potřeb a přání zákazníka efektivním a výhodným způsobem zajišťujícím splnění cílů organizace.“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g9d6f401c49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1132" y="0"/>
            <a:ext cx="9145987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Integrál">
  <a:themeElements>
    <a:clrScheme name="Integrál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2018-09-18T10:56:09Z</dcterms:created>
  <dc:creator>Markéta Bartoníčková</dc:creator>
</cp:coreProperties>
</file>