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6858000" cx="12192000"/>
  <p:notesSz cx="6858000" cy="9144000"/>
  <p:embeddedFontLst>
    <p:embeddedFont>
      <p:font typeface="Montserra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0" roundtripDataSignature="AMtx7miA7PWX4uxxPMkO3KUZ5AbPQ838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Montserrat-bold.fntdata"/><Relationship Id="rId14" Type="http://schemas.openxmlformats.org/officeDocument/2006/relationships/slide" Target="slides/slide10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3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482AC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1;p33"/>
          <p:cNvSpPr/>
          <p:nvPr/>
        </p:nvSpPr>
        <p:spPr>
          <a:xfrm>
            <a:off x="-2" y="-1"/>
            <a:ext cx="12192002" cy="4572002"/>
          </a:xfrm>
          <a:custGeom>
            <a:rect b="b" l="l" r="r" t="t"/>
            <a:pathLst>
              <a:path extrusionOk="0" h="21600" w="2160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" name="Google Shape;12;p33"/>
          <p:cNvSpPr txBox="1"/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33"/>
          <p:cNvSpPr txBox="1"/>
          <p:nvPr>
            <p:ph idx="1" type="body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cxnSp>
        <p:nvCxnSpPr>
          <p:cNvPr id="14" name="Google Shape;14;p33"/>
          <p:cNvCxnSpPr/>
          <p:nvPr/>
        </p:nvCxnSpPr>
        <p:spPr>
          <a:xfrm flipH="1" rot="10800000">
            <a:off x="8386843" y="5264105"/>
            <a:ext cx="1" cy="914401"/>
          </a:xfrm>
          <a:prstGeom prst="straightConnector1">
            <a:avLst/>
          </a:prstGeom>
          <a:noFill/>
          <a:ln cap="flat" cmpd="sng" w="19050">
            <a:solidFill>
              <a:srgbClr val="148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33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4"/>
          <p:cNvCxnSpPr/>
          <p:nvPr/>
        </p:nvCxnSpPr>
        <p:spPr>
          <a:xfrm flipH="1" rot="10800000">
            <a:off x="762000" y="826323"/>
            <a:ext cx="1" cy="91440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4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" type="body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459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93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sp>
        <p:nvSpPr>
          <p:cNvPr id="20" name="Google Shape;20;p34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>
  <p:cSld name="Jenom nadpi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35"/>
          <p:cNvCxnSpPr/>
          <p:nvPr/>
        </p:nvCxnSpPr>
        <p:spPr>
          <a:xfrm flipH="1" rot="10800000">
            <a:off x="762000" y="826323"/>
            <a:ext cx="1" cy="91440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35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>
  <p:cSld name="Nadpis a svislý 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36"/>
          <p:cNvCxnSpPr/>
          <p:nvPr/>
        </p:nvCxnSpPr>
        <p:spPr>
          <a:xfrm flipH="1" rot="10800000">
            <a:off x="762000" y="826323"/>
            <a:ext cx="1" cy="91440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36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" type="body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459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93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>
  <p:cSld name="Dva obsah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37"/>
          <p:cNvCxnSpPr/>
          <p:nvPr/>
        </p:nvCxnSpPr>
        <p:spPr>
          <a:xfrm flipH="1" rot="10800000">
            <a:off x="762000" y="826323"/>
            <a:ext cx="1" cy="91440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37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" type="body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459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93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>
  <p:cSld name="Porovnání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38"/>
          <p:cNvCxnSpPr/>
          <p:nvPr/>
        </p:nvCxnSpPr>
        <p:spPr>
          <a:xfrm flipH="1" rot="10800000">
            <a:off x="762000" y="826323"/>
            <a:ext cx="1" cy="91440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38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1024127" y="2179635"/>
            <a:ext cx="4754881" cy="822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Twentieth Century"/>
              <a:buNone/>
              <a:defRPr sz="23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Twentieth Century"/>
              <a:buNone/>
              <a:defRPr sz="23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Twentieth Century"/>
              <a:buNone/>
              <a:defRPr sz="23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Twentieth Century"/>
              <a:buNone/>
              <a:defRPr sz="23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Twentieth Century"/>
              <a:buNone/>
              <a:defRPr sz="2300"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2" type="body"/>
          </p:nvPr>
        </p:nvSpPr>
        <p:spPr>
          <a:xfrm>
            <a:off x="5990887" y="2179635"/>
            <a:ext cx="4754881" cy="822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342459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93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>
  <p:cSld name="Obsah s titulkem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39"/>
          <p:cNvCxnSpPr/>
          <p:nvPr/>
        </p:nvCxnSpPr>
        <p:spPr>
          <a:xfrm flipH="1" rot="10800000">
            <a:off x="762000" y="826323"/>
            <a:ext cx="1" cy="91440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39"/>
          <p:cNvSpPr txBox="1"/>
          <p:nvPr>
            <p:ph type="title"/>
          </p:nvPr>
        </p:nvSpPr>
        <p:spPr>
          <a:xfrm>
            <a:off x="1024127" y="471509"/>
            <a:ext cx="4389122" cy="1737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" type="body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80413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91"/>
              <a:buChar char=" "/>
              <a:defRPr sz="2400"/>
            </a:lvl1pPr>
            <a:lvl2pPr indent="-3810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"/>
              <a:defRPr sz="2400"/>
            </a:lvl2pPr>
            <a:lvl3pPr indent="-3810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"/>
              <a:defRPr sz="2400"/>
            </a:lvl3pPr>
            <a:lvl4pPr indent="-3810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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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sp>
        <p:nvSpPr>
          <p:cNvPr id="45" name="Google Shape;45;p39"/>
          <p:cNvSpPr txBox="1"/>
          <p:nvPr>
            <p:ph idx="2" type="body"/>
          </p:nvPr>
        </p:nvSpPr>
        <p:spPr>
          <a:xfrm>
            <a:off x="1024127" y="2257506"/>
            <a:ext cx="4389122" cy="3762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459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93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>
  <p:cSld name="Obrázek s titulkem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/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40"/>
          <p:cNvSpPr/>
          <p:nvPr>
            <p:ph idx="2" type="pic"/>
          </p:nvPr>
        </p:nvSpPr>
        <p:spPr>
          <a:xfrm>
            <a:off x="0" y="-2"/>
            <a:ext cx="12188953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92"/>
              <a:buFont typeface="Twentieth Century"/>
              <a:buChar char=" 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0" name="Google Shape;50;p40"/>
          <p:cNvSpPr txBox="1"/>
          <p:nvPr>
            <p:ph idx="1" type="body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Twentieth Century"/>
              <a:buNone/>
              <a:defRPr sz="1800">
                <a:solidFill>
                  <a:srgbClr val="0D0D0D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cxnSp>
        <p:nvCxnSpPr>
          <p:cNvPr id="51" name="Google Shape;51;p40"/>
          <p:cNvCxnSpPr/>
          <p:nvPr/>
        </p:nvCxnSpPr>
        <p:spPr>
          <a:xfrm flipH="1" rot="10800000">
            <a:off x="8386843" y="5264105"/>
            <a:ext cx="1" cy="91440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40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>
  <p:cSld name="Svislý nadpis a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/>
          <p:nvPr>
            <p:ph type="title"/>
          </p:nvPr>
        </p:nvSpPr>
        <p:spPr>
          <a:xfrm>
            <a:off x="8724900" y="762000"/>
            <a:ext cx="2628901" cy="54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41"/>
          <p:cNvSpPr txBox="1"/>
          <p:nvPr>
            <p:ph idx="1" type="body"/>
          </p:nvPr>
        </p:nvSpPr>
        <p:spPr>
          <a:xfrm>
            <a:off x="990600" y="762000"/>
            <a:ext cx="7581901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459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93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"/>
              <a:defRPr/>
            </a:lvl9pPr>
          </a:lstStyle>
          <a:p/>
        </p:txBody>
      </p:sp>
      <p:cxnSp>
        <p:nvCxnSpPr>
          <p:cNvPr id="56" name="Google Shape;56;p41"/>
          <p:cNvCxnSpPr/>
          <p:nvPr/>
        </p:nvCxnSpPr>
        <p:spPr>
          <a:xfrm>
            <a:off x="9601835" y="515828"/>
            <a:ext cx="914401" cy="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41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7762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92"/>
              <a:buFont typeface="Twentieth Century"/>
              <a:buChar char=" 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683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683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683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6830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68300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683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"/>
              <a:defRPr b="0" i="0" sz="22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2" type="sldNum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b="0" i="0" sz="1000" u="none" cap="none" strike="noStrik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363689@mail.muni.cz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alza.cz/mailing-26750.ht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idx="4294967295" type="ctrTitle"/>
          </p:nvPr>
        </p:nvSpPr>
        <p:spPr>
          <a:xfrm>
            <a:off x="357351" y="4627016"/>
            <a:ext cx="7827094" cy="1655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i="0" lang="cs-CZ" sz="5000" u="none" cap="none" strike="noStrike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EMAILOVÝ MARKETING</a:t>
            </a:r>
            <a:endParaRPr i="0" sz="5000" u="none" cap="none" strike="noStrike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"/>
          <p:cNvSpPr txBox="1"/>
          <p:nvPr>
            <p:ph idx="4294967295" type="subTitle"/>
          </p:nvPr>
        </p:nvSpPr>
        <p:spPr>
          <a:xfrm>
            <a:off x="357352" y="5645546"/>
            <a:ext cx="3200401" cy="1212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000"/>
              <a:buFont typeface="Twentieth Century"/>
              <a:buNone/>
            </a:pPr>
            <a:r>
              <a:rPr lang="cs-CZ" sz="3000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ISKM50</a:t>
            </a:r>
            <a:endParaRPr/>
          </a:p>
        </p:txBody>
      </p:sp>
      <p:sp>
        <p:nvSpPr>
          <p:cNvPr id="64" name="Google Shape;64;p1"/>
          <p:cNvSpPr txBox="1"/>
          <p:nvPr/>
        </p:nvSpPr>
        <p:spPr>
          <a:xfrm>
            <a:off x="8387253" y="5190235"/>
            <a:ext cx="322142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Markéta Bartoníčková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363689@mail.muni.cz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+420 728 014 956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wentieth Century"/>
              <a:buNone/>
            </a:pPr>
            <a:r>
              <a:t/>
            </a:r>
            <a:endParaRPr sz="24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nímek obrazovky&#10;&#10;&#10;&#10;Popis se vygeneroval automaticky." id="113" name="Google Shape;113;p10"/>
          <p:cNvPicPr preferRelativeResize="0"/>
          <p:nvPr/>
        </p:nvPicPr>
        <p:blipFill rotWithShape="1">
          <a:blip r:embed="rId3">
            <a:alphaModFix/>
          </a:blip>
          <a:srcRect b="0" l="0" r="1127" t="1072"/>
          <a:stretch/>
        </p:blipFill>
        <p:spPr>
          <a:xfrm>
            <a:off x="3009900" y="73572"/>
            <a:ext cx="6102569" cy="67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0"/>
          <p:cNvSpPr/>
          <p:nvPr/>
        </p:nvSpPr>
        <p:spPr>
          <a:xfrm>
            <a:off x="3205655" y="3026979"/>
            <a:ext cx="1597573" cy="557049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5" name="Google Shape;115;p10"/>
          <p:cNvSpPr/>
          <p:nvPr/>
        </p:nvSpPr>
        <p:spPr>
          <a:xfrm>
            <a:off x="3205654" y="4577255"/>
            <a:ext cx="3878318" cy="667407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6" name="Google Shape;116;p10"/>
          <p:cNvSpPr/>
          <p:nvPr/>
        </p:nvSpPr>
        <p:spPr>
          <a:xfrm>
            <a:off x="6295695" y="3026979"/>
            <a:ext cx="1597573" cy="557049"/>
          </a:xfrm>
          <a:prstGeom prst="rect">
            <a:avLst/>
          </a:prstGeom>
          <a:solidFill>
            <a:srgbClr val="FFFFFF"/>
          </a:solidFill>
          <a:ln cap="flat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wentieth Century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nímek obrazovky&#10;&#10;&#10;&#10;Popis se vygeneroval automaticky." id="121" name="Google Shape;1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8503"/>
            <a:ext cx="12192000" cy="5580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nímek obrazovky&#10;&#10;&#10;&#10;Popis se vygeneroval automaticky." id="126" name="Google Shape;12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7379" y="0"/>
            <a:ext cx="73172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nímek obrazovky&#10;&#10;&#10;&#10;Popis se vygeneroval automaticky." id="131" name="Google Shape;1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2549" y="0"/>
            <a:ext cx="530690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nímek obrazovky&#10;&#10;&#10;&#10;Popis se vygeneroval automaticky."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4163" y="0"/>
            <a:ext cx="60436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500"/>
              <a:buFont typeface="Twentieth Century"/>
              <a:buNone/>
            </a:pPr>
            <a:r>
              <a:rPr lang="cs-CZ" sz="4400">
                <a:latin typeface="Montserrat"/>
                <a:ea typeface="Montserrat"/>
                <a:cs typeface="Montserrat"/>
                <a:sym typeface="Montserrat"/>
              </a:rPr>
              <a:t>PROČ SI DÁT ZÁLEŽET NA TRANSAKČNÍCH EMAILECH</a:t>
            </a:r>
            <a:endParaRPr sz="4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1024127" y="2117840"/>
            <a:ext cx="9720075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Lidé je čtou mnohem častěji a pozorněji než reklamní emaily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Pomáhají při budování značky (grafikou, textem apod.)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Přispívají k celkovému dojmu z nákupu nebo z užívání produktu či služby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ZÁKLADNÍ DOPORUČENÍ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1024125" y="2159875"/>
            <a:ext cx="10299300" cy="4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Email se musí dobře zobrazit a být </a:t>
            </a:r>
            <a:r>
              <a:rPr b="1"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čitelný</a:t>
            </a:r>
            <a:r>
              <a:rPr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na všech zařízeních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Počítač, tablet, mobil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Gmail, Seznam email, Outlook, Thunderbird, iOS Mail, …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Používejte dostatečně velké </a:t>
            </a:r>
            <a:r>
              <a:rPr b="1"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písmo</a:t>
            </a:r>
            <a:r>
              <a:rPr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šetřete s obrázky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Email by měl obsahovat všechny </a:t>
            </a:r>
            <a:r>
              <a:rPr b="1"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informace</a:t>
            </a:r>
            <a:r>
              <a:rPr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které zákazník potřebuje, ale ne zbytečnosti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Např. pokud už zaplatil zboží kartou, nepotřebuje v potvrzovacím emailu informace pro případ platby převodem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PŘÍKLADY REKLAMNÍCH EMAILŮ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1024127" y="2254470"/>
            <a:ext cx="9720075" cy="4177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b="1"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Nabízení zboží a služeb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Často ve výhodných akcích – výprodeje, slevy, novinky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1"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Zasílání aktualit</a:t>
            </a: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upozornění na články na blogu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1"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Remarketing</a:t>
            </a: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na opuštěný košík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Zaslání emailu s upozorněním na nedokončený nákup např. 3 hodiny po opuštění košíku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1"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Přání zákazníkovi </a:t>
            </a: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 svátku nebo narozeninám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nímek obrazovky&#10;&#10;&#10;&#10;Popis se vygeneroval automaticky." id="159" name="Google Shape;159;p18"/>
          <p:cNvPicPr preferRelativeResize="0"/>
          <p:nvPr/>
        </p:nvPicPr>
        <p:blipFill rotWithShape="1">
          <a:blip r:embed="rId3">
            <a:alphaModFix/>
          </a:blip>
          <a:srcRect b="7739" l="0" r="0" t="4445"/>
          <a:stretch/>
        </p:blipFill>
        <p:spPr>
          <a:xfrm>
            <a:off x="3997044" y="157282"/>
            <a:ext cx="4197912" cy="6543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interiér&#10;&#10;&#10;&#10;Popis se vygeneroval automaticky." id="164" name="Google Shape;164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7677" y="0"/>
            <a:ext cx="65766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CO JE EMAILOVÝ MARKETING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2"/>
          <p:cNvSpPr txBox="1"/>
          <p:nvPr>
            <p:ph idx="1" type="body"/>
          </p:nvPr>
        </p:nvSpPr>
        <p:spPr>
          <a:xfrm>
            <a:off x="1024127" y="2285999"/>
            <a:ext cx="10306025" cy="421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2860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5"/>
              <a:buFont typeface="Montserrat"/>
              <a:buChar char="•"/>
            </a:pPr>
            <a:r>
              <a:rPr b="1"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Transakční emaily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1" marL="432816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5"/>
              <a:buFont typeface="Montserrat"/>
              <a:buChar char="•"/>
            </a:pPr>
            <a:r>
              <a:rPr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(Automatické) emaily posílané v souvislosti s nákupem / objednávkou / další akcí na webu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1" marL="432816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5"/>
              <a:buFont typeface="Montserrat"/>
              <a:buChar char="•"/>
            </a:pPr>
            <a:r>
              <a:rPr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Zpravidla komunikace jeden na jednoho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5"/>
              <a:buFont typeface="Montserrat"/>
              <a:buChar char="•"/>
            </a:pPr>
            <a:r>
              <a:rPr b="1"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Obchodní sdělení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1" marL="432816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5"/>
              <a:buFont typeface="Montserrat"/>
              <a:buChar char="•"/>
            </a:pPr>
            <a:r>
              <a:rPr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Reklamní newslettery – prodej novým zákazníkům nebo udržování kontaktu se stávajícími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1" marL="432816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5"/>
              <a:buFont typeface="Montserrat"/>
              <a:buChar char="•"/>
            </a:pPr>
            <a:r>
              <a:rPr lang="cs-CZ" sz="240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Zpravidla hromadná komunikace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nímek obrazovky, text&#10;&#10;&#10;&#10;Popis se vygeneroval automaticky." id="169" name="Google Shape;16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5273" y="0"/>
            <a:ext cx="468145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nímek obrazovky&#10;&#10;&#10;&#10;Popis se vygeneroval automaticky." id="174" name="Google Shape;17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2852" y="0"/>
            <a:ext cx="418629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nímek obrazovky&#10;&#10;&#10;&#10;Popis se vygeneroval automaticky." id="179" name="Google Shape;17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75645"/>
            <a:ext cx="12192000" cy="2402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nímek obrazovky&#10;&#10;&#10;&#10;Popis se vygeneroval automaticky." id="184" name="Google Shape;1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0758" y="0"/>
            <a:ext cx="539048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nímek obrazovky&#10;&#10;&#10;&#10;Popis se vygeneroval automaticky." id="189" name="Google Shape;1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2113" y="0"/>
            <a:ext cx="68877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1024125" y="585225"/>
            <a:ext cx="106191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 sz="4700">
                <a:latin typeface="Montserrat"/>
                <a:ea typeface="Montserrat"/>
                <a:cs typeface="Montserrat"/>
                <a:sym typeface="Montserrat"/>
              </a:rPr>
              <a:t>PROČ POSÍLAT REKLAMNÍ EMAILY</a:t>
            </a:r>
            <a:endParaRPr sz="4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1024127" y="2170386"/>
            <a:ext cx="10768481" cy="4429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Udržují povědomí o značce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Udržují loajalitu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Je to vaše vlastní médium, neplatíte za reklamní prostor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 levnějšího, rychloobrátkového zboží můžou generovat zajímavé procento tržeb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Přesné cílení na vybrané příjemce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1024125" y="585225"/>
            <a:ext cx="107613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 sz="4700">
                <a:latin typeface="Montserrat"/>
                <a:ea typeface="Montserrat"/>
                <a:cs typeface="Montserrat"/>
                <a:sym typeface="Montserrat"/>
              </a:rPr>
              <a:t>NEVÝHODY REKLAMNÍCH EMAILŮ</a:t>
            </a:r>
            <a:endParaRPr sz="4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1024127" y="2159878"/>
            <a:ext cx="10143746" cy="4023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Je potřeba pořídit specializovaný nástroj pro správu kontaktů v databázi a pro nastavování kampaní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Minimálně na začátku potřebujete zapojit IT oddělení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cs-CZ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Legislativní omezení – </a:t>
            </a:r>
            <a:r>
              <a:rPr b="1" lang="cs-CZ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GDPR</a:t>
            </a:r>
            <a:r>
              <a:rPr lang="cs-CZ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(General Data Protection Regulation) od 25. 5. 2018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Pokud se jednou znelíbíte poštovním klientům, těžko se to spravuje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title"/>
          </p:nvPr>
        </p:nvSpPr>
        <p:spPr>
          <a:xfrm>
            <a:off x="1024125" y="585225"/>
            <a:ext cx="103821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 sz="4300">
                <a:latin typeface="Montserrat"/>
                <a:ea typeface="Montserrat"/>
                <a:cs typeface="Montserrat"/>
                <a:sym typeface="Montserrat"/>
              </a:rPr>
              <a:t>ZÁSADY EMAILOVÉHO MARKETINGU</a:t>
            </a:r>
            <a:endParaRPr sz="4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7"/>
          <p:cNvSpPr txBox="1"/>
          <p:nvPr>
            <p:ph idx="1" type="body"/>
          </p:nvPr>
        </p:nvSpPr>
        <p:spPr>
          <a:xfrm>
            <a:off x="1024127" y="2191408"/>
            <a:ext cx="10877362" cy="4335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 příjemců musíte mít </a:t>
            </a:r>
            <a:r>
              <a:rPr b="1"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souhlas se zasíláním </a:t>
            </a: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obchodních sdělení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Sbírat adresy přes formulář na webu (registrace k odběru newsletteru)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Souhlas se zasíláním při potvrzování objednávky, apod.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Nikdy nenakupujte seznamy adres od třetích stran!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Obsah emailů musí být pro příjemce </a:t>
            </a:r>
            <a:r>
              <a:rPr b="1"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relevantní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Rozesílku je potřeba přizpůsobit povaze webu/firmy, respektive zákazníkům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Rychloobrátkové zboží častěji, dražší věci méně často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444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b="1"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Nespamujte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DATABÁZE KONTAKTŮ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1024127" y="2191408"/>
            <a:ext cx="10877362" cy="4335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Jedno z hlavních antispamových opatření, které poštovní klienti mají, je sledování </a:t>
            </a:r>
            <a:r>
              <a:rPr b="1"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kvality databáze </a:t>
            </a: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vašich kontaktů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Očistěte databázi od neexistujících nebo neaktivních kontaktů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Snažte se, ať se lidé z vašich emailů příliš neodhlašují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b="1"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Segmentujte databázi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 základě dat, která o lidech máte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1" marL="66141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 základě toho, co komu chcete říkat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PROCES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9"/>
          <p:cNvSpPr txBox="1"/>
          <p:nvPr>
            <p:ph idx="1" type="body"/>
          </p:nvPr>
        </p:nvSpPr>
        <p:spPr>
          <a:xfrm>
            <a:off x="1024127" y="2170389"/>
            <a:ext cx="10877362" cy="4240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b="1"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Zpracování databáze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1" marL="66141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 za </a:t>
            </a:r>
            <a:r>
              <a:rPr b="1"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máme o lidech k dispozici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1" marL="66141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b="1"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Odkud</a:t>
            </a: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jsme kontakty vzali – můžeme v případě potřeby dokázat, že máme jejich souhlas se zasíláním obchodních sdělení?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1" marL="66141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</a:t>
            </a:r>
            <a:r>
              <a:rPr b="1"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živé</a:t>
            </a: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zdravé jsou kontakty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1" marL="66141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Kolik z nich, jak často a kdy naposled </a:t>
            </a:r>
            <a:r>
              <a:rPr b="1"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nakoupilo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type="title"/>
          </p:nvPr>
        </p:nvSpPr>
        <p:spPr>
          <a:xfrm>
            <a:off x="1024125" y="585225"/>
            <a:ext cx="105126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 sz="4600">
                <a:latin typeface="Montserrat"/>
                <a:ea typeface="Montserrat"/>
                <a:cs typeface="Montserrat"/>
                <a:sym typeface="Montserrat"/>
              </a:rPr>
              <a:t>CO JE TŘEBA O EMAILINGU VĚDĚT</a:t>
            </a:r>
            <a:endParaRPr sz="4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3"/>
          <p:cNvSpPr txBox="1"/>
          <p:nvPr>
            <p:ph idx="1" type="body"/>
          </p:nvPr>
        </p:nvSpPr>
        <p:spPr>
          <a:xfrm>
            <a:off x="1024127" y="2286000"/>
            <a:ext cx="10095818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2860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Emailing je od určité velikosti databáze kontaktů nejlevnější forma komunikace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Vyplácí se ale až v dlouhodobém horizontu (rok, dva, tři)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Komunikace musí být kontinuální – chcete být s lidmi stále v kontaktu a připomínat se jim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Celý emailový marketing je hodně </a:t>
            </a:r>
            <a:r>
              <a:rPr b="1"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technická disciplína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Char char="•"/>
            </a:pPr>
            <a:r>
              <a:rPr lang="cs-CZ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Napsání hezkého newsletteru je až na posledním místě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PROCES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30"/>
          <p:cNvSpPr txBox="1"/>
          <p:nvPr>
            <p:ph idx="1" type="body"/>
          </p:nvPr>
        </p:nvSpPr>
        <p:spPr>
          <a:xfrm>
            <a:off x="1024127" y="2170389"/>
            <a:ext cx="10877362" cy="4472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Font typeface="Arial"/>
              <a:buChar char="•"/>
            </a:pPr>
            <a:r>
              <a:rPr b="1"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Tvorba celkové strategie </a:t>
            </a: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– segmentace databáze, obsah kampaní, frekvence rozesílek, apod.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Technické </a:t>
            </a:r>
            <a:r>
              <a:rPr b="1"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nastavení</a:t>
            </a: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– ověření domény, autorizační klíče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Výběr </a:t>
            </a:r>
            <a:r>
              <a:rPr b="1"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nástroje</a:t>
            </a: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pro emailový marketing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b="1"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Implementace</a:t>
            </a: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nastavení nástroje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b="1"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Zahájení</a:t>
            </a: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rozesílek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b="1"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Testování</a:t>
            </a: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variant – různé předměty emailu, obsah emailu, frekvence zasílání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90"/>
              <a:buFont typeface="Montserrat"/>
              <a:buChar char="•"/>
            </a:pPr>
            <a:r>
              <a:rPr b="1"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Vyhodnocování</a:t>
            </a:r>
            <a:r>
              <a:rPr lang="cs-CZ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upravování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>
                <a:latin typeface="Montserrat"/>
                <a:ea typeface="Montserrat"/>
                <a:cs typeface="Montserrat"/>
                <a:sym typeface="Montserrat"/>
              </a:rPr>
              <a:t>JAKÁ DATA SLEDOVAT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1"/>
          <p:cNvSpPr txBox="1"/>
          <p:nvPr>
            <p:ph idx="1" type="body"/>
          </p:nvPr>
        </p:nvSpPr>
        <p:spPr>
          <a:xfrm>
            <a:off x="1024125" y="2191400"/>
            <a:ext cx="9955800" cy="43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cs-CZ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Doručitelnost</a:t>
            </a:r>
            <a:r>
              <a:rPr lang="cs-CZ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– čím kvalitnější databázi máme, tím lépe půjdou emaily doručovat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cs-CZ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Open rate </a:t>
            </a:r>
            <a:r>
              <a:rPr lang="cs-CZ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(procento příjemců, kteří si email otevřou) – čím více, tím lépe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cs-CZ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Odhlašování</a:t>
            </a:r>
            <a:r>
              <a:rPr lang="cs-CZ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z příjmu emailů – když se lidé ve velké míře odhlašují, asi je emaily nezajímají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cs-CZ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Počet konverzí</a:t>
            </a:r>
            <a:r>
              <a:rPr lang="cs-CZ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konverzní poměr, případně hodnota konverzí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cs-CZ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Odkazy </a:t>
            </a:r>
            <a:r>
              <a:rPr lang="cs-CZ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(resp. témata) v emailu, na které lidé klikají – vidíme, co je zajímá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1024125" y="585225"/>
            <a:ext cx="104532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 sz="4600">
                <a:latin typeface="Montserrat"/>
                <a:ea typeface="Montserrat"/>
                <a:cs typeface="Montserrat"/>
                <a:sym typeface="Montserrat"/>
              </a:rPr>
              <a:t>CO JE TŘEBA O EMAILINGU VĚDĚT</a:t>
            </a:r>
            <a:endParaRPr sz="4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4"/>
          <p:cNvSpPr txBox="1"/>
          <p:nvPr>
            <p:ph idx="1" type="body"/>
          </p:nvPr>
        </p:nvSpPr>
        <p:spPr>
          <a:xfrm>
            <a:off x="1024127" y="2286000"/>
            <a:ext cx="10306025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2225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90 % všech poslaných emailů je spam a emailoví klienti se tomu brání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Celosvětově je doručeno jen cca 25 % emailů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1" marL="432816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b="1"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 první řadě se snažte o doručitelnost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Váš email by měl příjemce aspoň otevřít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1" marL="432816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b="1"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 druhé řadě se snažte o „otevíranost“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Neměli byste lidi otravovat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1" marL="432816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•"/>
            </a:pPr>
            <a:r>
              <a:rPr b="1" lang="cs-CZ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 třetí řadě se snažte, ať se neodhlásí z odběru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>
            <p:ph type="title"/>
          </p:nvPr>
        </p:nvSpPr>
        <p:spPr>
          <a:xfrm>
            <a:off x="1024125" y="585225"/>
            <a:ext cx="109980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5000"/>
              <a:buFont typeface="Twentieth Century"/>
              <a:buNone/>
            </a:pPr>
            <a:r>
              <a:rPr lang="cs-CZ" sz="4700">
                <a:latin typeface="Montserrat"/>
                <a:ea typeface="Montserrat"/>
                <a:cs typeface="Montserrat"/>
                <a:sym typeface="Montserrat"/>
              </a:rPr>
              <a:t>PŘÍKLADY TRANSAKČNÍCH EMAILŮ</a:t>
            </a:r>
            <a:endParaRPr sz="4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5"/>
          <p:cNvSpPr txBox="1"/>
          <p:nvPr>
            <p:ph idx="1" type="body"/>
          </p:nvPr>
        </p:nvSpPr>
        <p:spPr>
          <a:xfrm>
            <a:off x="1024127" y="2286000"/>
            <a:ext cx="10064287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Potvrzení registrace na webu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Potvrzení objednávky na eshopu</a:t>
            </a:r>
            <a:endParaRPr sz="2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Informace o tom, že byla objednávka odeslána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Zaslání zapomenutého hesla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•"/>
            </a:pPr>
            <a:r>
              <a:rPr lang="cs-CZ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Zaslání pravidelného výpisu z účtu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nímek obrazovky&#10;&#10;&#10;&#10;Popis se vygeneroval automaticky." id="93" name="Google Shape;9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4536" y="168165"/>
            <a:ext cx="5922928" cy="6521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nímek obrazovky&#10;&#10;&#10;&#10;Popis se vygeneroval automaticky." id="98" name="Google Shape;98;p7"/>
          <p:cNvPicPr preferRelativeResize="0"/>
          <p:nvPr/>
        </p:nvPicPr>
        <p:blipFill rotWithShape="1">
          <a:blip r:embed="rId3">
            <a:alphaModFix/>
          </a:blip>
          <a:srcRect b="8547" l="0" r="0" t="12066"/>
          <a:stretch/>
        </p:blipFill>
        <p:spPr>
          <a:xfrm>
            <a:off x="3734077" y="100770"/>
            <a:ext cx="4723845" cy="6656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nímek obrazovky&#10;&#10;&#10;&#10;Popis se vygeneroval automaticky." id="103" name="Google Shape;103;p8"/>
          <p:cNvPicPr preferRelativeResize="0"/>
          <p:nvPr/>
        </p:nvPicPr>
        <p:blipFill rotWithShape="1">
          <a:blip r:embed="rId3">
            <a:alphaModFix/>
          </a:blip>
          <a:srcRect b="18008" l="0" r="0" t="0"/>
          <a:stretch/>
        </p:blipFill>
        <p:spPr>
          <a:xfrm>
            <a:off x="1625824" y="0"/>
            <a:ext cx="8940352" cy="6779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snímek obrazovky&#10;&#10;&#10;&#10;Popis se vygeneroval automaticky." id="108" name="Google Shape;1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3835" y="0"/>
            <a:ext cx="70043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