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gRV4I3mrBS9k6sVoPetTppAKIN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33"/>
          <p:cNvSpPr/>
          <p:nvPr/>
        </p:nvSpPr>
        <p:spPr>
          <a:xfrm>
            <a:off x="-2" y="-1"/>
            <a:ext cx="12192002" cy="4572002"/>
          </a:xfrm>
          <a:custGeom>
            <a:rect b="b" l="l" r="r" t="t"/>
            <a:pathLst>
              <a:path extrusionOk="0" h="21600" w="2160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33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body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cxnSp>
        <p:nvCxnSpPr>
          <p:cNvPr id="14" name="Google Shape;14;p33"/>
          <p:cNvCxnSpPr/>
          <p:nvPr/>
        </p:nvCxnSpPr>
        <p:spPr>
          <a:xfrm flipH="1" rot="10800000">
            <a:off x="8386843" y="5264105"/>
            <a:ext cx="1" cy="914401"/>
          </a:xfrm>
          <a:prstGeom prst="straightConnector1">
            <a:avLst/>
          </a:prstGeom>
          <a:noFill/>
          <a:ln cap="flat" cmpd="sng" w="19050">
            <a:solidFill>
              <a:srgbClr val="148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3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4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4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35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35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" type="body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36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36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2" type="body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>
  <p:cSld name="Obsah s titulkem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37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37"/>
          <p:cNvSpPr txBox="1"/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0413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91"/>
              <a:buChar char=" "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2" type="body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>
  <p:cSld name="Obrázek s titulkem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38"/>
          <p:cNvSpPr/>
          <p:nvPr>
            <p:ph idx="2" type="pic"/>
          </p:nvPr>
        </p:nvSpPr>
        <p:spPr>
          <a:xfrm>
            <a:off x="0" y="-2"/>
            <a:ext cx="12188953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92"/>
              <a:buFont typeface="Twentieth Century"/>
              <a:buChar char=" 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" type="body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cxnSp>
        <p:nvCxnSpPr>
          <p:cNvPr id="42" name="Google Shape;42;p38"/>
          <p:cNvCxnSpPr/>
          <p:nvPr/>
        </p:nvCxnSpPr>
        <p:spPr>
          <a:xfrm flipH="1" rot="10800000">
            <a:off x="8386843" y="5264105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>
  <p:cSld name="Svislý nadpis a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cxnSp>
        <p:nvCxnSpPr>
          <p:cNvPr id="47" name="Google Shape;47;p39"/>
          <p:cNvCxnSpPr/>
          <p:nvPr/>
        </p:nvCxnSpPr>
        <p:spPr>
          <a:xfrm>
            <a:off x="9601835" y="515828"/>
            <a:ext cx="914401" cy="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7762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92"/>
              <a:buFont typeface="Twentieth Century"/>
              <a:buChar char=" 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683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683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683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683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363689@mail.muni.cz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idx="4294967295"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i="0" lang="cs-CZ" sz="5000" u="none" cap="none" strike="noStrik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KOMUNIKACE A PR</a:t>
            </a:r>
            <a:endParaRPr i="0" sz="5000" u="none" cap="none" strike="noStrik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1"/>
          <p:cNvSpPr txBox="1"/>
          <p:nvPr>
            <p:ph idx="4294967295" type="subTitle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000"/>
              <a:buFont typeface="Twentieth Century"/>
              <a:buNone/>
            </a:pPr>
            <a:r>
              <a:rPr lang="cs-CZ" sz="3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ISKM50</a:t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Markéta Bartoníčková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363689@mail.muni.cz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+420 728 014 956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</a:pPr>
            <a:r>
              <a:t/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REKLAMA VS. PR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0"/>
          <p:cNvSpPr txBox="1"/>
          <p:nvPr>
            <p:ph idx="1" type="body"/>
          </p:nvPr>
        </p:nvSpPr>
        <p:spPr>
          <a:xfrm>
            <a:off x="1024125" y="2090100"/>
            <a:ext cx="4827000" cy="4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38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1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Jednoduché sdělení pro širokou veřejnost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1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Kontrola nad obsahem, rozsahem, umístěním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1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Dominuje obraz, pracuje s emocemi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1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Nižší věrohodnost sdělení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1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Rychle odezní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6490825" y="2159875"/>
            <a:ext cx="5187900" cy="4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0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•"/>
            </a:pPr>
            <a:r>
              <a:rPr i="0" lang="cs-CZ" sz="211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Úzce cílené přesvědčovací argumenty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•"/>
            </a:pPr>
            <a:r>
              <a:rPr i="0" lang="cs-CZ" sz="211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Nelze zaručit jakoukoliv kontrolu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•"/>
            </a:pPr>
            <a:r>
              <a:rPr i="0" lang="cs-CZ" sz="211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Pracuje s informacemi, postoji, dominuje slovo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•"/>
            </a:pPr>
            <a:r>
              <a:rPr i="0" lang="cs-CZ" sz="211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Vyšší akceptovatelnost a věrohodnost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•"/>
            </a:pPr>
            <a:r>
              <a:rPr i="0" lang="cs-CZ" sz="211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Pomalé, vytrvalé a dlouhodobé působení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1" name="Google Shape;111;p10"/>
          <p:cNvCxnSpPr/>
          <p:nvPr/>
        </p:nvCxnSpPr>
        <p:spPr>
          <a:xfrm>
            <a:off x="6096000" y="2159880"/>
            <a:ext cx="0" cy="4176396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PROCES PR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1"/>
          <p:cNvSpPr txBox="1"/>
          <p:nvPr>
            <p:ph idx="1" type="body"/>
          </p:nvPr>
        </p:nvSpPr>
        <p:spPr>
          <a:xfrm>
            <a:off x="1024127" y="2285999"/>
            <a:ext cx="10285004" cy="42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26462" lvl="0" marL="914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b="1" lang="cs-CZ" sz="2000">
                <a:latin typeface="Montserrat"/>
                <a:ea typeface="Montserrat"/>
                <a:cs typeface="Montserrat"/>
                <a:sym typeface="Montserrat"/>
              </a:rPr>
              <a:t> Analýza </a:t>
            </a: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– jak na tom jsme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549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 Problém, cílové skupiny, komunikační příležitosti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26462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b="1" lang="cs-CZ" sz="2000">
                <a:latin typeface="Montserrat"/>
                <a:ea typeface="Montserrat"/>
                <a:cs typeface="Montserrat"/>
                <a:sym typeface="Montserrat"/>
              </a:rPr>
              <a:t> Plánování </a:t>
            </a: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– co s tím uděláme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549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 Formulace klíčových sdělení, výběr nástrojů k oslovení, stanovení cíle, způsob vyhodnocení, harmonogram, rozpočet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26462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b="1" lang="cs-CZ" sz="2000">
                <a:latin typeface="Montserrat"/>
                <a:ea typeface="Montserrat"/>
                <a:cs typeface="Montserrat"/>
                <a:sym typeface="Montserrat"/>
              </a:rPr>
              <a:t> Implementace </a:t>
            </a: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– jak to uděláme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549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 Realizace, průběžné vyhodnocování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26462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cs-CZ" sz="2000">
                <a:latin typeface="Montserrat"/>
                <a:ea typeface="Montserrat"/>
                <a:cs typeface="Montserrat"/>
                <a:sym typeface="Montserrat"/>
              </a:rPr>
              <a:t>Vyhodnocení</a:t>
            </a: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 – jak se nám to podařilo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549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cs-CZ" sz="2000">
                <a:latin typeface="Montserrat"/>
                <a:ea typeface="Montserrat"/>
                <a:cs typeface="Montserrat"/>
                <a:sym typeface="Montserrat"/>
              </a:rPr>
              <a:t> Vstupy, výstupy, výsledky, porovnání s cíli, zhodnocení odchylek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92"/>
              <a:buFont typeface="Arial"/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NÁSTROJE PR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Obsah obrázku snímek obrazovky, text&#10;&#10;&#10;&#10;Popis se vygeneroval automaticky." id="123" name="Google Shape;123;p12"/>
          <p:cNvPicPr preferRelativeResize="0"/>
          <p:nvPr/>
        </p:nvPicPr>
        <p:blipFill rotWithShape="1">
          <a:blip r:embed="rId3">
            <a:alphaModFix/>
          </a:blip>
          <a:srcRect b="36075" l="-1" r="-3252" t="28295"/>
          <a:stretch/>
        </p:blipFill>
        <p:spPr>
          <a:xfrm>
            <a:off x="1447798" y="1787045"/>
            <a:ext cx="9209825" cy="507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MEDIA RELATIONS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1024127" y="2254470"/>
            <a:ext cx="10631845" cy="4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Řízení vztahů se zástupci médií, aby firmě zajistili optimální publicitu v žádoucím čase, s adekvátním obsahem, žádoucím vyzněním a za přiměřených podmínek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Nástroje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Tiskové zprávy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Tiskoví mluvčí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Akce pro média (konference, brífink, snídaně, press trip, exkl. rozhovor)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Udržování neformálních vztahů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MEDIA RELATIONS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1024127" y="2254470"/>
            <a:ext cx="10106328" cy="4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b="1"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Placené PR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Zaplatíme si článek ve zvoleném médiu a čase, obsah máme pod kontrolou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Zpravidla označené jako placená inzerce, nižší dosah a věrohodnost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b="1"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Spontánní PR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Dodáváme novinářům zajímavé informace a doufáme, že o nás napíšou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Běh na dlouhou trať, budování vztahů, nemáme pod kontrolou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TISKOVÁ ZPRÁVA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1024125" y="2170375"/>
            <a:ext cx="10074300" cy="4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•"/>
            </a:pP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Základní forma sdělování informací médiím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•"/>
            </a:pP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Informuje o něčem, co se stalo, a má to šanci na otištění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•"/>
            </a:pP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 široký okruh novinářů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•"/>
            </a:pPr>
            <a:r>
              <a:rPr b="1"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Zásady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66141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•"/>
            </a:pP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Musí novináři poskytnout všechny potřebné informace – téma zajímavé pro čtenáře, které schválí editor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66141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•"/>
            </a:pP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Musí mu usnadnit práci – krátitelná odzadu, ponechat prostor pro nezávislé zpracování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66141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•"/>
            </a:pP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Musí být jednoznačně formulovaná a předcházet dezinterpretaci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descr="Obsah obrázku snímek obrazovky&#10;&#10;&#10;&#10;Popis se vygeneroval automaticky." id="147" name="Google Shape;1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17" y="0"/>
            <a:ext cx="119783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descr="Obsah obrázku snímek obrazovky&#10;&#10;&#10;&#10;Popis se vygeneroval automaticky." id="153" name="Google Shape;1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12" y="0"/>
            <a:ext cx="11403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1024125" y="585225"/>
            <a:ext cx="102993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900">
                <a:latin typeface="Montserrat"/>
                <a:ea typeface="Montserrat"/>
                <a:cs typeface="Montserrat"/>
                <a:sym typeface="Montserrat"/>
              </a:rPr>
              <a:t>ZÁSADY KOMUNIKACE S MÉDII</a:t>
            </a:r>
            <a:endParaRPr sz="4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1024127" y="2159878"/>
            <a:ext cx="10143746" cy="402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Raději poskytněte více informací než méně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Udržujte s novináři dobré vztahy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Každému médiu / novináři posílejte jen aktuální a relevantní věci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Předem myslete na to, co by se mohlo pokazit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Nic si nevynucujte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 jste tu pro novináře, ne novináři pro vás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Neříkejte „no comment“ ☺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Při autorizaci opravujte jen nesprávné nebo zavádějící vyznění odpovědi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, text&#10;&#10;&#10;&#10;Popis se vygeneroval automaticky."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5184" y="0"/>
            <a:ext cx="810163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CO JE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1024127" y="2285999"/>
            <a:ext cx="10306025" cy="42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Přenos zprávy mezi komunikátorem a příjemcem za nějakým účelem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Vybíráme vhodný kanál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Často dochází k šumu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Příjemce dekóduje zprávu na základě svých předchozích zkušeností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Zajímá nás zpětná vazba a/nebo odpověď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KRIZOVÁ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0850" lvl="0" marL="457200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Krize = jakákoliv událost, která může způsobit neočekávanou negativní publicitu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Typy krizí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-"/>
            </a:pPr>
            <a:r>
              <a:rPr b="1"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Neočekávaná</a:t>
            </a: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havárie, přírodní katastrofa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-"/>
            </a:pP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Nemáte čas se připravit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-"/>
            </a:pPr>
            <a:r>
              <a:rPr b="1"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Postupně se objevující</a:t>
            </a: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narůstající nespokojenost zaměstnanců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-"/>
            </a:pP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Dává čas na přípravu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-"/>
            </a:pPr>
            <a:r>
              <a:rPr b="1"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Trvalá</a:t>
            </a:r>
            <a:r>
              <a:rPr lang="cs-CZ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latentní fámy a spekulace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OBVYKLÉ PŘÍČINY KRIZE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1024127" y="2170389"/>
            <a:ext cx="10877362" cy="4240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Špatné hospodářské výsledky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Ilegální aktivity firmy nebo vrcholných představitelů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Ekologická katastrofa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Ztráty na životech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Výrazné zvýšení cen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Změna produktu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Výrazné propouštění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láhev&#10;&#10;&#10;&#10;Popis se vygeneroval automaticky."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636" y="0"/>
            <a:ext cx="6026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798" y="548640"/>
            <a:ext cx="9867900" cy="6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3350" y="2101850"/>
            <a:ext cx="68453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&#10;&#10;&#10;&#10;Popis se vygeneroval automaticky."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0607" y="0"/>
            <a:ext cx="74107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KRIZOVÁ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1024127" y="2191408"/>
            <a:ext cx="10534819" cy="438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0850" lvl="0" marL="457200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Nejdůležitější je prevence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Seznam potenciálních krizí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Systém včasného varování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Komunikační manuál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Když krize propukne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Rychlá, pravdivá, jednoznačná reakce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Využití krizových scénářů z manuálu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35384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Nepodcenit interní komunikaci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KRIZOVÁ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64464" lvl="0" marL="914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600">
                <a:latin typeface="Montserrat"/>
                <a:ea typeface="Montserrat"/>
                <a:cs typeface="Montserrat"/>
                <a:sym typeface="Montserrat"/>
              </a:rPr>
              <a:t> Vyvrcholení krize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76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Operativní přístup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76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Přizvat na pomoc odborníky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4464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600">
                <a:latin typeface="Montserrat"/>
                <a:ea typeface="Montserrat"/>
                <a:cs typeface="Montserrat"/>
                <a:sym typeface="Montserrat"/>
              </a:rPr>
              <a:t> Odeznění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76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Zhodnocení škod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76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Práce na nápravě reputace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763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Zabránění opakování krize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600">
                <a:latin typeface="Montserrat"/>
                <a:ea typeface="Montserrat"/>
                <a:cs typeface="Montserrat"/>
                <a:sym typeface="Montserrat"/>
              </a:rPr>
              <a:t>CO JE POTŘEBA PRO EFEKTIVNÍ KOMUNIKACI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3"/>
          <p:cNvSpPr txBox="1"/>
          <p:nvPr>
            <p:ph idx="1" type="body"/>
          </p:nvPr>
        </p:nvSpPr>
        <p:spPr>
          <a:xfrm>
            <a:off x="1024127" y="2286000"/>
            <a:ext cx="10095818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Vědět, s kým komunikuji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Mít cíl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Zvolit vhodný komunikační prostředek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Průběžně vyhodnocovat zpětnou vazbu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Dát si pozor na šum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FIREMNÍ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4"/>
          <p:cNvSpPr txBox="1"/>
          <p:nvPr>
            <p:ph idx="1" type="body"/>
          </p:nvPr>
        </p:nvSpPr>
        <p:spPr>
          <a:xfrm>
            <a:off x="1024127" y="2286000"/>
            <a:ext cx="1030602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22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Navenek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4328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 zákazníkům, potenciálním zákazníkům, dalším cílovkám, veřejnosti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4328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Firma</a:t>
            </a: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 sobě chce podávat nějaký obraz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Dovnitř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4328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Vůči zaměstnancům, akcionářům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4328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Odrážet vizi a důvod existence, jednotné působení navenek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FIREMNÍ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1024127" y="2286000"/>
            <a:ext cx="1006428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Vize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Čeho chceme dosáhnout, co je naším cílem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 děláme, proč tu jsme, jak chceme být vnímáni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Strategie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toho chceme dosáhnout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FIREMNÍ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6"/>
          <p:cNvSpPr txBox="1"/>
          <p:nvPr>
            <p:ph idx="1" type="body"/>
          </p:nvPr>
        </p:nvSpPr>
        <p:spPr>
          <a:xfrm>
            <a:off x="1024127" y="2286000"/>
            <a:ext cx="1006428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Firemní kultura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Soubor hodnot sdílený lidmi ve firmě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Firemní identita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Chování a znaky, jimiž se firma projevuje navenek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Firemní image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firmu vnímá veřejnost, řeší to brand management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Firemní reputace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Část image, kterou lze změřit jako pozitivní/negativní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Řeší to reputation management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500"/>
              <a:buFont typeface="Twentieth Century"/>
              <a:buNone/>
            </a:pPr>
            <a:r>
              <a:rPr lang="cs-CZ" sz="4500">
                <a:latin typeface="Montserrat"/>
                <a:ea typeface="Montserrat"/>
                <a:cs typeface="Montserrat"/>
                <a:sym typeface="Montserrat"/>
              </a:rPr>
              <a:t>FIREMNÍ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529" y="1713188"/>
            <a:ext cx="10266941" cy="49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PUBLIC RELATIONS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8"/>
          <p:cNvSpPr txBox="1"/>
          <p:nvPr>
            <p:ph idx="1" type="body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64464" lvl="0" marL="9143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PR = Plánované dlouhodobé aktivity k dosažení a udržení dobrého jména firmy vůči veřejnosti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4464" lvl="0" marL="91439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Udržují vztah mezi organizací a veřejností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64464" lvl="0" marL="91439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latin typeface="Montserrat"/>
                <a:ea typeface="Montserrat"/>
                <a:cs typeface="Montserrat"/>
                <a:sym typeface="Montserrat"/>
              </a:rPr>
              <a:t> Analyzují trendy a předpovídají důsledky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HISTORIE PR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9"/>
          <p:cNvSpPr txBox="1"/>
          <p:nvPr>
            <p:ph idx="1" type="body"/>
          </p:nvPr>
        </p:nvSpPr>
        <p:spPr>
          <a:xfrm>
            <a:off x="1024125" y="2286000"/>
            <a:ext cx="10583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2812" lvl="0" marL="914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Arial"/>
              <a:buChar char="•"/>
            </a:pP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cs-CZ" sz="2100">
                <a:latin typeface="Montserrat"/>
                <a:ea typeface="Montserrat"/>
                <a:cs typeface="Montserrat"/>
                <a:sym typeface="Montserrat"/>
              </a:rPr>
              <a:t>1. fáze </a:t>
            </a: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do roku 1900 – tiskový servis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16128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Propaganda = šíření informací bez ohledu na jejich věrohodnost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132812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Arial"/>
              <a:buChar char="•"/>
            </a:pPr>
            <a:r>
              <a:rPr b="1" lang="cs-CZ" sz="2100">
                <a:latin typeface="Montserrat"/>
                <a:ea typeface="Montserrat"/>
                <a:cs typeface="Montserrat"/>
                <a:sym typeface="Montserrat"/>
              </a:rPr>
              <a:t> 2. fáze </a:t>
            </a: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do roku 1920 – veřejná informovanost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16128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Šíření (pravdivých) informací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132812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Arial"/>
              <a:buChar char="•"/>
            </a:pP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cs-CZ" sz="2100">
                <a:latin typeface="Montserrat"/>
                <a:ea typeface="Montserrat"/>
                <a:cs typeface="Montserrat"/>
                <a:sym typeface="Montserrat"/>
              </a:rPr>
              <a:t>3. fáze </a:t>
            </a: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do roku 1960 – obousměrný asymetrický model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16128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Ovlivňování veřejnosti, využití vědeckých výzkumů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132812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Arial"/>
              <a:buChar char="•"/>
            </a:pP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cs-CZ" sz="2100">
                <a:latin typeface="Montserrat"/>
                <a:ea typeface="Montserrat"/>
                <a:cs typeface="Montserrat"/>
                <a:sym typeface="Montserrat"/>
              </a:rPr>
              <a:t>4. fáze </a:t>
            </a: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od roku 1960 – obousměrný symetrický model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161289" lvl="1" marL="29565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cs-CZ" sz="2100">
                <a:latin typeface="Montserrat"/>
                <a:ea typeface="Montserrat"/>
                <a:cs typeface="Montserrat"/>
                <a:sym typeface="Montserrat"/>
              </a:rPr>
              <a:t>Využití výzkumu, zjišťování postojů, měření porozumění, sledování účinnosti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3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92"/>
              <a:buFont typeface="Arial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