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y="6858000" cx="12192000"/>
  <p:notesSz cx="6858000" cy="9144000"/>
  <p:embeddedFontLst>
    <p:embeddedFont>
      <p:font typeface="Montserrat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43" roundtripDataSignature="AMtx7mgq7uI271JvVawUkKRBryWbN0mK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bold.fntdata"/><Relationship Id="rId20" Type="http://schemas.openxmlformats.org/officeDocument/2006/relationships/slide" Target="slides/slide16.xml"/><Relationship Id="rId42" Type="http://schemas.openxmlformats.org/officeDocument/2006/relationships/font" Target="fonts/Montserrat-boldItalic.fntdata"/><Relationship Id="rId41" Type="http://schemas.openxmlformats.org/officeDocument/2006/relationships/font" Target="fonts/Montserrat-italic.fntdata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43" Type="http://customschemas.google.com/relationships/presentationmetadata" Target="metadata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font" Target="fonts/Montserrat-regular.fntdata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cs-C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9dd63ad99f_0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9dd63ad99f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g9dd63ad99f_0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9dd63ad99f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9dd63ad99f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g9dd63ad99f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3:notes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245" name="Google Shape;245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2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í snímek" showMasterSp="0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4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4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34"/>
          <p:cNvSpPr txBox="1"/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4"/>
          <p:cNvSpPr txBox="1"/>
          <p:nvPr>
            <p:ph idx="1" type="subTitle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21" name="Google Shape;21;p3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4" name="Google Shape;24;p34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s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43"/>
          <p:cNvSpPr txBox="1"/>
          <p:nvPr>
            <p:ph idx="1" type="body"/>
          </p:nvPr>
        </p:nvSpPr>
        <p:spPr>
          <a:xfrm rot="5400000">
            <a:off x="3872484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3" name="Google Shape;83;p4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4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4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vislý nadpis a text" showMasterSp="0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4"/>
          <p:cNvSpPr txBox="1"/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44"/>
          <p:cNvSpPr txBox="1"/>
          <p:nvPr>
            <p:ph idx="1" type="body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9" name="Google Shape;89;p4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4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4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92" name="Google Shape;92;p44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5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8" name="Google Shape;28;p35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5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5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áhlaví oddílu" showMasterSp="0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6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6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6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6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36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6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6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9" name="Google Shape;39;p36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7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3" name="Google Shape;43;p37"/>
          <p:cNvSpPr txBox="1"/>
          <p:nvPr>
            <p:ph idx="2" type="body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44" name="Google Shape;44;p37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37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7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ání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8"/>
          <p:cNvSpPr txBox="1"/>
          <p:nvPr>
            <p:ph idx="1" type="body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38"/>
          <p:cNvSpPr txBox="1"/>
          <p:nvPr>
            <p:ph idx="2" type="body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1" name="Google Shape;51;p38"/>
          <p:cNvSpPr txBox="1"/>
          <p:nvPr>
            <p:ph idx="3" type="body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2" name="Google Shape;52;p38"/>
          <p:cNvSpPr txBox="1"/>
          <p:nvPr>
            <p:ph idx="4" type="body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53" name="Google Shape;53;p38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38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8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Jenom nadpis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39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9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9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ý" showMasterSp="0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40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40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40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titulkem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1"/>
          <p:cNvSpPr txBox="1"/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41"/>
          <p:cNvSpPr txBox="1"/>
          <p:nvPr>
            <p:ph idx="1" type="body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/>
        </p:txBody>
      </p:sp>
      <p:sp>
        <p:nvSpPr>
          <p:cNvPr id="68" name="Google Shape;68;p41"/>
          <p:cNvSpPr txBox="1"/>
          <p:nvPr>
            <p:ph idx="2" type="body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41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41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41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ek s titulkem" showMasterSp="0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2"/>
          <p:cNvSpPr txBox="1"/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42"/>
          <p:cNvSpPr/>
          <p:nvPr>
            <p:ph idx="2" type="pic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anchorCtr="0" anchor="t" bIns="45700" lIns="457200" spcFirstLastPara="1" rIns="45700" wrap="square" tIns="36575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Twentieth Century"/>
              <a:buNone/>
              <a:defRPr b="0" i="0" sz="3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75" name="Google Shape;75;p42"/>
          <p:cNvSpPr txBox="1"/>
          <p:nvPr>
            <p:ph idx="1" type="body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4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4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4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79" name="Google Shape;79;p4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i="0" sz="5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33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b="0" i="0" sz="2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2" name="Google Shape;12;p3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3" name="Google Shape;13;p3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4" name="Google Shape;14;p3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5" name="Google Shape;15;p33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363689@mail.muni.cz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Relationship Id="rId4" Type="http://schemas.openxmlformats.org/officeDocument/2006/relationships/hyperlink" Target="https://www.kaushik.net/avinash/see-think-do-content-marketing-measurement-business-framework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www.czso.cz/documents/10180/90577057/062004190301.pdf/30f45246-0fdd-461f-9c7a-2ba0f788e16b?version=1.1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4.png"/><Relationship Id="rId4" Type="http://schemas.openxmlformats.org/officeDocument/2006/relationships/hyperlink" Target="https://www.scribd.com/document/393578874/%C4%8CSU-%C4%8Ce%C5%A1i-on-line#download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www.czso.cz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hyperlink" Target="https://en.wikipedia.org/wiki/AIDA_(marketing)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350" y="4627025"/>
            <a:ext cx="7957500" cy="13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7000"/>
              <a:buFont typeface="Twentieth Century"/>
              <a:buNone/>
            </a:pPr>
            <a:r>
              <a:rPr lang="cs-CZ" sz="5300">
                <a:latin typeface="Montserrat"/>
                <a:ea typeface="Montserrat"/>
                <a:cs typeface="Montserrat"/>
                <a:sym typeface="Montserrat"/>
              </a:rPr>
              <a:t>STRATEGIE A CÍLOVKA</a:t>
            </a:r>
            <a:endParaRPr sz="330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357352" y="5645547"/>
            <a:ext cx="3200400" cy="12124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cs-CZ" sz="3000">
                <a:latin typeface="Montserrat"/>
                <a:ea typeface="Montserrat"/>
                <a:cs typeface="Montserrat"/>
                <a:sym typeface="Montserrat"/>
              </a:rPr>
              <a:t>ISK</a:t>
            </a:r>
            <a:r>
              <a:rPr lang="cs-CZ" sz="3000">
                <a:latin typeface="Montserrat"/>
                <a:ea typeface="Montserrat"/>
                <a:cs typeface="Montserrat"/>
                <a:sym typeface="Montserrat"/>
              </a:rPr>
              <a:t>M50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8387254" y="5190236"/>
            <a:ext cx="322142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Markéta Bartoníčková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sng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363689@mail.muni.cz</a:t>
            </a:r>
            <a:endParaRPr i="0" sz="21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i="0" lang="cs-CZ" sz="21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+420 728 014 956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ZÁKAZNICKÁ CESTA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54" name="Google Shape;154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07060" y="1727255"/>
            <a:ext cx="9354208" cy="4490019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0"/>
          <p:cNvSpPr txBox="1"/>
          <p:nvPr/>
        </p:nvSpPr>
        <p:spPr>
          <a:xfrm>
            <a:off x="8786647" y="6301354"/>
            <a:ext cx="29489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Více na </a:t>
            </a:r>
            <a:r>
              <a:rPr lang="cs-CZ" sz="1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kaushik.net</a:t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MARKETINGOVÉ POKRYTÍ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1" name="Google Shape;161;p11"/>
          <p:cNvSpPr txBox="1"/>
          <p:nvPr>
            <p:ph idx="1" type="body"/>
          </p:nvPr>
        </p:nvSpPr>
        <p:spPr>
          <a:xfrm>
            <a:off x="1024128" y="2286000"/>
            <a:ext cx="9720073" cy="42304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Být zákazníkovi na očích ve všech fázích a v každé fázi mu dát přesně tu informaci, kterou chce nebo potřebuje.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Konzistence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 Výběr vhodných kanálů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Displayová reklama ve fázi </a:t>
            </a:r>
            <a:r>
              <a:rPr i="1" lang="cs-CZ" sz="2600">
                <a:latin typeface="Montserrat"/>
                <a:ea typeface="Montserrat"/>
                <a:cs typeface="Montserrat"/>
                <a:sym typeface="Montserrat"/>
              </a:rPr>
              <a:t>attention / see</a:t>
            </a:r>
            <a:endParaRPr i="1"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Reklama ve vyhledávání ve fázi </a:t>
            </a:r>
            <a:r>
              <a:rPr i="1" lang="cs-CZ" sz="2600">
                <a:latin typeface="Montserrat"/>
                <a:ea typeface="Montserrat"/>
                <a:cs typeface="Montserrat"/>
                <a:sym typeface="Montserrat"/>
              </a:rPr>
              <a:t>interest / desire / think</a:t>
            </a:r>
            <a:endParaRPr i="1"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Optimalizace konverzní cesty na webu ve fázi </a:t>
            </a:r>
            <a:r>
              <a:rPr i="1" lang="cs-CZ" sz="2600">
                <a:latin typeface="Montserrat"/>
                <a:ea typeface="Montserrat"/>
                <a:cs typeface="Montserrat"/>
                <a:sym typeface="Montserrat"/>
              </a:rPr>
              <a:t>action / do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Emailový marketing ve fázi </a:t>
            </a:r>
            <a:r>
              <a:rPr i="1" lang="cs-CZ" sz="2600">
                <a:latin typeface="Montserrat"/>
                <a:ea typeface="Montserrat"/>
                <a:cs typeface="Montserrat"/>
                <a:sym typeface="Montserrat"/>
              </a:rPr>
              <a:t>care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ROZDĚLENÍ MARKETINGOVÝCH AKTIVIT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67" name="Google Shape;167;p12"/>
          <p:cNvSpPr txBox="1"/>
          <p:nvPr>
            <p:ph idx="1" type="body"/>
          </p:nvPr>
        </p:nvSpPr>
        <p:spPr>
          <a:xfrm>
            <a:off x="1024125" y="2286000"/>
            <a:ext cx="106191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460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Akvizice vs. retence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Získání vs. udržení zákazníka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Akvizice zpravidla dražší (musíte překonat všechny fáze nákupního cyklu a bariéry)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Když už nějakého zákazníka získáte, neztraťte ho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CLV</a:t>
            </a: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(customer lifetime value) = celoživotní hodnota zákazníka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Kolik u vás jeden zákazník za svůj život utratí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Když počítáte s CLV, můžete si dovolit investovat do získání nového zákazníka více, než by se vám vyplatilo pouze při počítání s prvním nákupem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ROZDĚLENÍ MARKETINGOVÝCH AKTIVIT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3" name="Google Shape;173;p13"/>
          <p:cNvSpPr txBox="1"/>
          <p:nvPr>
            <p:ph idx="1" type="body"/>
          </p:nvPr>
        </p:nvSpPr>
        <p:spPr>
          <a:xfrm>
            <a:off x="1024125" y="2286000"/>
            <a:ext cx="104178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460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Výkonnostní</a:t>
            </a: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(performance)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vs. nevýkonnostní marketing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Výkonnostní marketing </a:t>
            </a: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= aktivity, jejichž cílem je získání okamžitého, měřitelného přínosu (konverzí, tržeb)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Přínos se většinou vyhodnocuje poměrem mezi náklady a konverzemi (tržbami)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PPC reklama ve vyhledávačích, zbožové srovnávače, emailing</a:t>
            </a:r>
            <a:endParaRPr sz="23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Arial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300">
                <a:latin typeface="Montserrat"/>
                <a:ea typeface="Montserrat"/>
                <a:cs typeface="Montserrat"/>
                <a:sym typeface="Montserrat"/>
              </a:rPr>
              <a:t>Nevýkonnostní marketing </a:t>
            </a: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= aktivity, které mají dlouhodobý, ale přímo neměřitelný vliv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2" marL="44805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Brandové kampaně, tvorba blogu, neplacené aktivity na soc. sítích apod.</a:t>
            </a:r>
            <a:endParaRPr sz="1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JAKÉ KANÁLY VYBRAT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79" name="Google Shape;179;p14"/>
          <p:cNvSpPr txBox="1"/>
          <p:nvPr>
            <p:ph idx="1" type="body"/>
          </p:nvPr>
        </p:nvSpPr>
        <p:spPr>
          <a:xfrm>
            <a:off x="1024125" y="2286000"/>
            <a:ext cx="105954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>
                <a:latin typeface="Montserrat"/>
                <a:ea typeface="Montserrat"/>
                <a:cs typeface="Montserrat"/>
                <a:sym typeface="Montserrat"/>
              </a:rPr>
              <a:t>Investice do výkonnostního marketingu 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se dobře obhajují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Výsledky jsou vidět hned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Potenciálně jasná finanční smysluplnost marketingových aktivit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200"/>
              <a:buFont typeface="Arial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>
                <a:latin typeface="Montserrat"/>
                <a:ea typeface="Montserrat"/>
                <a:cs typeface="Montserrat"/>
                <a:sym typeface="Montserrat"/>
              </a:rPr>
              <a:t>Investice do nevýkonnostních aktivit </a:t>
            </a: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se v některých firmách mohou obhajovat hůře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Záleží na zkušenostech či názorech vedení, zvyklostech, možnostech apod.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Problém je, že negenerují rychlý, jasně viditelný přínos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Některé firmy (typicky ty větší) však s těmito aktivitami počítají a jejich marketing (online i offline) na nich stojí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JAKÉ KANÁLY VYBRAT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5" name="Google Shape;185;p15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Záleží na chování zákazníků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Kde s největší pravděpodobností nejlépe oslovím cílovou skupinu?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Chci reagovat na existující poptávku, nebo ji musím vytvořit?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U prodeje mobilních telefonů bude fungovat reklama ve vyhledávání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U nové služby potenciální zákazníky o její existenci informuji prostřednictvím PR článků nebo video reklamy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JAKÉ KANÁLY VYBRAT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p16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Záleží na délce nákupního procesu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Čím delší, tím víc kontaktních bodů zákazník potká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2" marL="44805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Krátký nákupní proces – obal na telefon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2" marL="44805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Dlouhý nákupní proces – auto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Chcete mít pokrytý celý nákupní proces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Typicky začínáte od konce – nemá smysl investovat do bannerové kampaně, když polovina návštěvníků košíku na webu nákup nedokončí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JAKÉ KANÁLY VYBRAT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7" name="Google Shape;197;p17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Záleží na firmě a jejích očekáváních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Kolik peněz chce investovat?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Jak rychle chce vidět výsledky?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Obecně je rozumné investovat do výkonnostních i nevýkonnostních aktivit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Už z toho důvodu, že u výkonnostních dřív či později narazíte na strop jejich možností a existující poptávky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Předpokladem úspěchu dalších aktivit je vždy správně nastavené měření, konverzní web a znalost cílové skupiny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1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STANOVENÍ (SPRÁVNÝCH) CÍLŮ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3" name="Google Shape;203;p18"/>
          <p:cNvSpPr txBox="1"/>
          <p:nvPr>
            <p:ph idx="1" type="body"/>
          </p:nvPr>
        </p:nvSpPr>
        <p:spPr>
          <a:xfrm>
            <a:off x="1024125" y="2286000"/>
            <a:ext cx="103704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222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b="1"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SMART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specific</a:t>
            </a:r>
            <a:endParaRPr sz="2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measurable</a:t>
            </a:r>
            <a:endParaRPr sz="2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achievable/acceptable</a:t>
            </a:r>
            <a:endParaRPr sz="2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realistic/relevant</a:t>
            </a:r>
            <a:endParaRPr sz="2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time specific/trackable</a:t>
            </a:r>
            <a:endParaRPr sz="23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Např. zvýšení tržeb z PPC reklamy o 20 % oproti stejnému období v loňském roce s max. PNO 10 %.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Nebo 500 000 impresí bannerové reklamy měsíčně při souhrnných měsíčních nákladech na média a na agenturu do 50 000 Kč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Předpokladem je technicky správně nastavené měření (!)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STANOVENÍ CÍLŮ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9" name="Google Shape;209;p19"/>
          <p:cNvSpPr txBox="1"/>
          <p:nvPr>
            <p:ph idx="1" type="body"/>
          </p:nvPr>
        </p:nvSpPr>
        <p:spPr>
          <a:xfrm>
            <a:off x="1024125" y="2286000"/>
            <a:ext cx="104178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Bez historických dat či zkušeností se cíle stanovují hodně těžko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 Když jste např. nikdy nedělali žádné digitální marketingové aktivity nebo nepoužívali konkrétní nástroj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Důležité je si to přiznat :)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Řešení – podívejte se na případové studie nebo se zeptejte někoho zkušenějšího (aspoň rámcově, co lze a nelze dosáhnout)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 Odhadněte možný výsledek podle svého nejlepšího vědomí a svědomí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latin typeface="Montserrat"/>
                <a:ea typeface="Montserrat"/>
                <a:cs typeface="Montserrat"/>
                <a:sym typeface="Montserrat"/>
              </a:rPr>
              <a:t> Stanovte cíle, pusťte se do práce a upravujte je podle skutečného vývoje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I s historickými daty a zkušenostmi se navržené cíle jen hrubě blíží realitě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ZÁKLADNÍ POJMY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05" name="Google Shape;105;p2"/>
          <p:cNvSpPr txBox="1"/>
          <p:nvPr>
            <p:ph idx="1" type="body"/>
          </p:nvPr>
        </p:nvSpPr>
        <p:spPr>
          <a:xfrm>
            <a:off x="1024125" y="2286000"/>
            <a:ext cx="105717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Konverze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dokončení akce, kterou mají lidé na webu udělat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Nákup zboží, odeslání poptávkového formuláře, vyplnění emailové adresy, stažení pdf katalogu atd.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Konverzní poměr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poměr konverzí k počtu kliků (návštěv na webu)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Vyjadřuje se v procentech - např. konverzní poměr 2 % říká, že z každých 100 kliků (návštěv) se uskuteční 2 konverze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Transakce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nákup na eshopu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Lead generation 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= získání kontaktu na potenciální zákazníky, kteří projevili zájem o zboží nebo služby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0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STANOVENÍ CÍLŮ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5" name="Google Shape;215;p20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V praxi se marketingové aktivity často realizují bez explicitně stanovených cílů.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Práci marketéra (agentury) potom nelze dobře vyhodnotit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Je problém v kvalitě práce nebo v tom, že se marketér soustředil na jiné cíle než manager/majitel?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Pozor na uvažování tohoto typu: „No tak teda spustíme nějaké kampaně, protože to dělá konkurence, ale nevíme vlastně, co od toho čekat. Asi by to mělo vést k něčemu pozitivnímu, ale nevíme k čemu.“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1"/>
          <p:cNvSpPr txBox="1"/>
          <p:nvPr>
            <p:ph type="title"/>
          </p:nvPr>
        </p:nvSpPr>
        <p:spPr>
          <a:xfrm>
            <a:off x="168166" y="4960137"/>
            <a:ext cx="806143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CÍLOVÁ SKUPINA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1" name="Google Shape;221;p21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9dd63ad99f_0_6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ČESKÁ INTERNETOVÁ POPULACE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28" name="Google Shape;228;g9dd63ad99f_0_6"/>
          <p:cNvSpPr txBox="1"/>
          <p:nvPr>
            <p:ph idx="1" type="body"/>
          </p:nvPr>
        </p:nvSpPr>
        <p:spPr>
          <a:xfrm>
            <a:off x="1024128" y="2286000"/>
            <a:ext cx="9720000" cy="40233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7,8 mil. uživatelů v roce 2019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cs-CZ" sz="2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Demografické rozložení na stránkách ČSÚ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60 % lidí starších 16 let se k internetu připojuje i přes mobil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cs-CZ" sz="2400">
                <a:latin typeface="Montserrat"/>
                <a:ea typeface="Montserrat"/>
                <a:cs typeface="Montserrat"/>
                <a:sym typeface="Montserrat"/>
              </a:rPr>
              <a:t>4,5 mil. lidí starších 16 let používá sociální sítě</a:t>
            </a:r>
            <a:endParaRPr sz="2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9dd63ad99f_0_12"/>
          <p:cNvSpPr txBox="1"/>
          <p:nvPr>
            <p:ph type="title"/>
          </p:nvPr>
        </p:nvSpPr>
        <p:spPr>
          <a:xfrm>
            <a:off x="1024128" y="585216"/>
            <a:ext cx="9720000" cy="1499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35" name="Google Shape;235;g9dd63ad99f_0_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82183" y="0"/>
            <a:ext cx="9827634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9dd63ad99f_0_12"/>
          <p:cNvSpPr txBox="1"/>
          <p:nvPr>
            <p:ph idx="1" type="body"/>
          </p:nvPr>
        </p:nvSpPr>
        <p:spPr>
          <a:xfrm>
            <a:off x="10873300" y="6316975"/>
            <a:ext cx="1539900" cy="4818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sz="1700">
                <a:latin typeface="Montserrat"/>
                <a:ea typeface="Montserrat"/>
                <a:cs typeface="Montserrat"/>
                <a:sym typeface="Montserrat"/>
              </a:rPr>
              <a:t>Zdroj: </a:t>
            </a:r>
            <a:r>
              <a:rPr lang="cs-CZ" sz="17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ČSÚ</a:t>
            </a:r>
            <a:endParaRPr sz="17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CÍLOVÁ SKUPINA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2" name="Google Shape;242;p22"/>
          <p:cNvSpPr txBox="1"/>
          <p:nvPr>
            <p:ph idx="1" type="body"/>
          </p:nvPr>
        </p:nvSpPr>
        <p:spPr>
          <a:xfrm>
            <a:off x="1024125" y="2286000"/>
            <a:ext cx="105006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222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Cílovka = skupina lidí, pro kterou firma existuje. Tj. skupina lidí, pro kterou firma nabízí své zboží nebo služby. 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Cílovka může být velmi široká, ale i velmi omezená (srovnejte cílovku pekárny a softwarové firmy nabízející řešení za desítky milionů korun)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Jedna firma může mít více cílovek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b="1"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Cílovka má znaky, které ji charakterizují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Montserrat"/>
              <a:buChar char="•"/>
            </a:pPr>
            <a:r>
              <a:rPr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Cílovka ještě automaticky není zákazník. Ale stávající zákazníci mohou být jednou z cílovek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  <a:p>
            <a:pPr indent="-2222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00"/>
              <a:buFont typeface="Arial"/>
              <a:buChar char="•"/>
            </a:pPr>
            <a:r>
              <a:rPr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Firmě může pomoci, když také ví, </a:t>
            </a:r>
            <a:r>
              <a:rPr b="1" lang="cs-CZ" sz="25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kdo její cílovka není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2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50"/>
              <a:buFont typeface="Calibri"/>
              <a:buNone/>
            </a:pPr>
            <a:r>
              <a:rPr i="0" lang="cs-CZ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CÍLOV</a:t>
            </a:r>
            <a:r>
              <a:rPr lang="cs-CZ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Á SKUPINA</a:t>
            </a:r>
            <a:endParaRPr i="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8" name="Google Shape;248;p23"/>
          <p:cNvSpPr txBox="1"/>
          <p:nvPr>
            <p:ph idx="1" type="body"/>
          </p:nvPr>
        </p:nvSpPr>
        <p:spPr>
          <a:xfrm>
            <a:off x="1024128" y="2286000"/>
            <a:ext cx="10936644" cy="443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 potřebuje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Co si m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yslí, že potřebuje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Co 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chce, po čem touží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J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aký problém řeší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Č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eho se obává apod.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Jak se lidé chovají na webu, respektive v situacích, kdy se potkávají s inzerentem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(teorie získaná studiem zdrojů)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Jak se chovají konkrétně u vás (praxe získaná sledováním návštěvníků)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Pochopení lidí 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pomáhá ve všech kanálech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2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PROČ ZNÁT CÍLOVKU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54" name="Google Shape;254;p24"/>
          <p:cNvSpPr txBox="1"/>
          <p:nvPr>
            <p:ph idx="1" type="body"/>
          </p:nvPr>
        </p:nvSpPr>
        <p:spPr>
          <a:xfrm>
            <a:off x="1024125" y="2286000"/>
            <a:ext cx="105480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397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Na charakter cílovky by měly být navázány marketingové aktivity firmy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 Pokud firma cílovku nezná, jak má dělat fungující marketing?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24459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Montserrat"/>
              <a:buChar char="•"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(… a znalost cílovky je velmi zásadní i mimo marketing)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 budeme říkat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Komu to budeme říkat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Kde to budeme říkat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397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200"/>
              <a:buFont typeface="Montserrat"/>
              <a:buChar char="•"/>
            </a:pPr>
            <a:r>
              <a:rPr lang="cs-CZ" sz="2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Jak to budeme říkat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400"/>
              <a:buFont typeface="Arial"/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ZÁKAZNÍK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0" name="Google Shape;260;p25"/>
          <p:cNvSpPr txBox="1"/>
          <p:nvPr>
            <p:ph idx="1" type="body"/>
          </p:nvPr>
        </p:nvSpPr>
        <p:spPr>
          <a:xfrm>
            <a:off x="1024125" y="2286000"/>
            <a:ext cx="105363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4605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Ten, kdo nakoupil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Specifická podkategorie cílových skupin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Firmy by měly usilovat o to, aby se k nim zákazníci vraceli a v optimálním případě byli firmě co nejvěrnější (neodešli ke konkurenci)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Náklady na první nákup jsou typicky vyšší než náklady na opakované nákupy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Přesvědčit člověka k prvnímu nákupu je dražší než přesvědčit stávajícího zákazníka k dalšímu nákupu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14605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Font typeface="Montserrat"/>
              <a:buChar char="•"/>
            </a:pPr>
            <a:r>
              <a:rPr lang="cs-CZ" sz="2300">
                <a:latin typeface="Montserrat"/>
                <a:ea typeface="Montserrat"/>
                <a:cs typeface="Montserrat"/>
                <a:sym typeface="Montserrat"/>
              </a:rPr>
              <a:t> Často malá skupina věrných zákazníků generuje firmě nejvyšší tržby</a:t>
            </a:r>
            <a:endParaRPr sz="19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KDE VZÍT INFORMACE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66" name="Google Shape;266;p26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Offline, online, kde se dá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Na začátku si potřebujete stanovit: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Proč vlastně výzkum děláte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 čemu má vést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Jaké máte zdroje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2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KDE VZÍT INFORMACE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2" name="Google Shape;272;p27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cs-CZ" sz="26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Český statistický úřad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143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Google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457200" rtl="0" algn="l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600"/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273" name="Google Shape;273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62540" y="3466660"/>
            <a:ext cx="6215064" cy="300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ZÁKLADNÍ POJMY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3"/>
          <p:cNvSpPr txBox="1"/>
          <p:nvPr>
            <p:ph idx="1" type="body"/>
          </p:nvPr>
        </p:nvSpPr>
        <p:spPr>
          <a:xfrm>
            <a:off x="1024125" y="2286000"/>
            <a:ext cx="10642800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Imprese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počet zobrazení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Neříká nic o počtu lidí, kteří daný obsah viděli (z 1000 impresí ho mohlo vidět 1000 lidí jednou nebo 100 lidí desetkrát)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Dosah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počet lidí, které oslovíte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Prokliky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počet kliků (na odkaz, ze kterých se lidé dostanou na žádanou stránku)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CTR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(click-through-rate) = míra prokliku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Poměr kliků (na reklamu) a počtu zobrazení (reklamy)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Vyjadřuje se v procentech; např. CTR 20 % říká, že každých 100 zobrazení reklamy vede ke 20 proklikům</a:t>
            </a:r>
            <a:endParaRPr sz="2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28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KVALITATIVNÍ VS. KVANTITATIVNÍ VÝZKUM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79" name="Google Shape;279;p28"/>
          <p:cNvSpPr txBox="1"/>
          <p:nvPr>
            <p:ph idx="1" type="body"/>
          </p:nvPr>
        </p:nvSpPr>
        <p:spPr>
          <a:xfrm>
            <a:off x="1024125" y="2286000"/>
            <a:ext cx="102993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524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Kvantitativní přístup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Velká data, potvrzení nebo vyvrácení hypotézy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Odpovídá na otázku „co se děje“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Heatmapy, hromadné dotazníky, Google Analytics</a:t>
            </a:r>
            <a:endParaRPr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0" marL="9144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b="1"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Kvalitativní přístup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Menší data, hlubší vhled do lidské zkušenosti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Odpovídá na otázku „proč se to děje“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  <a:p>
            <a:pPr indent="-152400" lvl="1" marL="265176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400"/>
              <a:buFont typeface="Montserrat"/>
              <a:buChar char="•"/>
            </a:pPr>
            <a:r>
              <a:rPr lang="cs-CZ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Focus group, hloubkové rozhovory, nahrávání chování na webu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INTERPRETACE VÝSLEDKŮ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85" name="Google Shape;285;p29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Data bez vyhodnocení (interpretace) jsou k ničemu. Pracovat lze až na základě interpretace.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Pozor na základní chyby ve vyhodnocování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Kauzalita vs. korelace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Obrácená kauzalita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Jiná příčina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Chybějící střední člen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None/>
            </a:pPr>
            <a:r>
              <a:t/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30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JAK TO SPOJIT DOHROMADY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1" name="Google Shape;291;p30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CO VÍME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97" name="Google Shape;297;p31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Kdo jsou naši potenciální zákazníci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Co řeší za problém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Jak jim naše produkty nebo služby mohou daný problém vyřešit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Jak jim to odkomunikujeme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Kde se zákazníci pohybují a jsou při tom citliví na naše sdělení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2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DALŠÍ POSTUP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03" name="Google Shape;303;p32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27000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Čeho chceme dosáhnout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Jak rychle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Kolik peněz na to máme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Plán (kdo, co, kdy, kde, jak a hlavně PROČ)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Tzn. určení priorit, výběr konkrétních kanálů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0" marL="9144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Realizace v praxi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0" marL="9144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Měření a vyhodnocování, jestli to dělá, co má</a:t>
            </a:r>
            <a:endParaRPr sz="18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1" marL="265176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Když ne – proč? Jak to spravíme?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127000" lvl="1" marL="265176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Montserrat"/>
              <a:buChar char="•"/>
            </a:pPr>
            <a:r>
              <a:rPr lang="cs-CZ" sz="2000">
                <a:latin typeface="Montserrat"/>
                <a:ea typeface="Montserrat"/>
                <a:cs typeface="Montserrat"/>
                <a:sym typeface="Montserrat"/>
              </a:rPr>
              <a:t> Když ano – super! Můžeme do toho nalít víc peněz?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ZÁKLADNÍ POJMY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7" name="Google Shape;117;p4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 CPC 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(cost per click) = cena za proklik</a:t>
            </a:r>
            <a:endParaRPr sz="2600"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Cena, kterou zaplatíte, když někdo klikne na vaši reklamu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 CPM 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(cost per milieu) = cena za tisíc zobrazení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Cena, kterou zaplatíte za to, že se vaše reklama 1000x zobrazí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 CPA 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(cost per acquisition) = cena za akvizici / konverzi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Cena, kterou zaplatíte za to, že dojde k vámi žádané akci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ZÁKLADNÍ POJMY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3" name="Google Shape;123;p5"/>
          <p:cNvSpPr txBox="1"/>
          <p:nvPr>
            <p:ph idx="1" type="body"/>
          </p:nvPr>
        </p:nvSpPr>
        <p:spPr>
          <a:xfrm>
            <a:off x="1024128" y="2286000"/>
            <a:ext cx="9720073" cy="44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ROI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(return on investment) = návratnost investic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„Kolik korun vydělá každá koruna investovaná do marketingu.“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b="1"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PNO</a:t>
            </a: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= podíl nákladů na obratu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Používá se typicky u PPC reklamy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228600" lvl="1" marL="402336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„Kolik procent z obratu z této kampaně (nebo kanálu či nástroje) chci dát zpět do marketingu.“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ZÁKLADNÍ POJMY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29" name="Google Shape;129;p6"/>
          <p:cNvSpPr txBox="1"/>
          <p:nvPr>
            <p:ph idx="1" type="body"/>
          </p:nvPr>
        </p:nvSpPr>
        <p:spPr>
          <a:xfrm>
            <a:off x="1024125" y="2286000"/>
            <a:ext cx="10725600" cy="4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651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Tržby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= kolik vyděláte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Prodáte 3 polštáře po 200 Kč, vaše tržby jsou 600 Kč.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Náklady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= kolik utratíte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Nákupní cena zboží, výdaje na marketing, mzdy, energie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Zisk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= rozdíl mezi tržbami a náklady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V ideálním případě chcete dlouhodobě mít aspoň nějaký zisk.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cs-CZ" sz="2600">
                <a:latin typeface="Montserrat"/>
                <a:ea typeface="Montserrat"/>
                <a:cs typeface="Montserrat"/>
                <a:sym typeface="Montserrat"/>
              </a:rPr>
              <a:t>Marže</a:t>
            </a: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 = rozdíl mezi nákupní a prodejní cenou, vyjadřuje se v %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65100" lvl="1" marL="265176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600"/>
              <a:buFont typeface="Montserrat"/>
              <a:buChar char="•"/>
            </a:pPr>
            <a:r>
              <a:rPr lang="cs-CZ" sz="2600">
                <a:latin typeface="Montserrat"/>
                <a:ea typeface="Montserrat"/>
                <a:cs typeface="Montserrat"/>
                <a:sym typeface="Montserrat"/>
              </a:rPr>
              <a:t>Koupíte polštář od výrobce za 150 Kč, prodáte ho za 200 Kč, vaše marže je 33 %.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MODELOVÉ FIRMY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35" name="Google Shape;135;p7"/>
          <p:cNvSpPr txBox="1"/>
          <p:nvPr>
            <p:ph idx="1" type="body"/>
          </p:nvPr>
        </p:nvSpPr>
        <p:spPr>
          <a:xfrm>
            <a:off x="1024128" y="2285999"/>
            <a:ext cx="9720073" cy="4429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1905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Char char="•"/>
            </a:pPr>
            <a:r>
              <a:rPr lang="cs-CZ" sz="3000">
                <a:latin typeface="Montserrat"/>
                <a:ea typeface="Montserrat"/>
                <a:cs typeface="Montserrat"/>
                <a:sym typeface="Montserrat"/>
              </a:rPr>
              <a:t> E-shop?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1905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3000"/>
              <a:buFont typeface="Montserrat"/>
              <a:buChar char="•"/>
            </a:pPr>
            <a:r>
              <a:rPr lang="cs-CZ" sz="3000">
                <a:latin typeface="Montserrat"/>
                <a:ea typeface="Montserrat"/>
                <a:cs typeface="Montserrat"/>
                <a:sym typeface="Montserrat"/>
              </a:rPr>
              <a:t> Lead generation?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168166" y="4960137"/>
            <a:ext cx="8061434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NÁKUPNÍ PROCES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cs-CZ">
                <a:latin typeface="Montserrat"/>
                <a:ea typeface="Montserrat"/>
                <a:cs typeface="Montserrat"/>
                <a:sym typeface="Montserrat"/>
              </a:rPr>
              <a:t>ZÁKAZNICKÁ CESTA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47" name="Google Shape;147;p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01390" y="1860332"/>
            <a:ext cx="5756718" cy="468761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9"/>
          <p:cNvSpPr txBox="1"/>
          <p:nvPr/>
        </p:nvSpPr>
        <p:spPr>
          <a:xfrm>
            <a:off x="9487497" y="6279200"/>
            <a:ext cx="2400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0" lang="cs-CZ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Více na </a:t>
            </a:r>
            <a:r>
              <a:rPr i="0" lang="cs-CZ" sz="1800" u="sng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Wikipedii</a:t>
            </a:r>
            <a:endParaRPr sz="1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egrál">
  <a:themeElements>
    <a:clrScheme name="Integrá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2018-09-18T10:56:09Z</dcterms:created>
  <dc:creator>Markéta Bartoníčková</dc:creator>
</cp:coreProperties>
</file>