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64" r:id="rId6"/>
    <p:sldId id="265" r:id="rId7"/>
    <p:sldId id="267" r:id="rId8"/>
    <p:sldId id="268" r:id="rId9"/>
    <p:sldId id="269" r:id="rId10"/>
    <p:sldId id="270" r:id="rId11"/>
    <p:sldId id="271" r:id="rId12"/>
    <p:sldId id="272" r:id="rId13"/>
    <p:sldId id="273" r:id="rId14"/>
    <p:sldId id="274" r:id="rId15"/>
    <p:sldId id="275" r:id="rId16"/>
    <p:sldId id="276" r:id="rId17"/>
    <p:sldId id="266" r:id="rId18"/>
    <p:sldId id="278" r:id="rId19"/>
    <p:sldId id="279" r:id="rId20"/>
    <p:sldId id="280" r:id="rId21"/>
    <p:sldId id="282" r:id="rId22"/>
    <p:sldId id="281" r:id="rId23"/>
    <p:sldId id="283" r:id="rId24"/>
    <p:sldId id="284" r:id="rId25"/>
    <p:sldId id="285" r:id="rId26"/>
    <p:sldId id="277" r:id="rId27"/>
    <p:sldId id="286" r:id="rId28"/>
    <p:sldId id="287" r:id="rId29"/>
    <p:sldId id="288" r:id="rId30"/>
    <p:sldId id="263"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1B59E-FDB2-42C9-86E5-E9201A8F516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443387D-80A8-47F9-9D8E-DF4331505B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3CB43BC-9FCA-4431-B640-4529E4A3EDB4}"/>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5" name="Zástupný symbol pro zápatí 4">
            <a:extLst>
              <a:ext uri="{FF2B5EF4-FFF2-40B4-BE49-F238E27FC236}">
                <a16:creationId xmlns:a16="http://schemas.microsoft.com/office/drawing/2014/main" id="{2B741022-6A46-467C-853F-DF6278DACC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BCB3C2-884F-4B0D-8C64-8263B7034932}"/>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67593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035D2-0F80-4F80-875E-C20214AA0FD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D184721-E61B-4478-80FF-3CB6F2BEFD2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16F435-4BBE-4B5B-B748-07804F2FEEBA}"/>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5" name="Zástupný symbol pro zápatí 4">
            <a:extLst>
              <a:ext uri="{FF2B5EF4-FFF2-40B4-BE49-F238E27FC236}">
                <a16:creationId xmlns:a16="http://schemas.microsoft.com/office/drawing/2014/main" id="{7D6E30E4-8667-4274-AEAD-45BFB5938D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CED0F4-0EF0-4732-B075-573EAF265A27}"/>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3126714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C005D36-2BCF-4255-B76E-651CD33F7DE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9D57D39-A946-4F6D-83E6-28DEB97A6EB8}"/>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5012613-F4C3-4AC2-8BAC-E346B48294D9}"/>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5" name="Zástupný symbol pro zápatí 4">
            <a:extLst>
              <a:ext uri="{FF2B5EF4-FFF2-40B4-BE49-F238E27FC236}">
                <a16:creationId xmlns:a16="http://schemas.microsoft.com/office/drawing/2014/main" id="{285337EE-D7E3-4FCF-B25E-88B5AB1B70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0B06EB-1FF0-4D23-A7F0-9E4A29B29679}"/>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73008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BE867-7C59-476E-94E5-3C5B78CABA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DA1697F-2B31-45AD-B47D-72E54996A09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FC24FA6-FFAF-4F5E-9F76-F2B4CCFBBEB0}"/>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5" name="Zástupný symbol pro zápatí 4">
            <a:extLst>
              <a:ext uri="{FF2B5EF4-FFF2-40B4-BE49-F238E27FC236}">
                <a16:creationId xmlns:a16="http://schemas.microsoft.com/office/drawing/2014/main" id="{9830E3D0-D023-4F5A-9E79-408FF5D656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82BC68-5C1B-4990-9F19-7166ADC2E83B}"/>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17032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2493AC-BDC0-41CE-A36D-D037AD9DCF7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04E8D3F4-6273-4381-B50D-9C9CA2365C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12CCED25-FA6F-4FE9-BB1E-795E0D739075}"/>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5" name="Zástupný symbol pro zápatí 4">
            <a:extLst>
              <a:ext uri="{FF2B5EF4-FFF2-40B4-BE49-F238E27FC236}">
                <a16:creationId xmlns:a16="http://schemas.microsoft.com/office/drawing/2014/main" id="{6861F554-909E-433E-BC1A-F2073232FF2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A7799E-E39B-45CB-96C3-8F6B4D504276}"/>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330706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2F6E14-0FF5-47B8-B2FE-5739EADE551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C817FBB-410A-405D-AE1E-E952F140016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1ECC15DF-1FB6-4BFA-8CDF-46F8C0C638AD}"/>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752D274-F2D5-426F-807A-3779FCE18C85}"/>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6" name="Zástupný symbol pro zápatí 5">
            <a:extLst>
              <a:ext uri="{FF2B5EF4-FFF2-40B4-BE49-F238E27FC236}">
                <a16:creationId xmlns:a16="http://schemas.microsoft.com/office/drawing/2014/main" id="{6E0E2CF8-0EA2-4305-91BF-299D069626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A33AB11-DA1D-4FEB-986A-D55170F5A63C}"/>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87988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2A18E8-8D81-4B49-874A-CBFD5F83C88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0BE3410-6576-4108-ACB5-524BF12BF7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D0915E6-3CFD-4667-BAC9-C99D7F5789B9}"/>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E0C8BF6-E1EB-4E2D-8991-E0E987A9D9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BCEC05A-C281-473E-9F84-97249B4A3675}"/>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AB1FD8C-7080-4BC1-A078-3F8ABF01E141}"/>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8" name="Zástupný symbol pro zápatí 7">
            <a:extLst>
              <a:ext uri="{FF2B5EF4-FFF2-40B4-BE49-F238E27FC236}">
                <a16:creationId xmlns:a16="http://schemas.microsoft.com/office/drawing/2014/main" id="{A274882C-6EC5-4371-AC06-D1912E1A43B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829C21E-EDBD-480C-A0B6-61575F7337AE}"/>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96060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50FEE-382D-43BC-B993-27A4C427A8A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DE1D81C-D08B-478A-82E8-695767EBD4D5}"/>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4" name="Zástupný symbol pro zápatí 3">
            <a:extLst>
              <a:ext uri="{FF2B5EF4-FFF2-40B4-BE49-F238E27FC236}">
                <a16:creationId xmlns:a16="http://schemas.microsoft.com/office/drawing/2014/main" id="{4551E064-35FA-4F65-895C-FC2B3F572E0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F7D3B78-D91B-436B-8260-01914F605E33}"/>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416325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2FDF744-EF54-49B0-8047-1233CC6C7E8A}"/>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3" name="Zástupný symbol pro zápatí 2">
            <a:extLst>
              <a:ext uri="{FF2B5EF4-FFF2-40B4-BE49-F238E27FC236}">
                <a16:creationId xmlns:a16="http://schemas.microsoft.com/office/drawing/2014/main" id="{B1DB9173-9B72-41BB-BBA7-0864CA89438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CF92CE9-557F-4D7C-BC34-F0899456D0BA}"/>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160633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1BA915-7EC6-44E9-BDB8-95286874F66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48CC8DAA-8169-4FBF-992C-E966B9A37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2BE32806-2E77-4622-8089-11A2AA7CED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B4402C5-CD52-4CAF-BECF-3280BDD816FE}"/>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6" name="Zástupný symbol pro zápatí 5">
            <a:extLst>
              <a:ext uri="{FF2B5EF4-FFF2-40B4-BE49-F238E27FC236}">
                <a16:creationId xmlns:a16="http://schemas.microsoft.com/office/drawing/2014/main" id="{4F7B1CE8-BCAF-450C-96D5-2B24F278C07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6C20C7F-59DB-4A62-92FD-5F5AC0899185}"/>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6790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F06CD-4F61-41EF-AFD6-A4C6D2544C5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B0E42BB-D650-4005-83DC-85FB301BEE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02CB63B-4448-47BD-AC88-4B0DEBC12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24E51CE-C54A-4CCB-877A-3F59964AD3C2}"/>
              </a:ext>
            </a:extLst>
          </p:cNvPr>
          <p:cNvSpPr>
            <a:spLocks noGrp="1"/>
          </p:cNvSpPr>
          <p:nvPr>
            <p:ph type="dt" sz="half" idx="10"/>
          </p:nvPr>
        </p:nvSpPr>
        <p:spPr/>
        <p:txBody>
          <a:bodyPr/>
          <a:lstStyle/>
          <a:p>
            <a:fld id="{DF7B1E2D-77E9-4296-82A1-BF632FF9DE05}" type="datetimeFigureOut">
              <a:rPr lang="cs-CZ" smtClean="0"/>
              <a:t>18.10.2019</a:t>
            </a:fld>
            <a:endParaRPr lang="cs-CZ"/>
          </a:p>
        </p:txBody>
      </p:sp>
      <p:sp>
        <p:nvSpPr>
          <p:cNvPr id="6" name="Zástupný symbol pro zápatí 5">
            <a:extLst>
              <a:ext uri="{FF2B5EF4-FFF2-40B4-BE49-F238E27FC236}">
                <a16:creationId xmlns:a16="http://schemas.microsoft.com/office/drawing/2014/main" id="{867CEAE9-CB08-4755-8A8F-6033985C4C4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8090E6-3EBE-4695-9852-0ECC08BCD120}"/>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114058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A79CD6E-663C-4C88-B5B8-75B9EE8D2B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D6811F8C-F4AD-412B-91E8-8500A5B81A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482747-EA3D-4F25-8FCF-BF75806F4D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B1E2D-77E9-4296-82A1-BF632FF9DE05}" type="datetimeFigureOut">
              <a:rPr lang="cs-CZ" smtClean="0"/>
              <a:t>18.10.2019</a:t>
            </a:fld>
            <a:endParaRPr lang="cs-CZ"/>
          </a:p>
        </p:txBody>
      </p:sp>
      <p:sp>
        <p:nvSpPr>
          <p:cNvPr id="5" name="Zástupný symbol pro zápatí 4">
            <a:extLst>
              <a:ext uri="{FF2B5EF4-FFF2-40B4-BE49-F238E27FC236}">
                <a16:creationId xmlns:a16="http://schemas.microsoft.com/office/drawing/2014/main" id="{2180905A-CC08-45C4-9CD2-025868AE3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5204E1E-64E1-4219-9744-5B6B85CA5E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F735D-E385-4C60-91F9-32592F568F57}" type="slidenum">
              <a:rPr lang="cs-CZ" smtClean="0"/>
              <a:t>‹#›</a:t>
            </a:fld>
            <a:endParaRPr lang="cs-CZ"/>
          </a:p>
        </p:txBody>
      </p:sp>
    </p:spTree>
    <p:extLst>
      <p:ext uri="{BB962C8B-B14F-4D97-AF65-F5344CB8AC3E}">
        <p14:creationId xmlns:p14="http://schemas.microsoft.com/office/powerpoint/2010/main" val="2757483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C97BA-6197-4226-B01C-49054D0ED73F}"/>
              </a:ext>
            </a:extLst>
          </p:cNvPr>
          <p:cNvSpPr>
            <a:spLocks noGrp="1"/>
          </p:cNvSpPr>
          <p:nvPr>
            <p:ph type="ctrTitle"/>
          </p:nvPr>
        </p:nvSpPr>
        <p:spPr>
          <a:xfrm>
            <a:off x="1524000" y="2712352"/>
            <a:ext cx="9144000" cy="1991539"/>
          </a:xfrm>
        </p:spPr>
        <p:txBody>
          <a:bodyPr>
            <a:normAutofit/>
          </a:bodyPr>
          <a:lstStyle/>
          <a:p>
            <a:r>
              <a:rPr lang="cs-CZ" sz="4400" dirty="0"/>
              <a:t>JAP341</a:t>
            </a:r>
            <a:br>
              <a:rPr lang="cs-CZ" dirty="0"/>
            </a:br>
            <a:r>
              <a:rPr lang="cs-CZ" dirty="0"/>
              <a:t>Obchodní japonština I</a:t>
            </a:r>
            <a:br>
              <a:rPr lang="cs-CZ" dirty="0"/>
            </a:br>
            <a:r>
              <a:rPr lang="cs-CZ" sz="2800" dirty="0"/>
              <a:t>podzim 2019</a:t>
            </a:r>
          </a:p>
        </p:txBody>
      </p:sp>
      <p:sp>
        <p:nvSpPr>
          <p:cNvPr id="3" name="Podnadpis 2">
            <a:extLst>
              <a:ext uri="{FF2B5EF4-FFF2-40B4-BE49-F238E27FC236}">
                <a16:creationId xmlns:a16="http://schemas.microsoft.com/office/drawing/2014/main" id="{2A0721D1-1635-49D9-9C35-BE3EE56C02AE}"/>
              </a:ext>
            </a:extLst>
          </p:cNvPr>
          <p:cNvSpPr>
            <a:spLocks noGrp="1"/>
          </p:cNvSpPr>
          <p:nvPr>
            <p:ph type="subTitle" idx="1"/>
          </p:nvPr>
        </p:nvSpPr>
        <p:spPr>
          <a:xfrm>
            <a:off x="1524000" y="685843"/>
            <a:ext cx="9144000" cy="1655762"/>
          </a:xfrm>
        </p:spPr>
        <p:txBody>
          <a:bodyPr>
            <a:normAutofit/>
          </a:bodyPr>
          <a:lstStyle/>
          <a:p>
            <a:r>
              <a:rPr lang="cs-CZ" dirty="0"/>
              <a:t>Filozofická fakulta Masarykovy univerzita v Brně</a:t>
            </a:r>
          </a:p>
          <a:p>
            <a:r>
              <a:rPr lang="cs-CZ" sz="4000" dirty="0"/>
              <a:t>Seminář japonských studií</a:t>
            </a:r>
          </a:p>
          <a:p>
            <a:r>
              <a:rPr lang="cs-CZ" sz="2000" dirty="0"/>
              <a:t>Centrum asijských studií</a:t>
            </a:r>
          </a:p>
        </p:txBody>
      </p:sp>
      <p:sp>
        <p:nvSpPr>
          <p:cNvPr id="5" name="Podnadpis 2">
            <a:extLst>
              <a:ext uri="{FF2B5EF4-FFF2-40B4-BE49-F238E27FC236}">
                <a16:creationId xmlns:a16="http://schemas.microsoft.com/office/drawing/2014/main" id="{63DAAEE9-1D39-48AB-9C91-C32CC31A4494}"/>
              </a:ext>
            </a:extLst>
          </p:cNvPr>
          <p:cNvSpPr txBox="1">
            <a:spLocks/>
          </p:cNvSpPr>
          <p:nvPr/>
        </p:nvSpPr>
        <p:spPr>
          <a:xfrm>
            <a:off x="1524000" y="5387545"/>
            <a:ext cx="9144000" cy="784611"/>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sz="3000" dirty="0"/>
              <a:t>Přednášející: Petr Podzimek</a:t>
            </a:r>
          </a:p>
          <a:p>
            <a:r>
              <a:rPr lang="cs-CZ" sz="1800"/>
              <a:t>1</a:t>
            </a:r>
            <a:r>
              <a:rPr lang="cs-CZ" sz="1800" dirty="0"/>
              <a:t>8</a:t>
            </a:r>
            <a:r>
              <a:rPr lang="cs-CZ" sz="1800"/>
              <a:t>.10.2019</a:t>
            </a:r>
            <a:endParaRPr lang="cs-CZ" sz="1800" dirty="0"/>
          </a:p>
        </p:txBody>
      </p:sp>
    </p:spTree>
    <p:extLst>
      <p:ext uri="{BB962C8B-B14F-4D97-AF65-F5344CB8AC3E}">
        <p14:creationId xmlns:p14="http://schemas.microsoft.com/office/powerpoint/2010/main" val="2842679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fontScale="92500" lnSpcReduction="10000"/>
          </a:bodyPr>
          <a:lstStyle/>
          <a:p>
            <a:pPr marL="0" indent="0">
              <a:buNone/>
            </a:pPr>
            <a:r>
              <a:rPr lang="ja-JP" altLang="en-US" sz="3900" dirty="0">
                <a:latin typeface="Meiryo UI" panose="020B0604030504040204" pitchFamily="34" charset="-128"/>
                <a:ea typeface="Meiryo UI" panose="020B0604030504040204" pitchFamily="34" charset="-128"/>
              </a:rPr>
              <a:t>②</a:t>
            </a:r>
            <a:r>
              <a:rPr lang="ja-JP" altLang="en-US" sz="3900" b="1" dirty="0">
                <a:latin typeface="Meiryo UI" panose="020B0604030504040204" pitchFamily="34" charset="-128"/>
                <a:ea typeface="Meiryo UI" panose="020B0604030504040204" pitchFamily="34" charset="-128"/>
              </a:rPr>
              <a:t>尊敬語</a:t>
            </a:r>
            <a:r>
              <a:rPr lang="cs-CZ" altLang="ja-JP" sz="1700" b="1" dirty="0">
                <a:latin typeface="Meiryo UI" panose="020B0604030504040204" pitchFamily="34" charset="-128"/>
                <a:ea typeface="Meiryo UI" panose="020B0604030504040204" pitchFamily="34" charset="-128"/>
              </a:rPr>
              <a:t> </a:t>
            </a:r>
          </a:p>
          <a:p>
            <a:pPr marL="0" indent="0">
              <a:buNone/>
            </a:pPr>
            <a:br>
              <a:rPr lang="ja-JP" altLang="en-US" sz="1700" dirty="0">
                <a:latin typeface="Meiryo UI" panose="020B0604030504040204" pitchFamily="34" charset="-128"/>
                <a:ea typeface="Meiryo UI" panose="020B0604030504040204" pitchFamily="34" charset="-128"/>
              </a:rPr>
            </a:br>
            <a:endParaRPr lang="ja-JP" altLang="en-US" sz="1700" dirty="0">
              <a:latin typeface="Meiryo UI" panose="020B0604030504040204" pitchFamily="34" charset="-128"/>
              <a:ea typeface="Meiryo UI" panose="020B0604030504040204" pitchFamily="34" charset="-128"/>
            </a:endParaRPr>
          </a:p>
          <a:p>
            <a:pPr marL="0" indent="0">
              <a:buNone/>
            </a:pPr>
            <a:r>
              <a:rPr lang="cs-CZ" altLang="ja-JP" sz="3000" b="1"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「お・ご～くださる・れる・られる」</a:t>
            </a:r>
            <a:endParaRPr lang="ja-JP" altLang="en-US" sz="3000" dirty="0">
              <a:latin typeface="Meiryo UI" panose="020B0604030504040204" pitchFamily="34" charset="-128"/>
              <a:ea typeface="Meiryo UI" panose="020B0604030504040204" pitchFamily="34" charset="-128"/>
            </a:endParaRPr>
          </a:p>
          <a:p>
            <a:pPr marL="0" indent="0">
              <a:buNone/>
            </a:pPr>
            <a:r>
              <a:rPr lang="ja-JP" altLang="en-US" sz="3000" b="1" dirty="0">
                <a:latin typeface="Meiryo UI" panose="020B0604030504040204" pitchFamily="34" charset="-128"/>
                <a:ea typeface="Meiryo UI" panose="020B0604030504040204" pitchFamily="34" charset="-128"/>
              </a:rPr>
              <a:t>（相手を持ち上げ・高める表現→相手のことを話す。主語は相手！）</a:t>
            </a:r>
            <a:r>
              <a:rPr lang="cs-CZ" altLang="ja-JP" sz="1700" b="1" dirty="0">
                <a:latin typeface="Meiryo UI" panose="020B0604030504040204" pitchFamily="34" charset="-128"/>
                <a:ea typeface="Meiryo UI" panose="020B0604030504040204" pitchFamily="34" charset="-128"/>
              </a:rPr>
              <a:t> </a:t>
            </a:r>
            <a:endParaRPr lang="ja-JP" altLang="en-US" sz="1700" dirty="0">
              <a:latin typeface="Meiryo UI" panose="020B0604030504040204" pitchFamily="34" charset="-128"/>
              <a:ea typeface="Meiryo UI" panose="020B0604030504040204" pitchFamily="34" charset="-128"/>
            </a:endParaRPr>
          </a:p>
          <a:p>
            <a:pPr marL="0" indent="0">
              <a:buNone/>
            </a:pPr>
            <a:endParaRPr lang="ja-JP" altLang="en-US" sz="17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話</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「社長がお話くださいます」</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電話</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「お客様がお電話くださるそうです」</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指導</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「部長がご指導くださいました」</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来店</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「ご来店くださいまして、ありがとうございます」</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来られる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「お客様はどちらから来られましたか」</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行かれる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「課長は昼食に行かれました」</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戻られる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「戻られましたらお電話ください」</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263242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fontScale="92500" lnSpcReduction="20000"/>
          </a:bodyPr>
          <a:lstStyle/>
          <a:p>
            <a:pPr marL="0" indent="0">
              <a:buNone/>
            </a:pPr>
            <a:r>
              <a:rPr lang="ja-JP" altLang="en-US" sz="3900" dirty="0">
                <a:latin typeface="Meiryo UI" panose="020B0604030504040204" pitchFamily="34" charset="-128"/>
                <a:ea typeface="Meiryo UI" panose="020B0604030504040204" pitchFamily="34" charset="-128"/>
              </a:rPr>
              <a:t>②</a:t>
            </a:r>
            <a:r>
              <a:rPr lang="ja-JP" altLang="en-US" sz="3900" b="1" dirty="0">
                <a:latin typeface="Meiryo UI" panose="020B0604030504040204" pitchFamily="34" charset="-128"/>
                <a:ea typeface="Meiryo UI" panose="020B0604030504040204" pitchFamily="34" charset="-128"/>
              </a:rPr>
              <a:t>尊敬語</a:t>
            </a:r>
            <a:r>
              <a:rPr lang="cs-CZ" altLang="ja-JP" sz="1700" b="1" dirty="0">
                <a:latin typeface="Meiryo UI" panose="020B0604030504040204" pitchFamily="34" charset="-128"/>
                <a:ea typeface="Meiryo UI" panose="020B0604030504040204" pitchFamily="34" charset="-128"/>
              </a:rPr>
              <a:t> </a:t>
            </a:r>
          </a:p>
          <a:p>
            <a:pPr marL="0" indent="0">
              <a:buNone/>
            </a:pPr>
            <a:br>
              <a:rPr lang="ja-JP" altLang="en-US" sz="1700" dirty="0">
                <a:latin typeface="Meiryo UI" panose="020B0604030504040204" pitchFamily="34" charset="-128"/>
                <a:ea typeface="Meiryo UI" panose="020B0604030504040204" pitchFamily="34" charset="-128"/>
              </a:rPr>
            </a:br>
            <a:r>
              <a:rPr lang="cs-CZ" altLang="ja-JP" sz="3000"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言葉を変化させることにより敬意を表す</a:t>
            </a:r>
            <a:r>
              <a:rPr lang="cs-CZ" altLang="ja-JP" sz="1700" b="1" dirty="0">
                <a:latin typeface="Meiryo UI" panose="020B0604030504040204" pitchFamily="34" charset="-128"/>
                <a:ea typeface="Meiryo UI" panose="020B0604030504040204" pitchFamily="34" charset="-128"/>
              </a:rPr>
              <a:t> </a:t>
            </a:r>
            <a:endParaRPr lang="ja-JP" altLang="en-US" sz="1700" dirty="0">
              <a:latin typeface="Meiryo UI" panose="020B0604030504040204" pitchFamily="34" charset="-128"/>
              <a:ea typeface="Meiryo UI" panose="020B0604030504040204" pitchFamily="34" charset="-128"/>
            </a:endParaRPr>
          </a:p>
          <a:p>
            <a:pPr marL="0" indent="0">
              <a:buNone/>
            </a:pPr>
            <a:endParaRPr lang="ja-JP" altLang="en-US" sz="17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元の言葉　→　</a:t>
            </a:r>
            <a:r>
              <a:rPr lang="ja-JP" altLang="en-US" b="1" dirty="0">
                <a:latin typeface="Meiryo UI" panose="020B0604030504040204" pitchFamily="34" charset="-128"/>
                <a:ea typeface="Meiryo UI" panose="020B0604030504040204" pitchFamily="34" charset="-128"/>
              </a:rPr>
              <a:t>尊敬語の言い換え例</a:t>
            </a:r>
            <a:br>
              <a:rPr lang="ja-JP" altLang="en-US" sz="1800" dirty="0">
                <a:latin typeface="Meiryo UI" panose="020B0604030504040204" pitchFamily="34" charset="-128"/>
                <a:ea typeface="Meiryo UI" panose="020B0604030504040204" pitchFamily="34" charset="-128"/>
              </a:rPr>
            </a:b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言う</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おっしゃる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「お客様がおっしゃるとおりです」</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見る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ご覧になる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「お客様がカタログをご覧になる」</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する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なさる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a:t>
            </a:r>
            <a:r>
              <a:rPr lang="ja-JP" altLang="en-US" dirty="0">
                <a:latin typeface="Meiryo UI" panose="020B0604030504040204" pitchFamily="34" charset="-128"/>
                <a:ea typeface="Meiryo UI" panose="020B0604030504040204" pitchFamily="34" charset="-128"/>
              </a:rPr>
              <a:t>と</a:t>
            </a:r>
            <a:r>
              <a:rPr lang="en-US" altLang="ja-JP" dirty="0">
                <a:latin typeface="Meiryo UI" panose="020B0604030504040204" pitchFamily="34" charset="-128"/>
                <a:ea typeface="Meiryo UI" panose="020B0604030504040204" pitchFamily="34" charset="-128"/>
              </a:rPr>
              <a:t>B</a:t>
            </a:r>
            <a:r>
              <a:rPr lang="ja-JP" altLang="en-US" dirty="0">
                <a:latin typeface="Meiryo UI" panose="020B0604030504040204" pitchFamily="34" charset="-128"/>
                <a:ea typeface="Meiryo UI" panose="020B0604030504040204" pitchFamily="34" charset="-128"/>
              </a:rPr>
              <a:t>のどちらになさいますか」</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来る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お越しになる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「お客様がお越しになりました」</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来る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いらっしゃる</a:t>
            </a:r>
            <a:r>
              <a:rPr lang="ja-JP" altLang="en-US"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「お客様がいらっしゃいました」</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行く</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いらっしゃる</a:t>
            </a:r>
            <a:r>
              <a:rPr lang="ja-JP" altLang="en-US"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「これからどちらにいらっしゃるのですか」</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居る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いらっしゃる</a:t>
            </a:r>
            <a:r>
              <a:rPr lang="ja-JP" altLang="en-US"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「部長は会議室にいらっしゃいます」</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食べる・飲む　→　</a:t>
            </a:r>
            <a:r>
              <a:rPr lang="ja-JP" altLang="en-US" b="1" dirty="0">
                <a:latin typeface="Meiryo UI" panose="020B0604030504040204" pitchFamily="34" charset="-128"/>
                <a:ea typeface="Meiryo UI" panose="020B0604030504040204" pitchFamily="34" charset="-128"/>
              </a:rPr>
              <a:t>召し上がる</a:t>
            </a:r>
            <a:r>
              <a:rPr lang="ja-JP" altLang="en-US" dirty="0">
                <a:latin typeface="Meiryo UI" panose="020B0604030504040204" pitchFamily="34" charset="-128"/>
                <a:ea typeface="Meiryo UI" panose="020B0604030504040204" pitchFamily="34" charset="-128"/>
              </a:rPr>
              <a:t>　 「どうぞ召し上がってください」</a:t>
            </a:r>
            <a:endParaRPr lang="ja-JP" altLang="en-US" sz="18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929920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fontScale="92500" lnSpcReduction="20000"/>
          </a:bodyPr>
          <a:lstStyle/>
          <a:p>
            <a:pPr marL="0" indent="0">
              <a:buNone/>
            </a:pPr>
            <a:r>
              <a:rPr lang="ja-JP" altLang="en-US" sz="3900" dirty="0">
                <a:latin typeface="Meiryo UI" panose="020B0604030504040204" pitchFamily="34" charset="-128"/>
                <a:ea typeface="Meiryo UI" panose="020B0604030504040204" pitchFamily="34" charset="-128"/>
              </a:rPr>
              <a:t>③</a:t>
            </a:r>
            <a:r>
              <a:rPr lang="ja-JP" altLang="en-US" sz="3900" b="1" dirty="0">
                <a:latin typeface="Meiryo UI" panose="020B0604030504040204" pitchFamily="34" charset="-128"/>
                <a:ea typeface="Meiryo UI" panose="020B0604030504040204" pitchFamily="34" charset="-128"/>
              </a:rPr>
              <a:t>謙譲語</a:t>
            </a:r>
            <a:r>
              <a:rPr lang="cs-CZ" altLang="ja-JP" sz="1700" b="1" dirty="0">
                <a:latin typeface="Meiryo UI" panose="020B0604030504040204" pitchFamily="34" charset="-128"/>
                <a:ea typeface="Meiryo UI" panose="020B0604030504040204" pitchFamily="34" charset="-128"/>
              </a:rPr>
              <a:t> </a:t>
            </a:r>
          </a:p>
          <a:p>
            <a:pPr marL="0" indent="0">
              <a:buNone/>
            </a:pPr>
            <a:br>
              <a:rPr lang="ja-JP" altLang="en-US" sz="1700" dirty="0">
                <a:latin typeface="Meiryo UI" panose="020B0604030504040204" pitchFamily="34" charset="-128"/>
                <a:ea typeface="Meiryo UI" panose="020B0604030504040204" pitchFamily="34" charset="-128"/>
              </a:rPr>
            </a:br>
            <a:r>
              <a:rPr lang="cs-CZ" altLang="ja-JP" sz="3000"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相手を立てるために自分を一段下にする・へりくだる</a:t>
            </a:r>
            <a:r>
              <a:rPr lang="cs-CZ" altLang="ja-JP" sz="1700" b="1" dirty="0">
                <a:latin typeface="Meiryo UI" panose="020B0604030504040204" pitchFamily="34" charset="-128"/>
                <a:ea typeface="Meiryo UI" panose="020B0604030504040204" pitchFamily="34" charset="-128"/>
              </a:rPr>
              <a:t> </a:t>
            </a:r>
            <a:endParaRPr lang="ja-JP" altLang="en-US" sz="1700" dirty="0">
              <a:latin typeface="Meiryo UI" panose="020B0604030504040204" pitchFamily="34" charset="-128"/>
              <a:ea typeface="Meiryo UI" panose="020B0604030504040204" pitchFamily="34" charset="-128"/>
            </a:endParaRPr>
          </a:p>
          <a:p>
            <a:pPr marL="0" indent="0">
              <a:buNone/>
            </a:pPr>
            <a:endParaRPr lang="ja-JP" altLang="en-US" sz="1700" dirty="0">
              <a:latin typeface="Meiryo UI" panose="020B0604030504040204" pitchFamily="34" charset="-128"/>
              <a:ea typeface="Meiryo UI" panose="020B0604030504040204" pitchFamily="34" charset="-128"/>
            </a:endParaRPr>
          </a:p>
          <a:p>
            <a:pPr marL="0" indent="0">
              <a:buNone/>
            </a:pPr>
            <a:r>
              <a:rPr lang="ja-JP" altLang="en-US" sz="1700" b="1"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言葉を変化させることにより自分の行動をへりくだって言い換える表現</a:t>
            </a:r>
            <a:br>
              <a:rPr lang="ja-JP" altLang="en-US" dirty="0">
                <a:latin typeface="Meiryo UI" panose="020B0604030504040204" pitchFamily="34" charset="-128"/>
                <a:ea typeface="Meiryo UI" panose="020B0604030504040204" pitchFamily="34" charset="-128"/>
              </a:rPr>
            </a:br>
            <a:endParaRPr lang="ja-JP" altLang="en-US" sz="1700" dirty="0">
              <a:latin typeface="Meiryo UI" panose="020B0604030504040204" pitchFamily="34" charset="-128"/>
              <a:ea typeface="Meiryo UI" panose="020B0604030504040204" pitchFamily="34" charset="-128"/>
            </a:endParaRPr>
          </a:p>
          <a:p>
            <a:pPr marL="0" indent="0">
              <a:buNone/>
            </a:pPr>
            <a:r>
              <a:rPr lang="ja-JP" altLang="en-US" sz="1700" dirty="0">
                <a:latin typeface="Meiryo UI" panose="020B0604030504040204" pitchFamily="34" charset="-128"/>
                <a:ea typeface="Meiryo UI" panose="020B0604030504040204" pitchFamily="34" charset="-128"/>
              </a:rPr>
              <a:t>　</a:t>
            </a:r>
            <a:r>
              <a:rPr lang="ja-JP" altLang="en-US" sz="3000" dirty="0">
                <a:latin typeface="Meiryo UI" panose="020B0604030504040204" pitchFamily="34" charset="-128"/>
                <a:ea typeface="Meiryo UI" panose="020B0604030504040204" pitchFamily="34" charset="-128"/>
              </a:rPr>
              <a:t>元の言葉　→　</a:t>
            </a:r>
            <a:r>
              <a:rPr lang="ja-JP" altLang="en-US" sz="3000" b="1" dirty="0">
                <a:latin typeface="Meiryo UI" panose="020B0604030504040204" pitchFamily="34" charset="-128"/>
                <a:ea typeface="Meiryo UI" panose="020B0604030504040204" pitchFamily="34" charset="-128"/>
              </a:rPr>
              <a:t>謙譲語の言い換え例</a:t>
            </a:r>
            <a:br>
              <a:rPr lang="ja-JP" altLang="en-US" sz="1800" dirty="0">
                <a:latin typeface="Meiryo UI" panose="020B0604030504040204" pitchFamily="34" charset="-128"/>
                <a:ea typeface="Meiryo UI" panose="020B0604030504040204" pitchFamily="34" charset="-128"/>
              </a:rPr>
            </a:br>
            <a:endParaRPr lang="ja-JP" altLang="en-US" sz="1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　言う</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申す　</a:t>
            </a: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「ノボトニーと申します」」</a:t>
            </a:r>
          </a:p>
          <a:p>
            <a:pPr marL="0" indent="0">
              <a:buNone/>
            </a:pPr>
            <a:r>
              <a:rPr lang="ja-JP" altLang="en-US" dirty="0">
                <a:latin typeface="Meiryo UI" panose="020B0604030504040204" pitchFamily="34" charset="-128"/>
                <a:ea typeface="Meiryo UI" panose="020B0604030504040204" pitchFamily="34" charset="-128"/>
              </a:rPr>
              <a:t>　見る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拝見する</a:t>
            </a: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「企画書を拝見します」</a:t>
            </a:r>
          </a:p>
          <a:p>
            <a:pPr marL="0" indent="0">
              <a:buNone/>
            </a:pPr>
            <a:r>
              <a:rPr lang="ja-JP" altLang="en-US" dirty="0">
                <a:latin typeface="Meiryo UI" panose="020B0604030504040204" pitchFamily="34" charset="-128"/>
                <a:ea typeface="Meiryo UI" panose="020B0604030504040204" pitchFamily="34" charset="-128"/>
              </a:rPr>
              <a:t>　する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　</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「その仕事はわたくしがいたします」</a:t>
            </a:r>
          </a:p>
          <a:p>
            <a:pPr marL="0" indent="0">
              <a:buNone/>
            </a:pPr>
            <a:r>
              <a:rPr lang="ja-JP" altLang="en-US" dirty="0">
                <a:latin typeface="Meiryo UI" panose="020B0604030504040204" pitchFamily="34" charset="-128"/>
                <a:ea typeface="Meiryo UI" panose="020B0604030504040204" pitchFamily="34" charset="-128"/>
              </a:rPr>
              <a:t>　来る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参る・伺う　</a:t>
            </a:r>
            <a:r>
              <a:rPr lang="ja-JP" altLang="en-US" dirty="0">
                <a:latin typeface="Meiryo UI" panose="020B0604030504040204" pitchFamily="34" charset="-128"/>
                <a:ea typeface="Meiryo UI" panose="020B0604030504040204" pitchFamily="34" charset="-128"/>
              </a:rPr>
              <a:t>「東京から参りました」</a:t>
            </a:r>
          </a:p>
          <a:p>
            <a:pPr marL="0" indent="0">
              <a:buNone/>
            </a:pPr>
            <a:r>
              <a:rPr lang="ja-JP" altLang="en-US" dirty="0">
                <a:latin typeface="Meiryo UI" panose="020B0604030504040204" pitchFamily="34" charset="-128"/>
                <a:ea typeface="Meiryo UI" panose="020B0604030504040204" pitchFamily="34" charset="-128"/>
              </a:rPr>
              <a:t>　行く</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参る・伺う</a:t>
            </a:r>
            <a:r>
              <a:rPr lang="ja-JP" altLang="en-US" dirty="0">
                <a:latin typeface="Meiryo UI" panose="020B0604030504040204" pitchFamily="34" charset="-128"/>
                <a:ea typeface="Meiryo UI" panose="020B0604030504040204" pitchFamily="34" charset="-128"/>
              </a:rPr>
              <a:t>　「</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時に御社に伺います」</a:t>
            </a:r>
          </a:p>
          <a:p>
            <a:pPr marL="0" indent="0">
              <a:buNone/>
            </a:pPr>
            <a:r>
              <a:rPr lang="ja-JP" altLang="en-US" dirty="0">
                <a:latin typeface="Meiryo UI" panose="020B0604030504040204" pitchFamily="34" charset="-128"/>
                <a:ea typeface="Meiryo UI" panose="020B0604030504040204" pitchFamily="34" charset="-128"/>
              </a:rPr>
              <a:t>　居る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おる　</a:t>
            </a: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「午前中は会議室におります」</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966535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③</a:t>
            </a:r>
            <a:r>
              <a:rPr lang="ja-JP" altLang="en-US" sz="3600" b="1" dirty="0">
                <a:latin typeface="Meiryo UI" panose="020B0604030504040204" pitchFamily="34" charset="-128"/>
                <a:ea typeface="Meiryo UI" panose="020B0604030504040204" pitchFamily="34" charset="-128"/>
              </a:rPr>
              <a:t>謙譲語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 言葉を変化させることにより自分の行動をへりくだって言い換える表現</a:t>
            </a:r>
            <a:endParaRPr lang="en-US" altLang="ja-JP" b="1" dirty="0">
              <a:latin typeface="Meiryo UI" panose="020B0604030504040204" pitchFamily="34" charset="-128"/>
              <a:ea typeface="Meiryo UI" panose="020B0604030504040204" pitchFamily="34" charset="-128"/>
            </a:endParaRPr>
          </a:p>
          <a:p>
            <a:pPr marL="0" indent="0">
              <a:buNone/>
            </a:pP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－続き－</a:t>
            </a:r>
            <a:r>
              <a:rPr lang="cs-CZ" altLang="ja-JP" sz="1600" b="1" dirty="0">
                <a:latin typeface="Meiryo UI" panose="020B0604030504040204" pitchFamily="34" charset="-128"/>
                <a:ea typeface="Meiryo UI" panose="020B0604030504040204" pitchFamily="34" charset="-128"/>
              </a:rPr>
              <a:t> </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ja-JP" altLang="en-US" sz="2600" dirty="0">
                <a:latin typeface="Meiryo UI" panose="020B0604030504040204" pitchFamily="34" charset="-128"/>
                <a:ea typeface="Meiryo UI" panose="020B0604030504040204" pitchFamily="34" charset="-128"/>
              </a:rPr>
              <a:t> 元の言葉　→　</a:t>
            </a:r>
            <a:r>
              <a:rPr lang="ja-JP" altLang="en-US" sz="2600" b="1" dirty="0">
                <a:latin typeface="Meiryo UI" panose="020B0604030504040204" pitchFamily="34" charset="-128"/>
                <a:ea typeface="Meiryo UI" panose="020B0604030504040204" pitchFamily="34" charset="-128"/>
              </a:rPr>
              <a:t>謙譲語の言い換え例</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ja-JP" altLang="en-US" sz="2600" dirty="0">
                <a:latin typeface="Meiryo UI" panose="020B0604030504040204" pitchFamily="34" charset="-128"/>
                <a:ea typeface="Meiryo UI" panose="020B0604030504040204" pitchFamily="34" charset="-128"/>
              </a:rPr>
              <a:t> 食べる・飲む</a:t>
            </a: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　</a:t>
            </a:r>
            <a:r>
              <a:rPr lang="ja-JP" altLang="en-US" sz="2600" b="1" dirty="0">
                <a:latin typeface="Meiryo UI" panose="020B0604030504040204" pitchFamily="34" charset="-128"/>
                <a:ea typeface="Meiryo UI" panose="020B0604030504040204" pitchFamily="34" charset="-128"/>
              </a:rPr>
              <a:t>いただく・頂戴する</a:t>
            </a:r>
            <a:r>
              <a:rPr lang="ja-JP" altLang="en-US" sz="2600" dirty="0">
                <a:latin typeface="Meiryo UI" panose="020B0604030504040204" pitchFamily="34" charset="-128"/>
                <a:ea typeface="Meiryo UI" panose="020B0604030504040204" pitchFamily="34" charset="-128"/>
              </a:rPr>
              <a:t>　 「お茶いただきます」</a:t>
            </a:r>
          </a:p>
          <a:p>
            <a:pPr marL="0" indent="0">
              <a:buNone/>
            </a:pPr>
            <a:r>
              <a:rPr lang="ja-JP" altLang="en-US" sz="2600" dirty="0">
                <a:latin typeface="Meiryo UI" panose="020B0604030504040204" pitchFamily="34" charset="-128"/>
                <a:ea typeface="Meiryo UI" panose="020B0604030504040204" pitchFamily="34" charset="-128"/>
              </a:rPr>
              <a:t> もらう　 </a:t>
            </a: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　</a:t>
            </a:r>
            <a:r>
              <a:rPr lang="ja-JP" altLang="en-US" sz="2600" b="1" dirty="0">
                <a:latin typeface="Meiryo UI" panose="020B0604030504040204" pitchFamily="34" charset="-128"/>
                <a:ea typeface="Meiryo UI" panose="020B0604030504040204" pitchFamily="34" charset="-128"/>
              </a:rPr>
              <a:t>いただく・頂戴する</a:t>
            </a:r>
            <a:r>
              <a:rPr lang="ja-JP" altLang="en-US" sz="2600" dirty="0">
                <a:latin typeface="Meiryo UI" panose="020B0604030504040204" pitchFamily="34" charset="-128"/>
                <a:ea typeface="Meiryo UI" panose="020B0604030504040204" pitchFamily="34" charset="-128"/>
              </a:rPr>
              <a:t>　 「お土産をいただきました」</a:t>
            </a:r>
          </a:p>
          <a:p>
            <a:pPr marL="0" indent="0">
              <a:buNone/>
            </a:pPr>
            <a:r>
              <a:rPr lang="ja-JP" altLang="en-US" sz="2600" dirty="0">
                <a:latin typeface="Meiryo UI" panose="020B0604030504040204" pitchFamily="34" charset="-128"/>
                <a:ea typeface="Meiryo UI" panose="020B0604030504040204" pitchFamily="34" charset="-128"/>
              </a:rPr>
              <a:t> 聞く　</a:t>
            </a: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　</a:t>
            </a:r>
            <a:r>
              <a:rPr lang="ja-JP" altLang="en-US" sz="2600" b="1" dirty="0">
                <a:latin typeface="Meiryo UI" panose="020B0604030504040204" pitchFamily="34" charset="-128"/>
                <a:ea typeface="Meiryo UI" panose="020B0604030504040204" pitchFamily="34" charset="-128"/>
              </a:rPr>
              <a:t>伺う・承る（うけたまわる）</a:t>
            </a:r>
            <a:r>
              <a:rPr lang="ja-JP" altLang="en-US" sz="2600" dirty="0">
                <a:latin typeface="Meiryo UI" panose="020B0604030504040204" pitchFamily="34" charset="-128"/>
                <a:ea typeface="Meiryo UI" panose="020B0604030504040204" pitchFamily="34" charset="-128"/>
              </a:rPr>
              <a:t> 「本件について伺いました」</a:t>
            </a:r>
            <a:endParaRPr lang="cs-CZ" altLang="ja-JP" sz="2600" dirty="0">
              <a:latin typeface="Meiryo UI" panose="020B0604030504040204" pitchFamily="34" charset="-128"/>
              <a:ea typeface="Meiryo UI" panose="020B0604030504040204" pitchFamily="34" charset="-128"/>
            </a:endParaRPr>
          </a:p>
          <a:p>
            <a:pPr marL="0" indent="0">
              <a:buNone/>
            </a:pP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「ご用件を承ります」</a:t>
            </a:r>
            <a:endParaRPr lang="ja-JP" altLang="en-US" sz="26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722223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③</a:t>
            </a:r>
            <a:r>
              <a:rPr lang="ja-JP" altLang="en-US" sz="3600" b="1" dirty="0">
                <a:latin typeface="Meiryo UI" panose="020B0604030504040204" pitchFamily="34" charset="-128"/>
                <a:ea typeface="Meiryo UI" panose="020B0604030504040204" pitchFamily="34" charset="-128"/>
              </a:rPr>
              <a:t>謙譲語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「お・ご～する・いたす」</a:t>
            </a:r>
            <a:br>
              <a:rPr lang="ja-JP" altLang="en-US" dirty="0">
                <a:latin typeface="Meiryo UI" panose="020B0604030504040204" pitchFamily="34" charset="-128"/>
                <a:ea typeface="Meiryo UI" panose="020B0604030504040204" pitchFamily="34" charset="-128"/>
              </a:rPr>
            </a:br>
            <a:endParaRPr lang="ja-JP" altLang="en-US"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a:t>
            </a:r>
            <a:br>
              <a:rPr lang="ja-JP" altLang="en-US" dirty="0">
                <a:latin typeface="Meiryo UI" panose="020B0604030504040204" pitchFamily="34" charset="-128"/>
                <a:ea typeface="Meiryo UI" panose="020B0604030504040204" pitchFamily="34" charset="-128"/>
              </a:rPr>
            </a:b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確認</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確認</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a:t>
            </a:r>
            <a:br>
              <a:rPr lang="ja-JP" altLang="en-US" dirty="0">
                <a:latin typeface="Meiryo UI" panose="020B0604030504040204" pitchFamily="34" charset="-128"/>
                <a:ea typeface="Meiryo UI" panose="020B0604030504040204" pitchFamily="34" charset="-128"/>
              </a:rPr>
            </a:b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挨拶</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挨拶</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a:t>
            </a:r>
            <a:br>
              <a:rPr lang="ja-JP" altLang="en-US" dirty="0">
                <a:latin typeface="Meiryo UI" panose="020B0604030504040204" pitchFamily="34" charset="-128"/>
                <a:ea typeface="Meiryo UI" panose="020B0604030504040204" pitchFamily="34" charset="-128"/>
              </a:rPr>
            </a:b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願い</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cs-CZ" altLang="ja-JP" sz="18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願い</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 </a:t>
            </a:r>
            <a:endParaRPr lang="ja-JP" altLang="en-US"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713059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③</a:t>
            </a:r>
            <a:r>
              <a:rPr lang="ja-JP" altLang="en-US" sz="3600" b="1" dirty="0">
                <a:latin typeface="Meiryo UI" panose="020B0604030504040204" pitchFamily="34" charset="-128"/>
                <a:ea typeface="Meiryo UI" panose="020B0604030504040204" pitchFamily="34" charset="-128"/>
              </a:rPr>
              <a:t>謙譲語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「お・ご～する・いたす」</a:t>
            </a:r>
            <a:r>
              <a:rPr lang="cs-CZ" altLang="ja-JP" b="1" dirty="0">
                <a:latin typeface="Meiryo UI" panose="020B0604030504040204" pitchFamily="34" charset="-128"/>
                <a:ea typeface="Meiryo UI" panose="020B0604030504040204" pitchFamily="34" charset="-128"/>
              </a:rPr>
              <a:t> </a:t>
            </a:r>
            <a:br>
              <a:rPr lang="ja-JP" altLang="en-US" dirty="0">
                <a:latin typeface="Meiryo UI" panose="020B0604030504040204" pitchFamily="34" charset="-128"/>
                <a:ea typeface="Meiryo UI" panose="020B0604030504040204" pitchFamily="34" charset="-128"/>
              </a:rPr>
            </a:br>
            <a:endParaRPr lang="ja-JP" altLang="en-US"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「応接室に案内する」　 →　「応接室に</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案内</a:t>
            </a:r>
            <a:r>
              <a:rPr lang="ja-JP" altLang="en-US" b="1" dirty="0">
                <a:latin typeface="Meiryo UI" panose="020B0604030504040204" pitchFamily="34" charset="-128"/>
                <a:ea typeface="Meiryo UI" panose="020B0604030504040204" pitchFamily="34" charset="-128"/>
              </a:rPr>
              <a:t>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「応接室に案内する」　 →　「応接室に</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案内</a:t>
            </a:r>
            <a:r>
              <a:rPr lang="ja-JP" altLang="en-US" b="1" dirty="0">
                <a:latin typeface="Meiryo UI" panose="020B0604030504040204" pitchFamily="34" charset="-128"/>
                <a:ea typeface="Meiryo UI" panose="020B0604030504040204" pitchFamily="34" charset="-128"/>
              </a:rPr>
              <a:t>いたします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「企画書を確認する」　 →　「企画書を確認</a:t>
            </a:r>
            <a:r>
              <a:rPr lang="ja-JP" altLang="en-US" b="1" dirty="0">
                <a:latin typeface="Meiryo UI" panose="020B0604030504040204" pitchFamily="34" charset="-128"/>
                <a:ea typeface="Meiryo UI" panose="020B0604030504040204" pitchFamily="34" charset="-128"/>
              </a:rPr>
              <a:t>いたします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「また明日連絡する」　</a:t>
            </a:r>
            <a:r>
              <a:rPr lang="cs-CZ" altLang="ja-JP" dirty="0">
                <a:latin typeface="Meiryo UI" panose="020B0604030504040204" pitchFamily="34" charset="-128"/>
                <a:ea typeface="Meiryo UI" panose="020B0604030504040204" pitchFamily="34" charset="-128"/>
              </a:rPr>
              <a:t> </a:t>
            </a:r>
            <a:r>
              <a:rPr lang="ja-JP" altLang="en-US" sz="10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「また明日</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「後で連絡する」　</a:t>
            </a:r>
            <a:r>
              <a:rPr lang="en-US" altLang="ja-JP"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cs-CZ" altLang="ja-JP" sz="12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「後ほど</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いたします</a:t>
            </a:r>
            <a:r>
              <a:rPr lang="ja-JP" altLang="en-US" dirty="0">
                <a:latin typeface="Meiryo UI" panose="020B0604030504040204" pitchFamily="34" charset="-128"/>
                <a:ea typeface="Meiryo UI" panose="020B0604030504040204" pitchFamily="34" charset="-128"/>
              </a:rPr>
              <a:t>」</a:t>
            </a:r>
            <a:endParaRPr lang="ja-JP" altLang="en-US"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2309958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cs-CZ" altLang="ja-JP" sz="3600" b="1" dirty="0"/>
              <a:t> </a:t>
            </a:r>
            <a:r>
              <a:rPr lang="ja-JP" altLang="en-US" sz="3600" b="1" dirty="0"/>
              <a:t>二重敬語に注意！</a:t>
            </a:r>
            <a:endParaRPr lang="ja-JP" altLang="en-US" sz="3600" dirty="0"/>
          </a:p>
          <a:p>
            <a:pPr marL="0" indent="0">
              <a:buNone/>
            </a:pPr>
            <a:endParaRPr lang="ja-JP" altLang="en-US" sz="2000" dirty="0"/>
          </a:p>
          <a:p>
            <a:pPr marL="0" indent="0">
              <a:buNone/>
            </a:pPr>
            <a:r>
              <a:rPr lang="en-US" altLang="ja-JP" dirty="0"/>
              <a:t>【</a:t>
            </a:r>
            <a:r>
              <a:rPr lang="ja-JP" altLang="en-US" dirty="0"/>
              <a:t>正しい</a:t>
            </a:r>
            <a:r>
              <a:rPr lang="en-US" altLang="ja-JP" dirty="0"/>
              <a:t>】</a:t>
            </a:r>
            <a:r>
              <a:rPr lang="ja-JP" altLang="en-US" dirty="0"/>
              <a:t>　 「ご案内いたします」</a:t>
            </a:r>
            <a:endParaRPr lang="ja-JP" altLang="en-US" sz="3600" dirty="0"/>
          </a:p>
          <a:p>
            <a:pPr marL="0" indent="0">
              <a:buNone/>
            </a:pPr>
            <a:r>
              <a:rPr lang="en-US" altLang="ja-JP" dirty="0"/>
              <a:t>【</a:t>
            </a:r>
            <a:r>
              <a:rPr lang="ja-JP" altLang="en-US" dirty="0"/>
              <a:t>間違い</a:t>
            </a:r>
            <a:r>
              <a:rPr lang="en-US" altLang="ja-JP" dirty="0"/>
              <a:t>】</a:t>
            </a:r>
            <a:r>
              <a:rPr lang="ja-JP" altLang="en-US" dirty="0"/>
              <a:t>　 「ご案内申し上げます」</a:t>
            </a:r>
            <a:r>
              <a:rPr lang="en-US" altLang="ja-JP" dirty="0"/>
              <a:t>※</a:t>
            </a:r>
            <a:endParaRPr lang="ja-JP" altLang="en-US" dirty="0"/>
          </a:p>
          <a:p>
            <a:pPr marL="0" indent="0">
              <a:buNone/>
            </a:pPr>
            <a:r>
              <a:rPr lang="en-US" altLang="ja-JP" dirty="0"/>
              <a:t>【</a:t>
            </a:r>
            <a:r>
              <a:rPr lang="ja-JP" altLang="en-US" dirty="0"/>
              <a:t>正しい</a:t>
            </a:r>
            <a:r>
              <a:rPr lang="en-US" altLang="ja-JP" dirty="0"/>
              <a:t>】</a:t>
            </a:r>
            <a:r>
              <a:rPr lang="ja-JP" altLang="en-US" dirty="0"/>
              <a:t>　 「お伺いします」</a:t>
            </a:r>
            <a:r>
              <a:rPr lang="en-US" altLang="ja-JP" dirty="0"/>
              <a:t> ※</a:t>
            </a:r>
            <a:endParaRPr lang="ja-JP" altLang="en-US" dirty="0"/>
          </a:p>
          <a:p>
            <a:pPr marL="0" indent="0">
              <a:buNone/>
            </a:pPr>
            <a:r>
              <a:rPr lang="en-US" altLang="ja-JP" dirty="0"/>
              <a:t>【</a:t>
            </a:r>
            <a:r>
              <a:rPr lang="ja-JP" altLang="en-US" dirty="0"/>
              <a:t>間違い</a:t>
            </a:r>
            <a:r>
              <a:rPr lang="en-US" altLang="ja-JP" dirty="0"/>
              <a:t>】</a:t>
            </a:r>
            <a:r>
              <a:rPr lang="ja-JP" altLang="en-US" dirty="0"/>
              <a:t>　 「お伺いいたします」</a:t>
            </a:r>
          </a:p>
          <a:p>
            <a:pPr marL="0" indent="0">
              <a:buNone/>
            </a:pPr>
            <a:r>
              <a:rPr lang="en-US" altLang="ja-JP" dirty="0"/>
              <a:t>【</a:t>
            </a:r>
            <a:r>
              <a:rPr lang="ja-JP" altLang="en-US" dirty="0"/>
              <a:t>正しい</a:t>
            </a:r>
            <a:r>
              <a:rPr lang="en-US" altLang="ja-JP" dirty="0"/>
              <a:t>】</a:t>
            </a:r>
            <a:r>
              <a:rPr lang="ja-JP" altLang="en-US" dirty="0"/>
              <a:t>　 「お待ちします」</a:t>
            </a:r>
            <a:r>
              <a:rPr lang="en-US" altLang="ja-JP" dirty="0"/>
              <a:t> </a:t>
            </a:r>
            <a:br>
              <a:rPr lang="ja-JP" altLang="en-US" dirty="0"/>
            </a:br>
            <a:r>
              <a:rPr lang="en-US" altLang="ja-JP" dirty="0"/>
              <a:t>【</a:t>
            </a:r>
            <a:r>
              <a:rPr lang="ja-JP" altLang="en-US" dirty="0"/>
              <a:t>正しい</a:t>
            </a:r>
            <a:r>
              <a:rPr lang="en-US" altLang="ja-JP" dirty="0"/>
              <a:t>】</a:t>
            </a:r>
            <a:r>
              <a:rPr lang="ja-JP" altLang="en-US" dirty="0"/>
              <a:t>　 「お待ちしております」</a:t>
            </a:r>
          </a:p>
          <a:p>
            <a:pPr marL="0" indent="0">
              <a:buNone/>
            </a:pPr>
            <a:r>
              <a:rPr lang="en-US" altLang="ja-JP" dirty="0"/>
              <a:t>【</a:t>
            </a:r>
            <a:r>
              <a:rPr lang="ja-JP" altLang="en-US" dirty="0"/>
              <a:t>間違い</a:t>
            </a:r>
            <a:r>
              <a:rPr lang="en-US" altLang="ja-JP" dirty="0"/>
              <a:t>】</a:t>
            </a:r>
            <a:r>
              <a:rPr lang="ja-JP" altLang="en-US" dirty="0"/>
              <a:t>　 「お待ちさせていただきます」</a:t>
            </a:r>
            <a:r>
              <a:rPr lang="en-US" altLang="ja-JP" dirty="0"/>
              <a:t>※</a:t>
            </a:r>
            <a:br>
              <a:rPr lang="ja-JP" altLang="en-US" sz="3600" dirty="0"/>
            </a:br>
            <a:endParaRPr lang="ja-JP" altLang="en-US" sz="3600" dirty="0">
              <a:effectLst/>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309726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lgn="ctr">
              <a:buNone/>
            </a:pPr>
            <a:endParaRPr lang="cs-CZ" sz="4800" b="1" dirty="0"/>
          </a:p>
          <a:p>
            <a:pPr marL="0" indent="0" algn="ctr">
              <a:buNone/>
            </a:pPr>
            <a:r>
              <a:rPr lang="cs-CZ" sz="4800" b="1" dirty="0"/>
              <a:t>Základní slovní zásoba a fráze II</a:t>
            </a:r>
            <a:endParaRPr lang="cs-CZ" sz="4800" b="1" i="1" dirty="0">
              <a:latin typeface="Meiryo UI" panose="020B0604030504040204" pitchFamily="34" charset="-128"/>
              <a:ea typeface="Meiryo UI" panose="020B0604030504040204" pitchFamily="34" charset="-128"/>
            </a:endParaRPr>
          </a:p>
          <a:p>
            <a:pPr marL="0" indent="0">
              <a:buNone/>
            </a:pPr>
            <a:endParaRPr lang="cs-CZ" sz="4000" b="1" i="1" dirty="0">
              <a:latin typeface="Meiryo UI" panose="020B0604030504040204" pitchFamily="34" charset="-128"/>
              <a:ea typeface="Meiryo UI" panose="020B0604030504040204" pitchFamily="34" charset="-128"/>
            </a:endParaRPr>
          </a:p>
          <a:p>
            <a:pPr marL="0" indent="0" algn="ctr">
              <a:buNone/>
            </a:pPr>
            <a:r>
              <a:rPr lang="cs-CZ" altLang="ja-JP" sz="3600" b="1" dirty="0"/>
              <a:t> </a:t>
            </a:r>
            <a:r>
              <a:rPr lang="ja-JP" altLang="en-US" sz="3600" b="1" dirty="0"/>
              <a:t>社内のコミュニケーション</a:t>
            </a:r>
            <a:endParaRPr lang="ja-JP" altLang="en-US" sz="3600" dirty="0">
              <a:effectLst/>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2386111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fontScale="62500" lnSpcReduction="20000"/>
          </a:bodyPr>
          <a:lstStyle/>
          <a:p>
            <a:pPr marL="0" indent="0">
              <a:buNone/>
            </a:pPr>
            <a:r>
              <a:rPr lang="ja-JP" altLang="en-US" sz="4600" b="1" dirty="0">
                <a:latin typeface="Meiryo UI" panose="020B0604030504040204" pitchFamily="34" charset="-128"/>
                <a:ea typeface="Meiryo UI" panose="020B0604030504040204" pitchFamily="34" charset="-128"/>
              </a:rPr>
              <a:t>社内の挨拶</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4000" b="1" dirty="0">
                <a:latin typeface="Meiryo UI" panose="020B0604030504040204" pitchFamily="34" charset="-128"/>
                <a:ea typeface="Meiryo UI" panose="020B0604030504040204" pitchFamily="34" charset="-128"/>
              </a:rPr>
              <a:t>その①</a:t>
            </a:r>
          </a:p>
          <a:p>
            <a:pPr marL="0" indent="0">
              <a:buNone/>
            </a:pPr>
            <a:r>
              <a:rPr lang="ja-JP" altLang="en-US" sz="4000" b="1" dirty="0">
                <a:latin typeface="Meiryo UI" panose="020B0604030504040204" pitchFamily="34" charset="-128"/>
                <a:ea typeface="Meiryo UI" panose="020B0604030504040204" pitchFamily="34" charset="-128"/>
              </a:rPr>
              <a:t>「おはようございます」　・　「お疲れ様です」　・　「お先に失礼します」</a:t>
            </a:r>
            <a:endParaRPr lang="en-US" altLang="ja-JP" sz="4000" b="1" dirty="0">
              <a:latin typeface="Meiryo UI" panose="020B0604030504040204" pitchFamily="34" charset="-128"/>
              <a:ea typeface="Meiryo UI" panose="020B0604030504040204" pitchFamily="34" charset="-128"/>
            </a:endParaRP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朝</a:t>
            </a:r>
            <a:r>
              <a:rPr lang="en-US" altLang="ja-JP"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私：</a:t>
            </a:r>
            <a:r>
              <a:rPr lang="ja-JP" altLang="en-US" sz="3600" dirty="0">
                <a:latin typeface="Meiryo UI" panose="020B0604030504040204" pitchFamily="34" charset="-128"/>
                <a:ea typeface="Meiryo UI" panose="020B0604030504040204" pitchFamily="34" charset="-128"/>
              </a:rPr>
              <a:t> </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「おはようございます。」</a:t>
            </a:r>
          </a:p>
          <a:p>
            <a:pPr marL="0" indent="0">
              <a:buNone/>
            </a:pPr>
            <a:r>
              <a:rPr lang="en-US" altLang="ja-JP" sz="36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同僚：</a:t>
            </a:r>
            <a:r>
              <a:rPr lang="en-US" altLang="ja-JP" sz="29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「おはようございます。今日はいい天気ですね。」</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午後先輩と会うとき</a:t>
            </a:r>
            <a:r>
              <a:rPr lang="en-US" altLang="ja-JP" sz="48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私：</a:t>
            </a:r>
            <a:r>
              <a:rPr lang="ja-JP" altLang="en-US" sz="3600" dirty="0">
                <a:latin typeface="Meiryo UI" panose="020B0604030504040204" pitchFamily="34" charset="-128"/>
                <a:ea typeface="Meiryo UI" panose="020B0604030504040204" pitchFamily="34" charset="-128"/>
              </a:rPr>
              <a:t> </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「田中さん、お疲れ様です。」</a:t>
            </a:r>
          </a:p>
          <a:p>
            <a:pPr marL="0" indent="0">
              <a:buNone/>
            </a:pPr>
            <a:r>
              <a:rPr lang="en-US" altLang="ja-JP" sz="36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先輩：</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「お疲れ様です。」</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退社時の挨拶</a:t>
            </a:r>
            <a:r>
              <a:rPr lang="en-US" altLang="ja-JP" sz="48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私：</a:t>
            </a:r>
            <a:r>
              <a:rPr lang="ja-JP" altLang="en-US" sz="3600" dirty="0">
                <a:latin typeface="Meiryo UI" panose="020B0604030504040204" pitchFamily="34" charset="-128"/>
                <a:ea typeface="Meiryo UI" panose="020B0604030504040204" pitchFamily="34" charset="-128"/>
              </a:rPr>
              <a:t> </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「お先に失礼します！」</a:t>
            </a:r>
          </a:p>
          <a:p>
            <a:pPr marL="0" indent="0">
              <a:buNone/>
            </a:pPr>
            <a:r>
              <a:rPr lang="en-US" altLang="ja-JP" sz="36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皆さん：</a:t>
            </a:r>
            <a:r>
              <a:rPr lang="ja-JP" altLang="en-US" sz="3600" dirty="0">
                <a:latin typeface="Meiryo UI" panose="020B0604030504040204" pitchFamily="34" charset="-128"/>
                <a:ea typeface="Meiryo UI" panose="020B0604030504040204" pitchFamily="34" charset="-128"/>
              </a:rPr>
              <a:t> 「お疲れ様でした！」</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800" b="1" dirty="0">
                <a:latin typeface="Meiryo UI" panose="020B0604030504040204" pitchFamily="34" charset="-128"/>
                <a:ea typeface="Meiryo UI" panose="020B0604030504040204" pitchFamily="34" charset="-128"/>
              </a:rPr>
              <a:t>注意！</a:t>
            </a:r>
          </a:p>
          <a:p>
            <a:pPr marL="0" indent="0">
              <a:buNone/>
            </a:pPr>
            <a:r>
              <a:rPr lang="ja-JP" altLang="en-US" sz="3800" b="1" dirty="0">
                <a:latin typeface="Meiryo UI" panose="020B0604030504040204" pitchFamily="34" charset="-128"/>
                <a:ea typeface="Meiryo UI" panose="020B0604030504040204" pitchFamily="34" charset="-128"/>
              </a:rPr>
              <a:t>「お疲れさまです」　</a:t>
            </a:r>
            <a:r>
              <a:rPr lang="en-US" altLang="ja-JP" sz="3800" b="1" dirty="0">
                <a:latin typeface="Meiryo UI" panose="020B0604030504040204" pitchFamily="34" charset="-128"/>
                <a:ea typeface="Meiryo UI" panose="020B0604030504040204" pitchFamily="34" charset="-128"/>
              </a:rPr>
              <a:t>×</a:t>
            </a:r>
            <a:r>
              <a:rPr lang="ja-JP" altLang="en-US" sz="3800" b="1" dirty="0">
                <a:latin typeface="Meiryo UI" panose="020B0604030504040204" pitchFamily="34" charset="-128"/>
                <a:ea typeface="Meiryo UI" panose="020B0604030504040204" pitchFamily="34" charset="-128"/>
              </a:rPr>
              <a:t>　「ご苦労様です」</a:t>
            </a:r>
            <a:endParaRPr lang="ja-JP" altLang="en-US" sz="3800" b="1"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3834521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2900" b="1" dirty="0">
                <a:latin typeface="Meiryo UI" panose="020B0604030504040204" pitchFamily="34" charset="-128"/>
                <a:ea typeface="Meiryo UI" panose="020B0604030504040204" pitchFamily="34" charset="-128"/>
              </a:rPr>
              <a:t>社内の挨拶</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500" b="1" dirty="0">
                <a:latin typeface="Meiryo UI" panose="020B0604030504040204" pitchFamily="34" charset="-128"/>
                <a:ea typeface="Meiryo UI" panose="020B0604030504040204" pitchFamily="34" charset="-128"/>
              </a:rPr>
              <a:t>その②</a:t>
            </a:r>
          </a:p>
          <a:p>
            <a:pPr marL="0" indent="0">
              <a:buNone/>
            </a:pPr>
            <a:r>
              <a:rPr lang="ja-JP" altLang="en-US" sz="2500" b="1" dirty="0">
                <a:latin typeface="Meiryo UI" panose="020B0604030504040204" pitchFamily="34" charset="-128"/>
                <a:ea typeface="Meiryo UI" panose="020B0604030504040204" pitchFamily="34" charset="-128"/>
              </a:rPr>
              <a:t>出社・帰社</a:t>
            </a:r>
            <a:endParaRPr lang="en-US" altLang="ja-JP" sz="2500" b="1" dirty="0">
              <a:latin typeface="Meiryo UI" panose="020B0604030504040204" pitchFamily="34" charset="-128"/>
              <a:ea typeface="Meiryo UI" panose="020B0604030504040204" pitchFamily="34" charset="-128"/>
            </a:endParaRPr>
          </a:p>
          <a:p>
            <a:pPr marL="0" indent="0">
              <a:buNone/>
            </a:pPr>
            <a:endParaRPr lang="ja-JP" altLang="en-US" sz="8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外出するとき</a:t>
            </a:r>
          </a:p>
          <a:p>
            <a:pPr marL="0" indent="0">
              <a:buNone/>
            </a:pPr>
            <a:r>
              <a:rPr lang="ja-JP" altLang="en-US" sz="2400" dirty="0">
                <a:latin typeface="Meiryo UI" panose="020B0604030504040204" pitchFamily="34" charset="-128"/>
                <a:ea typeface="Meiryo UI" panose="020B0604030504040204" pitchFamily="34" charset="-128"/>
              </a:rPr>
              <a:t>私：</a:t>
            </a:r>
            <a:r>
              <a:rPr lang="cs-CZ" altLang="ja-JP" sz="2400" dirty="0">
                <a:latin typeface="Meiryo UI" panose="020B0604030504040204" pitchFamily="34" charset="-128"/>
                <a:ea typeface="Meiryo UI" panose="020B0604030504040204" pitchFamily="34" charset="-128"/>
              </a:rPr>
              <a:t>	  </a:t>
            </a:r>
            <a:r>
              <a:rPr lang="ja-JP" altLang="en-US" sz="800" dirty="0">
                <a:latin typeface="Meiryo UI" panose="020B0604030504040204" pitchFamily="34" charset="-128"/>
                <a:ea typeface="Meiryo UI" panose="020B0604030504040204" pitchFamily="34" charset="-128"/>
              </a:rPr>
              <a:t> </a:t>
            </a:r>
            <a:r>
              <a:rPr lang="ja-JP" altLang="en-US" sz="2400" dirty="0">
                <a:latin typeface="Meiryo UI" panose="020B0604030504040204" pitchFamily="34" charset="-128"/>
                <a:ea typeface="Meiryo UI" panose="020B0604030504040204" pitchFamily="34" charset="-128"/>
              </a:rPr>
              <a:t>「行ってまいります。」</a:t>
            </a:r>
          </a:p>
          <a:p>
            <a:pPr marL="0" indent="0">
              <a:buNone/>
            </a:pPr>
            <a:r>
              <a:rPr lang="ja-JP" altLang="en-US" sz="2400" dirty="0">
                <a:latin typeface="Meiryo UI" panose="020B0604030504040204" pitchFamily="34" charset="-128"/>
                <a:ea typeface="Meiryo UI" panose="020B0604030504040204" pitchFamily="34" charset="-128"/>
              </a:rPr>
              <a:t>皆さん： 「行ってらっしゃい。」</a:t>
            </a:r>
            <a:r>
              <a:rPr lang="cs-CZ" altLang="ja-JP" sz="2400" dirty="0">
                <a:latin typeface="Meiryo UI" panose="020B0604030504040204" pitchFamily="34" charset="-128"/>
                <a:ea typeface="Meiryo UI" panose="020B0604030504040204" pitchFamily="34" charset="-128"/>
              </a:rPr>
              <a:t> </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帰社したとき</a:t>
            </a:r>
          </a:p>
          <a:p>
            <a:pPr marL="0" indent="0">
              <a:buNone/>
            </a:pPr>
            <a:r>
              <a:rPr lang="ja-JP" altLang="en-US" sz="2400" dirty="0">
                <a:latin typeface="Meiryo UI" panose="020B0604030504040204" pitchFamily="34" charset="-128"/>
                <a:ea typeface="Meiryo UI" panose="020B0604030504040204" pitchFamily="34" charset="-128"/>
              </a:rPr>
              <a:t>私：</a:t>
            </a:r>
            <a:r>
              <a:rPr lang="cs-CZ" altLang="ja-JP" sz="2400" dirty="0">
                <a:latin typeface="Meiryo UI" panose="020B0604030504040204" pitchFamily="34" charset="-128"/>
                <a:ea typeface="Meiryo UI" panose="020B0604030504040204" pitchFamily="34" charset="-128"/>
              </a:rPr>
              <a:t>	 </a:t>
            </a:r>
            <a:r>
              <a:rPr lang="cs-CZ" altLang="ja-JP" sz="1800" dirty="0">
                <a:latin typeface="Meiryo UI" panose="020B0604030504040204" pitchFamily="34" charset="-128"/>
                <a:ea typeface="Meiryo UI" panose="020B0604030504040204" pitchFamily="34" charset="-128"/>
              </a:rPr>
              <a:t> </a:t>
            </a:r>
            <a:r>
              <a:rPr lang="ja-JP" altLang="en-US" sz="1800" dirty="0">
                <a:latin typeface="Meiryo UI" panose="020B0604030504040204" pitchFamily="34" charset="-128"/>
                <a:ea typeface="Meiryo UI" panose="020B0604030504040204" pitchFamily="34" charset="-128"/>
              </a:rPr>
              <a:t> </a:t>
            </a:r>
            <a:r>
              <a:rPr lang="ja-JP" altLang="en-US" sz="2400" dirty="0">
                <a:latin typeface="Meiryo UI" panose="020B0604030504040204" pitchFamily="34" charset="-128"/>
                <a:ea typeface="Meiryo UI" panose="020B0604030504040204" pitchFamily="34" charset="-128"/>
              </a:rPr>
              <a:t>「ただいま戻りました。」</a:t>
            </a:r>
          </a:p>
          <a:p>
            <a:pPr marL="0" indent="0">
              <a:buNone/>
            </a:pPr>
            <a:r>
              <a:rPr lang="ja-JP" altLang="en-US" sz="2400" dirty="0">
                <a:latin typeface="Meiryo UI" panose="020B0604030504040204" pitchFamily="34" charset="-128"/>
                <a:ea typeface="Meiryo UI" panose="020B0604030504040204" pitchFamily="34" charset="-128"/>
              </a:rPr>
              <a:t>皆さん： 「お帰りなさい。」</a:t>
            </a:r>
            <a:endParaRPr lang="cs-CZ" altLang="ja-JP" sz="2400" dirty="0">
              <a:latin typeface="Meiryo UI" panose="020B0604030504040204" pitchFamily="34" charset="-128"/>
              <a:ea typeface="Meiryo UI" panose="020B0604030504040204" pitchFamily="34" charset="-128"/>
            </a:endParaRP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1516703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825625"/>
            <a:ext cx="10623116" cy="4351338"/>
          </a:xfrm>
        </p:spPr>
        <p:txBody>
          <a:bodyPr>
            <a:normAutofit/>
          </a:bodyPr>
          <a:lstStyle/>
          <a:p>
            <a:pPr marL="0" indent="0">
              <a:buNone/>
            </a:pPr>
            <a:r>
              <a:rPr lang="cs-CZ" sz="3000" u="sng" dirty="0"/>
              <a:t>II</a:t>
            </a:r>
            <a:r>
              <a:rPr lang="en-US" sz="3000" u="sng" dirty="0"/>
              <a:t>I</a:t>
            </a:r>
            <a:r>
              <a:rPr lang="cs-CZ" sz="3000" u="sng" dirty="0"/>
              <a:t>. BLOK</a:t>
            </a:r>
            <a:endParaRPr lang="cs-CZ" sz="3000" dirty="0"/>
          </a:p>
          <a:p>
            <a:r>
              <a:rPr lang="en-US" b="1" i="1" dirty="0"/>
              <a:t>Nav</a:t>
            </a:r>
            <a:r>
              <a:rPr lang="sk-SK" b="1" i="1" dirty="0"/>
              <a:t>á</a:t>
            </a:r>
            <a:r>
              <a:rPr lang="cs-CZ" b="1" i="1" dirty="0" err="1"/>
              <a:t>zání</a:t>
            </a:r>
            <a:r>
              <a:rPr lang="cs-CZ" b="1" i="1" dirty="0"/>
              <a:t> </a:t>
            </a:r>
            <a:r>
              <a:rPr lang="en-US" b="1" i="1" dirty="0" err="1"/>
              <a:t>na</a:t>
            </a:r>
            <a:r>
              <a:rPr lang="en-US" b="1" i="1" dirty="0"/>
              <a:t> </a:t>
            </a:r>
            <a:r>
              <a:rPr lang="cs-CZ" b="1" i="1" dirty="0"/>
              <a:t>teoretický rámec z minulého bloku </a:t>
            </a:r>
          </a:p>
          <a:p>
            <a:r>
              <a:rPr lang="cs-CZ" b="1" i="1" dirty="0"/>
              <a:t>Jazyková část</a:t>
            </a:r>
            <a:endParaRPr lang="cs-CZ" dirty="0"/>
          </a:p>
          <a:p>
            <a:pPr marL="0" lvl="0" indent="0">
              <a:buNone/>
            </a:pPr>
            <a:r>
              <a:rPr lang="cs-CZ" sz="2200" dirty="0"/>
              <a:t>   Zopakování základů </a:t>
            </a:r>
            <a:r>
              <a:rPr lang="cs-CZ" sz="2200" i="1" dirty="0" err="1"/>
              <a:t>keigo</a:t>
            </a:r>
            <a:endParaRPr lang="cs-CZ" sz="2200" i="1" dirty="0"/>
          </a:p>
          <a:p>
            <a:pPr marL="0" lvl="0" indent="0">
              <a:buNone/>
            </a:pPr>
            <a:r>
              <a:rPr lang="cs-CZ" sz="2200" dirty="0"/>
              <a:t>   Základní slovní zásoba a fráze II</a:t>
            </a:r>
          </a:p>
          <a:p>
            <a:pPr marL="0" lvl="0" indent="0">
              <a:buNone/>
            </a:pPr>
            <a:r>
              <a:rPr lang="cs-CZ" sz="2200" dirty="0"/>
              <a:t>   Vnitrofiremní komunikace, pozdravy – 2. část, přijímání a odevzdávání úkolů, </a:t>
            </a:r>
          </a:p>
          <a:p>
            <a:pPr marL="0" lvl="0" indent="0">
              <a:buNone/>
            </a:pPr>
            <a:r>
              <a:rPr lang="cs-CZ" sz="2200" dirty="0"/>
              <a:t>   žádost o radu či pomoc, navrhování řešení</a:t>
            </a:r>
          </a:p>
          <a:p>
            <a:pPr marL="0" lvl="0" indent="0">
              <a:buNone/>
            </a:pPr>
            <a:r>
              <a:rPr lang="cs-CZ" sz="2200" dirty="0"/>
              <a:t>   Oslovování v dopisech</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923437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2900" b="1" dirty="0">
                <a:latin typeface="Meiryo UI" panose="020B0604030504040204" pitchFamily="34" charset="-128"/>
                <a:ea typeface="Meiryo UI" panose="020B0604030504040204" pitchFamily="34" charset="-128"/>
              </a:rPr>
              <a:t>社内の挨拶</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400" b="1" dirty="0">
                <a:latin typeface="Meiryo UI" panose="020B0604030504040204" pitchFamily="34" charset="-128"/>
                <a:ea typeface="Meiryo UI" panose="020B0604030504040204" pitchFamily="34" charset="-128"/>
              </a:rPr>
              <a:t>その③</a:t>
            </a:r>
          </a:p>
          <a:p>
            <a:pPr marL="0" indent="0">
              <a:buNone/>
            </a:pPr>
            <a:r>
              <a:rPr lang="ja-JP" altLang="en-US" sz="2400" b="1" dirty="0">
                <a:latin typeface="Meiryo UI" panose="020B0604030504040204" pitchFamily="34" charset="-128"/>
                <a:ea typeface="Meiryo UI" panose="020B0604030504040204" pitchFamily="34" charset="-128"/>
              </a:rPr>
              <a:t>すれ違いのとき</a:t>
            </a:r>
            <a:br>
              <a:rPr lang="ja-JP" altLang="en-US" sz="2400" dirty="0">
                <a:latin typeface="Meiryo UI" panose="020B0604030504040204" pitchFamily="34" charset="-128"/>
                <a:ea typeface="Meiryo UI" panose="020B0604030504040204" pitchFamily="34" charset="-128"/>
              </a:rPr>
            </a:br>
            <a:r>
              <a:rPr lang="cs-CZ" altLang="ja-JP" sz="1100" dirty="0">
                <a:latin typeface="Meiryo UI" panose="020B0604030504040204" pitchFamily="34" charset="-128"/>
                <a:ea typeface="Meiryo UI" panose="020B0604030504040204" pitchFamily="34" charset="-128"/>
              </a:rPr>
              <a:t> </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お客様や社外の人に対して</a:t>
            </a:r>
          </a:p>
          <a:p>
            <a:pPr marL="0" indent="0">
              <a:buNone/>
            </a:pPr>
            <a:r>
              <a:rPr lang="ja-JP" altLang="en-US" sz="2400" dirty="0">
                <a:latin typeface="Meiryo UI" panose="020B0604030504040204" pitchFamily="34" charset="-128"/>
                <a:ea typeface="Meiryo UI" panose="020B0604030504040204" pitchFamily="34" charset="-128"/>
              </a:rPr>
              <a:t>「いらっしゃいませ」「失礼します」</a:t>
            </a:r>
            <a:br>
              <a:rPr lang="ja-JP" altLang="en-US" sz="2400" dirty="0">
                <a:latin typeface="Meiryo UI" panose="020B0604030504040204" pitchFamily="34" charset="-128"/>
                <a:ea typeface="Meiryo UI" panose="020B0604030504040204" pitchFamily="34" charset="-128"/>
              </a:rPr>
            </a:br>
            <a:r>
              <a:rPr lang="cs-CZ" altLang="ja-JP" sz="1100" dirty="0">
                <a:latin typeface="Meiryo UI" panose="020B0604030504040204" pitchFamily="34" charset="-128"/>
                <a:ea typeface="Meiryo UI" panose="020B0604030504040204" pitchFamily="34" charset="-128"/>
              </a:rPr>
              <a:t> </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取引先の知り合いに対して</a:t>
            </a:r>
          </a:p>
          <a:p>
            <a:pPr marL="0" indent="0">
              <a:buNone/>
            </a:pPr>
            <a:r>
              <a:rPr lang="ja-JP" altLang="en-US" sz="2400" dirty="0">
                <a:latin typeface="Meiryo UI" panose="020B0604030504040204" pitchFamily="34" charset="-128"/>
                <a:ea typeface="Meiryo UI" panose="020B0604030504040204" pitchFamily="34" charset="-128"/>
              </a:rPr>
              <a:t>「こんにちは」</a:t>
            </a:r>
            <a:br>
              <a:rPr lang="ja-JP" altLang="en-US" sz="2400" dirty="0">
                <a:latin typeface="Meiryo UI" panose="020B0604030504040204" pitchFamily="34" charset="-128"/>
                <a:ea typeface="Meiryo UI" panose="020B0604030504040204" pitchFamily="34" charset="-128"/>
              </a:rPr>
            </a:br>
            <a:r>
              <a:rPr lang="cs-CZ" altLang="ja-JP" sz="1100" dirty="0">
                <a:latin typeface="Meiryo UI" panose="020B0604030504040204" pitchFamily="34" charset="-128"/>
                <a:ea typeface="Meiryo UI" panose="020B0604030504040204" pitchFamily="34" charset="-128"/>
              </a:rPr>
              <a:t> </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社長や役員に対して</a:t>
            </a:r>
          </a:p>
          <a:p>
            <a:pPr marL="0" indent="0">
              <a:buNone/>
            </a:pPr>
            <a:r>
              <a:rPr lang="ja-JP" altLang="en-US" sz="2400" dirty="0">
                <a:latin typeface="Meiryo UI" panose="020B0604030504040204" pitchFamily="34" charset="-128"/>
                <a:ea typeface="Meiryo UI" panose="020B0604030504040204" pitchFamily="34" charset="-128"/>
              </a:rPr>
              <a:t>「お疲れ様でございます」「失礼いたします」</a:t>
            </a: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2502515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2900" b="1" dirty="0">
                <a:latin typeface="Meiryo UI" panose="020B0604030504040204" pitchFamily="34" charset="-128"/>
                <a:ea typeface="Meiryo UI" panose="020B0604030504040204" pitchFamily="34" charset="-128"/>
              </a:rPr>
              <a:t>社内の挨拶</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その④</a:t>
            </a:r>
            <a:endParaRPr lang="ja-JP" altLang="en-US" sz="2400" b="1"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応用編</a:t>
            </a:r>
            <a:endParaRPr lang="ja-JP" altLang="en-US" sz="2400" b="1" dirty="0">
              <a:latin typeface="Meiryo UI" panose="020B0604030504040204" pitchFamily="34" charset="-128"/>
              <a:ea typeface="Meiryo UI" panose="020B0604030504040204" pitchFamily="34" charset="-128"/>
            </a:endParaRPr>
          </a:p>
          <a:p>
            <a:pPr marL="0" indent="0">
              <a:buNone/>
            </a:pP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「お世話になります。掃除中のようですが、今使わせていただけますか？」</a:t>
            </a:r>
            <a:endParaRPr lang="ja-JP" altLang="en-US" sz="2400" dirty="0">
              <a:latin typeface="Meiryo UI" panose="020B0604030504040204" pitchFamily="34" charset="-128"/>
              <a:ea typeface="Meiryo UI" panose="020B0604030504040204" pitchFamily="34" charset="-128"/>
            </a:endParaRPr>
          </a:p>
          <a:p>
            <a:pPr marL="0" indent="0">
              <a:buNone/>
            </a:pPr>
            <a:endParaRPr lang="cs-CZ" altLang="ja-JP" sz="800" dirty="0">
              <a:latin typeface="Meiryo UI" panose="020B0604030504040204" pitchFamily="34" charset="-128"/>
              <a:ea typeface="Meiryo UI" panose="020B0604030504040204" pitchFamily="34" charset="-128"/>
            </a:endParaRPr>
          </a:p>
          <a:p>
            <a:pPr marL="0" indent="0">
              <a:buNone/>
            </a:pPr>
            <a:r>
              <a:rPr lang="en-US" altLang="ja-JP" sz="2000" dirty="0">
                <a:latin typeface="Meiryo UI" panose="020B0604030504040204" pitchFamily="34" charset="-128"/>
                <a:ea typeface="Meiryo UI" panose="020B0604030504040204" pitchFamily="34" charset="-128"/>
              </a:rPr>
              <a:t>※</a:t>
            </a:r>
            <a:r>
              <a:rPr lang="ja-JP" altLang="en-US" sz="2000" dirty="0">
                <a:latin typeface="Meiryo UI" panose="020B0604030504040204" pitchFamily="34" charset="-128"/>
                <a:ea typeface="Meiryo UI" panose="020B0604030504040204" pitchFamily="34" charset="-128"/>
              </a:rPr>
              <a:t>別途資料参照（コピー</a:t>
            </a:r>
            <a:r>
              <a:rPr lang="en-US" altLang="ja-JP" sz="2000" dirty="0">
                <a:latin typeface="Meiryo UI" panose="020B0604030504040204" pitchFamily="34" charset="-128"/>
                <a:ea typeface="Meiryo UI" panose="020B0604030504040204" pitchFamily="34" charset="-128"/>
              </a:rPr>
              <a:t>p.24</a:t>
            </a:r>
            <a:r>
              <a:rPr lang="ja-JP" altLang="en-US" sz="2000" dirty="0">
                <a:latin typeface="Meiryo UI" panose="020B0604030504040204" pitchFamily="34" charset="-128"/>
                <a:ea typeface="Meiryo UI" panose="020B0604030504040204" pitchFamily="34" charset="-128"/>
              </a:rPr>
              <a:t>）</a:t>
            </a:r>
            <a:endParaRPr lang="cs-CZ" altLang="ja-JP" sz="20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4053500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fontScale="70000" lnSpcReduction="20000"/>
          </a:bodyPr>
          <a:lstStyle/>
          <a:p>
            <a:pPr marL="0" indent="0">
              <a:buNone/>
            </a:pPr>
            <a:r>
              <a:rPr lang="ja-JP" altLang="en-US" sz="2900" b="1" dirty="0">
                <a:latin typeface="Meiryo UI" panose="020B0604030504040204" pitchFamily="34" charset="-128"/>
                <a:ea typeface="Meiryo UI" panose="020B0604030504040204" pitchFamily="34" charset="-128"/>
              </a:rPr>
              <a:t>クッション言葉</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お礼</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「ありがとうございます」</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お詫び</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「申し訳ございません」「失礼いたしました」</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クッション言葉</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「恐れ入りますが、こちらでお待ちください。」</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「失礼ですが、どちら様でしょうか？</a:t>
            </a:r>
            <a:r>
              <a:rPr lang="ja-JP" altLang="en-US" sz="2400" dirty="0">
                <a:latin typeface="Meiryo UI" panose="020B0604030504040204" pitchFamily="34" charset="-128"/>
                <a:ea typeface="Meiryo UI" panose="020B0604030504040204" pitchFamily="34" charset="-128"/>
              </a:rPr>
              <a:t>」</a:t>
            </a:r>
          </a:p>
          <a:p>
            <a:pPr marL="0" indent="0">
              <a:buNone/>
            </a:pPr>
            <a:r>
              <a:rPr lang="ja-JP" altLang="en-US" dirty="0">
                <a:latin typeface="Meiryo UI" panose="020B0604030504040204" pitchFamily="34" charset="-128"/>
                <a:ea typeface="Meiryo UI" panose="020B0604030504040204" pitchFamily="34" charset="-128"/>
              </a:rPr>
              <a:t>「お手数ですが、お名前をお書きください。」</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「お差支えなければ、ご用件を承ります。」</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「申し訳ございませんが、○○はただ今外出しております。」</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「あいにく、○○は席を外しております。」</a:t>
            </a:r>
            <a:endParaRPr lang="ja-JP" altLang="en-US" sz="800" dirty="0">
              <a:latin typeface="Meiryo UI" panose="020B0604030504040204" pitchFamily="34" charset="-128"/>
              <a:ea typeface="Meiryo UI" panose="020B0604030504040204" pitchFamily="34" charset="-128"/>
            </a:endParaRPr>
          </a:p>
          <a:p>
            <a:pPr marL="0" indent="0">
              <a:buNone/>
            </a:pPr>
            <a:br>
              <a:rPr lang="ja-JP" altLang="en-US" sz="800" dirty="0">
                <a:latin typeface="Meiryo UI" panose="020B0604030504040204" pitchFamily="34" charset="-128"/>
                <a:ea typeface="Meiryo UI" panose="020B0604030504040204" pitchFamily="34" charset="-128"/>
              </a:rPr>
            </a:b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「ごめんなさい」　→　「申し訳ございません」「失礼いたしました」</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sz="2900" dirty="0">
                <a:latin typeface="Meiryo UI" panose="020B0604030504040204" pitchFamily="34" charset="-128"/>
                <a:ea typeface="Meiryo UI" panose="020B0604030504040204" pitchFamily="34" charset="-128"/>
              </a:rPr>
              <a:t>△</a:t>
            </a:r>
            <a:r>
              <a:rPr lang="en-US" altLang="ja-JP" sz="29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「すみません」</a:t>
            </a:r>
            <a:r>
              <a:rPr lang="en-US" altLang="ja-JP" dirty="0">
                <a:latin typeface="Meiryo UI" panose="020B0604030504040204" pitchFamily="34" charset="-128"/>
                <a:ea typeface="Meiryo UI" panose="020B0604030504040204" pitchFamily="34" charset="-128"/>
              </a:rPr>
              <a:t>※</a:t>
            </a:r>
            <a:endParaRPr lang="ja-JP" altLang="en-US" sz="800" dirty="0">
              <a:latin typeface="Meiryo UI" panose="020B0604030504040204" pitchFamily="34" charset="-128"/>
              <a:ea typeface="Meiryo UI" panose="020B0604030504040204" pitchFamily="34" charset="-128"/>
            </a:endParaRP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3221455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b="1" dirty="0">
                <a:latin typeface="Meiryo UI" panose="020B0604030504040204" pitchFamily="34" charset="-128"/>
                <a:ea typeface="Meiryo UI" panose="020B0604030504040204" pitchFamily="34" charset="-128"/>
              </a:rPr>
              <a:t>回答・指示の受け方</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「ただいままいります」</a:t>
            </a:r>
          </a:p>
          <a:p>
            <a:pPr marL="0" indent="0">
              <a:buNone/>
            </a:pPr>
            <a:r>
              <a:rPr lang="ja-JP" altLang="en-US" sz="2400" dirty="0">
                <a:latin typeface="Meiryo UI" panose="020B0604030504040204" pitchFamily="34" charset="-128"/>
                <a:ea typeface="Meiryo UI" panose="020B0604030504040204" pitchFamily="34" charset="-128"/>
              </a:rPr>
              <a:t>「失礼いたします」「お待たせいたしました」</a:t>
            </a:r>
          </a:p>
          <a:p>
            <a:pPr marL="0" indent="0">
              <a:buNone/>
            </a:pPr>
            <a:r>
              <a:rPr lang="ja-JP" altLang="en-US" sz="2400" dirty="0">
                <a:latin typeface="Meiryo UI" panose="020B0604030504040204" pitchFamily="34" charset="-128"/>
                <a:ea typeface="Meiryo UI" panose="020B0604030504040204" pitchFamily="34" charset="-128"/>
              </a:rPr>
              <a:t>「かしこまりました」「承知いたしました」「承知しました」「承りました」</a:t>
            </a:r>
          </a:p>
          <a:p>
            <a:pPr marL="0" indent="0">
              <a:buNone/>
            </a:pPr>
            <a:r>
              <a:rPr lang="ja-JP" altLang="en-US" sz="2400" dirty="0">
                <a:latin typeface="Meiryo UI" panose="020B0604030504040204" pitchFamily="34" charset="-128"/>
                <a:ea typeface="Meiryo UI" panose="020B0604030504040204" pitchFamily="34" charset="-128"/>
              </a:rPr>
              <a:t>「○○ということでよろしいですね」</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「は～い」「わかりました」</a:t>
            </a:r>
          </a:p>
          <a:p>
            <a:pPr marL="0" indent="0">
              <a:buNone/>
            </a:pPr>
            <a:br>
              <a:rPr lang="ja-JP" altLang="en-US" sz="1100" dirty="0">
                <a:latin typeface="Meiryo UI" panose="020B0604030504040204" pitchFamily="34" charset="-128"/>
                <a:ea typeface="Meiryo UI" panose="020B0604030504040204" pitchFamily="34" charset="-128"/>
              </a:rPr>
            </a:b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1600" dirty="0">
                <a:latin typeface="Meiryo UI" panose="020B0604030504040204" pitchFamily="34" charset="-128"/>
                <a:ea typeface="Meiryo UI" panose="020B0604030504040204" pitchFamily="34" charset="-128"/>
              </a:rPr>
              <a:t>上司： </a:t>
            </a:r>
            <a:r>
              <a:rPr lang="ja-JP" altLang="en-US" sz="2200" dirty="0">
                <a:latin typeface="Meiryo UI" panose="020B0604030504040204" pitchFamily="34" charset="-128"/>
                <a:ea typeface="Meiryo UI" panose="020B0604030504040204" pitchFamily="34" charset="-128"/>
              </a:rPr>
              <a:t>「ヤンさん！」</a:t>
            </a:r>
          </a:p>
          <a:p>
            <a:pPr marL="0" indent="0">
              <a:buNone/>
            </a:pPr>
            <a:r>
              <a:rPr lang="ja-JP" altLang="en-US" sz="1600" dirty="0">
                <a:latin typeface="Meiryo UI" panose="020B0604030504040204" pitchFamily="34" charset="-128"/>
                <a:ea typeface="Meiryo UI" panose="020B0604030504040204" pitchFamily="34" charset="-128"/>
              </a:rPr>
              <a:t>私： </a:t>
            </a:r>
            <a:r>
              <a:rPr lang="sk-SK" altLang="ja-JP" sz="1600" dirty="0">
                <a:latin typeface="Meiryo UI" panose="020B0604030504040204" pitchFamily="34" charset="-128"/>
                <a:ea typeface="Meiryo UI" panose="020B0604030504040204" pitchFamily="34" charset="-128"/>
              </a:rPr>
              <a:t>   </a:t>
            </a:r>
            <a:r>
              <a:rPr lang="ja-JP" altLang="en-US" sz="2200" dirty="0">
                <a:latin typeface="Meiryo UI" panose="020B0604030504040204" pitchFamily="34" charset="-128"/>
                <a:ea typeface="Meiryo UI" panose="020B0604030504040204" pitchFamily="34" charset="-128"/>
              </a:rPr>
              <a:t>「はい、ただいままいります。お待たせいたしました。」</a:t>
            </a:r>
          </a:p>
          <a:p>
            <a:pPr marL="0" indent="0">
              <a:buNone/>
            </a:pPr>
            <a:r>
              <a:rPr lang="ja-JP" altLang="en-US" sz="1600" dirty="0">
                <a:latin typeface="Meiryo UI" panose="020B0604030504040204" pitchFamily="34" charset="-128"/>
                <a:ea typeface="Meiryo UI" panose="020B0604030504040204" pitchFamily="34" charset="-128"/>
              </a:rPr>
              <a:t>上司： </a:t>
            </a:r>
            <a:r>
              <a:rPr lang="ja-JP" altLang="en-US" sz="2200" dirty="0">
                <a:latin typeface="Meiryo UI" panose="020B0604030504040204" pitchFamily="34" charset="-128"/>
                <a:ea typeface="Meiryo UI" panose="020B0604030504040204" pitchFamily="34" charset="-128"/>
              </a:rPr>
              <a:t>「急いでわるいけど、明日の会議の資料を</a:t>
            </a:r>
            <a:r>
              <a:rPr lang="en-US" altLang="ja-JP" sz="2200" dirty="0">
                <a:latin typeface="Meiryo UI" panose="020B0604030504040204" pitchFamily="34" charset="-128"/>
                <a:ea typeface="Meiryo UI" panose="020B0604030504040204" pitchFamily="34" charset="-128"/>
              </a:rPr>
              <a:t>5</a:t>
            </a:r>
            <a:r>
              <a:rPr lang="ja-JP" altLang="en-US" sz="2200" dirty="0">
                <a:latin typeface="Meiryo UI" panose="020B0604030504040204" pitchFamily="34" charset="-128"/>
                <a:ea typeface="Meiryo UI" panose="020B0604030504040204" pitchFamily="34" charset="-128"/>
              </a:rPr>
              <a:t>時までにまとめてもらえるかな？」</a:t>
            </a:r>
          </a:p>
          <a:p>
            <a:pPr marL="0" indent="0">
              <a:buNone/>
            </a:pPr>
            <a:r>
              <a:rPr lang="ja-JP" altLang="en-US" sz="1600" dirty="0">
                <a:latin typeface="Meiryo UI" panose="020B0604030504040204" pitchFamily="34" charset="-128"/>
                <a:ea typeface="Meiryo UI" panose="020B0604030504040204" pitchFamily="34" charset="-128"/>
              </a:rPr>
              <a:t>私： </a:t>
            </a:r>
            <a:r>
              <a:rPr lang="sk-SK" altLang="ja-JP" sz="1600" dirty="0">
                <a:latin typeface="Meiryo UI" panose="020B0604030504040204" pitchFamily="34" charset="-128"/>
                <a:ea typeface="Meiryo UI" panose="020B0604030504040204" pitchFamily="34" charset="-128"/>
              </a:rPr>
              <a:t>   </a:t>
            </a:r>
            <a:r>
              <a:rPr lang="ja-JP" altLang="en-US" sz="2200" dirty="0">
                <a:latin typeface="Meiryo UI" panose="020B0604030504040204" pitchFamily="34" charset="-128"/>
                <a:ea typeface="Meiryo UI" panose="020B0604030504040204" pitchFamily="34" charset="-128"/>
              </a:rPr>
              <a:t>「はい、かしこまりました。</a:t>
            </a:r>
            <a:r>
              <a:rPr lang="en-US" altLang="ja-JP" sz="2200" dirty="0">
                <a:latin typeface="Meiryo UI" panose="020B0604030504040204" pitchFamily="34" charset="-128"/>
                <a:ea typeface="Meiryo UI" panose="020B0604030504040204" pitchFamily="34" charset="-128"/>
              </a:rPr>
              <a:t>5</a:t>
            </a:r>
            <a:r>
              <a:rPr lang="ja-JP" altLang="en-US" sz="2200" dirty="0">
                <a:latin typeface="Meiryo UI" panose="020B0604030504040204" pitchFamily="34" charset="-128"/>
                <a:ea typeface="Meiryo UI" panose="020B0604030504040204" pitchFamily="34" charset="-128"/>
              </a:rPr>
              <a:t>時までですね。何部ご用意いたしましょうか？」</a:t>
            </a: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4104221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fontScale="55000" lnSpcReduction="20000"/>
          </a:bodyPr>
          <a:lstStyle/>
          <a:p>
            <a:pPr marL="0" indent="0">
              <a:buNone/>
            </a:pPr>
            <a:r>
              <a:rPr lang="ja-JP" altLang="en-US" sz="5100" b="1" dirty="0">
                <a:latin typeface="Meiryo UI" panose="020B0604030504040204" pitchFamily="34" charset="-128"/>
                <a:ea typeface="Meiryo UI" panose="020B0604030504040204" pitchFamily="34" charset="-128"/>
              </a:rPr>
              <a:t>依頼</a:t>
            </a:r>
          </a:p>
          <a:p>
            <a:pPr marL="0" indent="0">
              <a:buNone/>
            </a:pPr>
            <a:endParaRPr lang="ja-JP" altLang="en-US" sz="1500" b="1" dirty="0">
              <a:latin typeface="Meiryo UI" panose="020B0604030504040204" pitchFamily="34" charset="-128"/>
              <a:ea typeface="Meiryo UI" panose="020B0604030504040204" pitchFamily="34" charset="-128"/>
            </a:endParaRPr>
          </a:p>
          <a:p>
            <a:pPr marL="0" indent="0">
              <a:buNone/>
            </a:pPr>
            <a:r>
              <a:rPr lang="ja-JP" altLang="en-US" sz="3800" b="1" dirty="0">
                <a:latin typeface="Meiryo UI" panose="020B0604030504040204" pitchFamily="34" charset="-128"/>
                <a:ea typeface="Meiryo UI" panose="020B0604030504040204" pitchFamily="34" charset="-128"/>
              </a:rPr>
              <a:t>①上司・先輩</a:t>
            </a:r>
          </a:p>
          <a:p>
            <a:pPr marL="0" indent="0">
              <a:buNone/>
            </a:pPr>
            <a:r>
              <a:rPr lang="ja-JP" altLang="en-US" sz="3300" dirty="0">
                <a:latin typeface="Meiryo UI" panose="020B0604030504040204" pitchFamily="34" charset="-128"/>
                <a:ea typeface="Meiryo UI" panose="020B0604030504040204" pitchFamily="34" charset="-128"/>
              </a:rPr>
              <a:t>クッション言葉！</a:t>
            </a:r>
          </a:p>
          <a:p>
            <a:pPr marL="0" indent="0">
              <a:buNone/>
            </a:pPr>
            <a:r>
              <a:rPr lang="ja-JP" altLang="en-US" sz="3600" dirty="0">
                <a:latin typeface="Meiryo UI" panose="020B0604030504040204" pitchFamily="34" charset="-128"/>
                <a:ea typeface="Meiryo UI" panose="020B0604030504040204" pitchFamily="34" charset="-128"/>
              </a:rPr>
              <a:t>「お忙しいところ申し訳ございません」</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300" dirty="0">
                <a:latin typeface="Meiryo UI" panose="020B0604030504040204" pitchFamily="34" charset="-128"/>
                <a:ea typeface="Meiryo UI" panose="020B0604030504040204" pitchFamily="34" charset="-128"/>
              </a:rPr>
              <a:t>最初に必ず都合を聞くこと</a:t>
            </a:r>
          </a:p>
          <a:p>
            <a:pPr marL="0" indent="0">
              <a:buNone/>
            </a:pPr>
            <a:r>
              <a:rPr lang="ja-JP" altLang="en-US" sz="3600" dirty="0">
                <a:latin typeface="Meiryo UI" panose="020B0604030504040204" pitchFamily="34" charset="-128"/>
                <a:ea typeface="Meiryo UI" panose="020B0604030504040204" pitchFamily="34" charset="-128"/>
              </a:rPr>
              <a:t>「お忙しいところ申し訳ございません。お願いしたいことがありますが。」</a:t>
            </a:r>
          </a:p>
          <a:p>
            <a:pPr marL="0" indent="0">
              <a:buNone/>
            </a:pPr>
            <a:r>
              <a:rPr lang="ja-JP" altLang="en-US" sz="3600" dirty="0">
                <a:latin typeface="Meiryo UI" panose="020B0604030504040204" pitchFamily="34" charset="-128"/>
                <a:ea typeface="Meiryo UI" panose="020B0604030504040204" pitchFamily="34" charset="-128"/>
              </a:rPr>
              <a:t>「ちょっとお願いしたいことがあるんですが、今よろしいですか？」</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300" dirty="0">
                <a:latin typeface="Meiryo UI" panose="020B0604030504040204" pitchFamily="34" charset="-128"/>
                <a:ea typeface="Meiryo UI" panose="020B0604030504040204" pitchFamily="34" charset="-128"/>
              </a:rPr>
              <a:t>依頼</a:t>
            </a:r>
          </a:p>
          <a:p>
            <a:pPr marL="0" indent="0">
              <a:buNone/>
            </a:pPr>
            <a:r>
              <a:rPr lang="ja-JP" altLang="en-US" sz="3600" dirty="0">
                <a:latin typeface="Meiryo UI" panose="020B0604030504040204" pitchFamily="34" charset="-128"/>
                <a:ea typeface="Meiryo UI" panose="020B0604030504040204" pitchFamily="34" charset="-128"/>
              </a:rPr>
              <a:t>「△△お願いできませんでしょうか」</a:t>
            </a:r>
          </a:p>
          <a:p>
            <a:pPr marL="0" indent="0">
              <a:buNone/>
            </a:pPr>
            <a:r>
              <a:rPr lang="ja-JP" altLang="en-US" sz="3600" dirty="0">
                <a:latin typeface="Meiryo UI" panose="020B0604030504040204" pitchFamily="34" charset="-128"/>
                <a:ea typeface="Meiryo UI" panose="020B0604030504040204" pitchFamily="34" charset="-128"/>
              </a:rPr>
              <a:t>「△△していただけますか」</a:t>
            </a:r>
          </a:p>
          <a:p>
            <a:pPr marL="0" indent="0">
              <a:buNone/>
            </a:pPr>
            <a:r>
              <a:rPr lang="ja-JP" altLang="en-US" sz="3600" dirty="0">
                <a:latin typeface="Meiryo UI" panose="020B0604030504040204" pitchFamily="34" charset="-128"/>
                <a:ea typeface="Meiryo UI" panose="020B0604030504040204" pitchFamily="34" charset="-128"/>
              </a:rPr>
              <a:t>「お力を貸していただけませんか」</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300" dirty="0">
                <a:latin typeface="Meiryo UI" panose="020B0604030504040204" pitchFamily="34" charset="-128"/>
                <a:ea typeface="Meiryo UI" panose="020B0604030504040204" pitchFamily="34" charset="-128"/>
              </a:rPr>
              <a:t>依頼形</a:t>
            </a:r>
          </a:p>
          <a:p>
            <a:pPr marL="0" indent="0">
              <a:buNone/>
            </a:pPr>
            <a:r>
              <a:rPr lang="ja-JP" altLang="en-US" sz="3600" dirty="0">
                <a:latin typeface="Meiryo UI" panose="020B0604030504040204" pitchFamily="34" charset="-128"/>
                <a:ea typeface="Meiryo UI" panose="020B0604030504040204" pitchFamily="34" charset="-128"/>
              </a:rPr>
              <a:t>「ご連絡ください」　 　→ 「恐れ入りますが、ご連絡いただけますか？」</a:t>
            </a:r>
          </a:p>
          <a:p>
            <a:pPr marL="0" indent="0">
              <a:buNone/>
            </a:pPr>
            <a:r>
              <a:rPr lang="ja-JP" altLang="en-US" sz="3600" dirty="0">
                <a:latin typeface="Meiryo UI" panose="020B0604030504040204" pitchFamily="34" charset="-128"/>
                <a:ea typeface="Meiryo UI" panose="020B0604030504040204" pitchFamily="34" charset="-128"/>
              </a:rPr>
              <a:t>「ご連絡ください」　 　→ 「恐れ入りますが、ご連絡いただいてもよろしいでしょうか」</a:t>
            </a: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1598420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3300" b="1" dirty="0">
                <a:latin typeface="Meiryo UI" panose="020B0604030504040204" pitchFamily="34" charset="-128"/>
                <a:ea typeface="Meiryo UI" panose="020B0604030504040204" pitchFamily="34" charset="-128"/>
              </a:rPr>
              <a:t>依頼</a:t>
            </a:r>
          </a:p>
          <a:p>
            <a:pPr marL="0" indent="0">
              <a:buNone/>
            </a:pPr>
            <a:endParaRPr lang="ja-JP" altLang="en-US" sz="1500" b="1" dirty="0">
              <a:latin typeface="Meiryo UI" panose="020B0604030504040204" pitchFamily="34" charset="-128"/>
              <a:ea typeface="Meiryo UI" panose="020B0604030504040204" pitchFamily="34" charset="-128"/>
            </a:endParaRPr>
          </a:p>
          <a:p>
            <a:pPr marL="0" indent="0">
              <a:buNone/>
            </a:pPr>
            <a:r>
              <a:rPr lang="ja-JP" altLang="en-US" sz="2400" b="1" dirty="0">
                <a:latin typeface="Meiryo UI" panose="020B0604030504040204" pitchFamily="34" charset="-128"/>
                <a:ea typeface="Meiryo UI" panose="020B0604030504040204" pitchFamily="34" charset="-128"/>
              </a:rPr>
              <a:t>②同僚や後輩に依頼するとき</a:t>
            </a:r>
          </a:p>
          <a:p>
            <a:pPr marL="0" indent="0">
              <a:buNone/>
            </a:pPr>
            <a:r>
              <a:rPr lang="ja-JP" altLang="en-US" sz="2200" dirty="0">
                <a:latin typeface="Meiryo UI" panose="020B0604030504040204" pitchFamily="34" charset="-128"/>
                <a:ea typeface="Meiryo UI" panose="020B0604030504040204" pitchFamily="34" charset="-128"/>
              </a:rPr>
              <a:t>クッション言葉！</a:t>
            </a:r>
          </a:p>
          <a:p>
            <a:pPr marL="0" indent="0">
              <a:buNone/>
            </a:pPr>
            <a:r>
              <a:rPr lang="ja-JP" altLang="en-US" sz="2200" dirty="0">
                <a:latin typeface="Meiryo UI" panose="020B0604030504040204" pitchFamily="34" charset="-128"/>
                <a:ea typeface="Meiryo UI" panose="020B0604030504040204" pitchFamily="34" charset="-128"/>
              </a:rPr>
              <a:t>「お忙しいところ申し訳ない」</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200" dirty="0">
                <a:latin typeface="Meiryo UI" panose="020B0604030504040204" pitchFamily="34" charset="-128"/>
                <a:ea typeface="Meiryo UI" panose="020B0604030504040204" pitchFamily="34" charset="-128"/>
              </a:rPr>
              <a:t>最初に必ず都合を聞くこと</a:t>
            </a:r>
          </a:p>
          <a:p>
            <a:pPr marL="0" indent="0">
              <a:buNone/>
            </a:pPr>
            <a:r>
              <a:rPr lang="ja-JP" altLang="en-US" sz="2200" dirty="0">
                <a:latin typeface="Meiryo UI" panose="020B0604030504040204" pitchFamily="34" charset="-128"/>
                <a:ea typeface="Meiryo UI" panose="020B0604030504040204" pitchFamily="34" charset="-128"/>
              </a:rPr>
              <a:t>「今、少し時間が取れるかな？」</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200" dirty="0">
                <a:latin typeface="Meiryo UI" panose="020B0604030504040204" pitchFamily="34" charset="-128"/>
                <a:ea typeface="Meiryo UI" panose="020B0604030504040204" pitchFamily="34" charset="-128"/>
              </a:rPr>
              <a:t>依頼</a:t>
            </a:r>
          </a:p>
          <a:p>
            <a:pPr marL="0" indent="0">
              <a:buNone/>
            </a:pPr>
            <a:r>
              <a:rPr lang="ja-JP" altLang="en-US" sz="2200" dirty="0">
                <a:latin typeface="Meiryo UI" panose="020B0604030504040204" pitchFamily="34" charset="-128"/>
                <a:ea typeface="Meiryo UI" panose="020B0604030504040204" pitchFamily="34" charset="-128"/>
              </a:rPr>
              <a:t>「△△してもらえるとありがたいんだけど」</a:t>
            </a:r>
            <a:endParaRPr lang="sk-SK" altLang="ja-JP" sz="2200" dirty="0">
              <a:latin typeface="Meiryo UI" panose="020B0604030504040204" pitchFamily="34" charset="-128"/>
              <a:ea typeface="Meiryo UI" panose="020B0604030504040204" pitchFamily="34" charset="-128"/>
            </a:endParaRPr>
          </a:p>
          <a:p>
            <a:pPr marL="0" indent="0">
              <a:buNone/>
            </a:pPr>
            <a:endParaRPr lang="sk-SK" altLang="ja-JP" sz="900" dirty="0">
              <a:latin typeface="Meiryo UI" panose="020B0604030504040204" pitchFamily="34" charset="-128"/>
              <a:ea typeface="Meiryo UI" panose="020B0604030504040204" pitchFamily="34" charset="-128"/>
            </a:endParaRPr>
          </a:p>
          <a:p>
            <a:pPr marL="0" indent="0">
              <a:buNone/>
            </a:pPr>
            <a:endParaRPr lang="cs-CZ" altLang="ja-JP" sz="9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別途資料参照（コピー</a:t>
            </a:r>
            <a:r>
              <a:rPr lang="en-US" altLang="ja-JP" sz="2400" dirty="0">
                <a:latin typeface="Meiryo UI" panose="020B0604030504040204" pitchFamily="34" charset="-128"/>
                <a:ea typeface="Meiryo UI" panose="020B0604030504040204" pitchFamily="34" charset="-128"/>
              </a:rPr>
              <a:t>p.</a:t>
            </a:r>
            <a:r>
              <a:rPr lang="sk-SK" altLang="ja-JP" sz="2400" dirty="0">
                <a:latin typeface="Meiryo UI" panose="020B0604030504040204" pitchFamily="34" charset="-128"/>
                <a:ea typeface="Meiryo UI" panose="020B0604030504040204" pitchFamily="34" charset="-128"/>
              </a:rPr>
              <a:t>36</a:t>
            </a:r>
            <a:r>
              <a:rPr lang="ja-JP" altLang="en-US" sz="2400" dirty="0">
                <a:latin typeface="Meiryo UI" panose="020B0604030504040204" pitchFamily="34" charset="-128"/>
                <a:ea typeface="Meiryo UI" panose="020B0604030504040204" pitchFamily="34" charset="-128"/>
              </a:rPr>
              <a:t>）</a:t>
            </a:r>
            <a:endParaRPr lang="sk-SK" altLang="ja-JP" sz="3600" dirty="0">
              <a:latin typeface="Meiryo UI" panose="020B0604030504040204" pitchFamily="34" charset="-128"/>
              <a:ea typeface="Meiryo UI" panose="020B0604030504040204" pitchFamily="34" charset="-128"/>
            </a:endParaRPr>
          </a:p>
          <a:p>
            <a:pPr marL="0" indent="0">
              <a:buNone/>
            </a:pPr>
            <a:endParaRPr lang="sk-SK" altLang="ja-JP" sz="900" dirty="0">
              <a:latin typeface="Meiryo UI" panose="020B0604030504040204" pitchFamily="34" charset="-128"/>
              <a:ea typeface="Meiryo UI" panose="020B0604030504040204" pitchFamily="34" charset="-128"/>
            </a:endParaRPr>
          </a:p>
          <a:p>
            <a:pPr marL="0" indent="0">
              <a:buNone/>
            </a:pPr>
            <a:endParaRPr lang="cs-CZ" altLang="ja-JP" sz="9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1204291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lgn="ctr">
              <a:buNone/>
            </a:pPr>
            <a:endParaRPr lang="cs-CZ" sz="4800" b="1" i="1" dirty="0">
              <a:latin typeface="Meiryo UI" panose="020B0604030504040204" pitchFamily="34" charset="-128"/>
              <a:ea typeface="Meiryo UI" panose="020B0604030504040204" pitchFamily="34" charset="-128"/>
            </a:endParaRPr>
          </a:p>
          <a:p>
            <a:pPr marL="0" indent="0" algn="ctr">
              <a:buNone/>
            </a:pPr>
            <a:r>
              <a:rPr lang="cs-CZ" sz="4800" b="1" i="1" dirty="0">
                <a:latin typeface="Meiryo UI" panose="020B0604030504040204" pitchFamily="34" charset="-128"/>
                <a:ea typeface="Meiryo UI" panose="020B0604030504040204" pitchFamily="34" charset="-128"/>
              </a:rPr>
              <a:t>Oslovování v dopisech</a:t>
            </a:r>
          </a:p>
          <a:p>
            <a:pPr marL="0" indent="0">
              <a:buNone/>
            </a:pPr>
            <a:endParaRPr lang="cs-CZ" sz="4000" b="1" i="1" dirty="0">
              <a:latin typeface="Meiryo UI" panose="020B0604030504040204" pitchFamily="34" charset="-128"/>
              <a:ea typeface="Meiryo UI" panose="020B0604030504040204" pitchFamily="34" charset="-128"/>
            </a:endParaRPr>
          </a:p>
          <a:p>
            <a:pPr marL="0" indent="0" algn="ctr">
              <a:buNone/>
            </a:pPr>
            <a:r>
              <a:rPr lang="ja-JP" altLang="en-US" sz="4800" b="1" dirty="0">
                <a:latin typeface="Meiryo UI" panose="020B0604030504040204" pitchFamily="34" charset="-128"/>
                <a:ea typeface="Meiryo UI" panose="020B0604030504040204" pitchFamily="34" charset="-128"/>
              </a:rPr>
              <a:t>様　・　殿　・　各位　・　御中</a:t>
            </a:r>
            <a:endParaRPr lang="ja-JP" altLang="en-US" sz="4800" b="1"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256415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Autofit/>
          </a:bodyPr>
          <a:lstStyle/>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営業部 部長 △△ </a:t>
            </a:r>
            <a:r>
              <a:rPr lang="ja-JP" altLang="en-US" sz="2400" b="1" dirty="0">
                <a:latin typeface="Meiryo UI" panose="020B0604030504040204" pitchFamily="34" charset="-128"/>
                <a:ea typeface="Meiryo UI" panose="020B0604030504040204" pitchFamily="34" charset="-128"/>
              </a:rPr>
              <a:t>様</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営業部 △△部長 様 </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各位様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各位御中</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担当各位、ご担当者</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担当各位様、ご担当者様各位</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関係者</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関係者様各位 </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2532321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Autofit/>
          </a:bodyPr>
          <a:lstStyle/>
          <a:p>
            <a:pPr marL="0" indent="0">
              <a:buNone/>
            </a:pP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a:t>
            </a:r>
            <a:r>
              <a:rPr lang="ja-JP" altLang="en-US" sz="2400" b="1" dirty="0">
                <a:latin typeface="Meiryo UI" panose="020B0604030504040204" pitchFamily="34" charset="-128"/>
                <a:ea typeface="Meiryo UI" panose="020B0604030504040204" pitchFamily="34" charset="-128"/>
              </a:rPr>
              <a:t>御中</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△△部署 </a:t>
            </a:r>
            <a:r>
              <a:rPr lang="ja-JP" altLang="en-US" sz="2400" b="1" dirty="0">
                <a:latin typeface="Meiryo UI" panose="020B0604030504040204" pitchFamily="34" charset="-128"/>
                <a:ea typeface="Meiryo UI" panose="020B0604030504040204" pitchFamily="34" charset="-128"/>
              </a:rPr>
              <a:t>御中</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△△部署 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山田太郎 </a:t>
            </a:r>
            <a:r>
              <a:rPr lang="ja-JP" altLang="en-US" sz="2400" b="1" dirty="0">
                <a:latin typeface="Meiryo UI" panose="020B0604030504040204" pitchFamily="34" charset="-128"/>
                <a:ea typeface="Meiryo UI" panose="020B0604030504040204" pitchFamily="34" charset="-128"/>
              </a:rPr>
              <a:t>様</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株式会社◯◯御中　山田太郎様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山田太郎</a:t>
            </a:r>
            <a:r>
              <a:rPr lang="ja-JP" altLang="en-US" sz="2400" b="1" dirty="0">
                <a:latin typeface="Meiryo UI" panose="020B0604030504040204" pitchFamily="34" charset="-128"/>
                <a:ea typeface="Meiryo UI" panose="020B0604030504040204" pitchFamily="34" charset="-128"/>
              </a:rPr>
              <a:t>様</a:t>
            </a:r>
            <a:r>
              <a:rPr lang="ja-JP" altLang="en-US" sz="2400" dirty="0">
                <a:latin typeface="Meiryo UI" panose="020B0604030504040204" pitchFamily="34" charset="-128"/>
                <a:ea typeface="Meiryo UI" panose="020B0604030504040204" pitchFamily="34" charset="-128"/>
              </a:rPr>
              <a:t> 花子</a:t>
            </a:r>
            <a:r>
              <a:rPr lang="ja-JP" altLang="en-US" sz="2400" b="1" dirty="0">
                <a:latin typeface="Meiryo UI" panose="020B0604030504040204" pitchFamily="34" charset="-128"/>
                <a:ea typeface="Meiryo UI" panose="020B0604030504040204" pitchFamily="34" charset="-128"/>
              </a:rPr>
              <a:t>様</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山田太郎 花子様</a:t>
            </a:r>
            <a:br>
              <a:rPr lang="ja-JP" altLang="en-US" sz="2400" dirty="0">
                <a:latin typeface="Meiryo UI" panose="020B0604030504040204" pitchFamily="34" charset="-128"/>
                <a:ea typeface="Meiryo UI" panose="020B0604030504040204" pitchFamily="34" charset="-128"/>
              </a:rPr>
            </a:br>
            <a:endParaRPr lang="ja-JP" altLang="en-US" sz="24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3738249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Autofit/>
          </a:bodyPr>
          <a:lstStyle/>
          <a:p>
            <a:pPr marL="0" indent="0">
              <a:buNone/>
            </a:pPr>
            <a:br>
              <a:rPr lang="ja-JP" altLang="en-US" sz="2400" dirty="0">
                <a:latin typeface="Meiryo UI" panose="020B0604030504040204" pitchFamily="34" charset="-128"/>
                <a:ea typeface="Meiryo UI" panose="020B0604030504040204" pitchFamily="34" charset="-128"/>
              </a:rPr>
            </a:br>
            <a:r>
              <a:rPr lang="ja-JP" altLang="en-US" sz="2400" b="1" dirty="0">
                <a:latin typeface="Meiryo UI" panose="020B0604030504040204" pitchFamily="34" charset="-128"/>
                <a:ea typeface="Meiryo UI" panose="020B0604030504040204" pitchFamily="34" charset="-128"/>
              </a:rPr>
              <a:t>「役職名＋殿」</a:t>
            </a:r>
          </a:p>
          <a:p>
            <a:pPr marL="0" indent="0">
              <a:buNone/>
            </a:pP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営業部長</a:t>
            </a:r>
            <a:r>
              <a:rPr lang="ja-JP" altLang="en-US" sz="2400" b="1" dirty="0">
                <a:latin typeface="Meiryo UI" panose="020B0604030504040204" pitchFamily="34" charset="-128"/>
                <a:ea typeface="Meiryo UI" panose="020B0604030504040204" pitchFamily="34" charset="-128"/>
              </a:rPr>
              <a:t>殿</a:t>
            </a:r>
            <a:r>
              <a:rPr lang="ja-JP" altLang="en-US" sz="2400" dirty="0">
                <a:latin typeface="Meiryo UI" panose="020B0604030504040204" pitchFamily="34" charset="-128"/>
                <a:ea typeface="Meiryo UI" panose="020B0604030504040204" pitchFamily="34" charset="-128"/>
              </a:rPr>
              <a:t> </a:t>
            </a: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殿 </a:t>
            </a:r>
            <a:endParaRPr lang="en-US" altLang="ja-JP" sz="2400" dirty="0">
              <a:latin typeface="Meiryo UI" panose="020B0604030504040204" pitchFamily="34" charset="-128"/>
              <a:ea typeface="Meiryo UI" panose="020B0604030504040204" pitchFamily="34" charset="-128"/>
            </a:endParaRPr>
          </a:p>
          <a:p>
            <a:pPr marL="0" indent="0">
              <a:buNone/>
            </a:pPr>
            <a:endParaRPr lang="en-US" altLang="ja-JP" sz="2400" dirty="0">
              <a:latin typeface="Meiryo UI" panose="020B0604030504040204" pitchFamily="34" charset="-128"/>
              <a:ea typeface="Meiryo UI" panose="020B0604030504040204" pitchFamily="34" charset="-128"/>
            </a:endParaRPr>
          </a:p>
          <a:p>
            <a:pPr marL="0" indent="0">
              <a:buNone/>
            </a:pPr>
            <a:r>
              <a:rPr lang="ja-JP" altLang="en-US" sz="2400" b="1" dirty="0">
                <a:latin typeface="Meiryo UI" panose="020B0604030504040204" pitchFamily="34" charset="-128"/>
                <a:ea typeface="Meiryo UI" panose="020B0604030504040204" pitchFamily="34" charset="-128"/>
              </a:rPr>
              <a:t>注意！目上の人に対して使うとは失礼です！</a:t>
            </a:r>
            <a:endParaRPr lang="en-US" altLang="ja-JP" sz="2400" b="1"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宛名が役職名であっても、前に会社名がつく場合は注意が必要です。</a:t>
            </a: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株式会社御中 営業部長殿</a:t>
            </a:r>
          </a:p>
          <a:p>
            <a:pPr marL="0" indent="0">
              <a:buNone/>
            </a:pPr>
            <a:r>
              <a:rPr lang="ja-JP" altLang="en-US" sz="2400" dirty="0">
                <a:latin typeface="Meiryo UI" panose="020B0604030504040204" pitchFamily="34" charset="-128"/>
                <a:ea typeface="Meiryo UI" panose="020B0604030504040204" pitchFamily="34" charset="-128"/>
              </a:rPr>
              <a:t> </a:t>
            </a:r>
            <a:endParaRPr lang="ja-JP" altLang="en-US" sz="24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246675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2384853"/>
            <a:ext cx="10515600" cy="3792109"/>
          </a:xfrm>
        </p:spPr>
        <p:txBody>
          <a:bodyPr>
            <a:normAutofit/>
          </a:bodyPr>
          <a:lstStyle/>
          <a:p>
            <a:pPr marL="0" indent="0" algn="ctr">
              <a:buNone/>
            </a:pPr>
            <a:r>
              <a:rPr lang="cs-CZ" sz="5400" b="1" i="1" dirty="0"/>
              <a:t>Navázání na teoretický rámec</a:t>
            </a:r>
          </a:p>
          <a:p>
            <a:pPr marL="0" indent="0" algn="ctr">
              <a:buNone/>
            </a:pPr>
            <a:endParaRPr lang="cs-CZ" sz="600" dirty="0"/>
          </a:p>
          <a:p>
            <a:pPr marL="0" lvl="0" indent="0" algn="ctr">
              <a:buNone/>
            </a:pPr>
            <a:r>
              <a:rPr lang="cs-CZ" dirty="0"/>
              <a:t>Očekávání japonských společností v nejaponském prostředí</a:t>
            </a:r>
          </a:p>
          <a:p>
            <a:pPr marL="0" lvl="0" indent="0" algn="ctr">
              <a:buNone/>
            </a:pPr>
            <a:r>
              <a:rPr lang="cs-CZ" dirty="0"/>
              <a:t>Chování a vztahy na pracovišti, role tlumočníka, role manažera</a:t>
            </a:r>
          </a:p>
          <a:p>
            <a:pPr marL="0" lvl="0" indent="0" algn="ctr">
              <a:buNone/>
            </a:pPr>
            <a:r>
              <a:rPr lang="cs-CZ" dirty="0"/>
              <a:t>   Styl šíření informací a komunikace uvnitř japonské společnosti</a:t>
            </a:r>
          </a:p>
          <a:p>
            <a:pPr marL="0" indent="0" algn="ctr">
              <a:buNone/>
            </a:pPr>
            <a:endParaRPr lang="cs-CZ" sz="5400" dirty="0"/>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2247708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2384853"/>
            <a:ext cx="10515600" cy="3792109"/>
          </a:xfrm>
        </p:spPr>
        <p:txBody>
          <a:bodyPr>
            <a:normAutofit/>
          </a:bodyPr>
          <a:lstStyle/>
          <a:p>
            <a:pPr marL="0" indent="0" algn="ctr">
              <a:buNone/>
            </a:pPr>
            <a:r>
              <a:rPr lang="cs-CZ" sz="5400" b="1" i="1" dirty="0"/>
              <a:t>Příprava na následující lekci</a:t>
            </a:r>
          </a:p>
          <a:p>
            <a:pPr marL="0" indent="0" algn="ctr">
              <a:buNone/>
            </a:pPr>
            <a:endParaRPr lang="cs-CZ" sz="600" dirty="0"/>
          </a:p>
          <a:p>
            <a:pPr marL="0" lvl="0" indent="0">
              <a:buNone/>
            </a:pPr>
            <a:r>
              <a:rPr lang="ja-JP" altLang="en-US" dirty="0">
                <a:latin typeface="Meiryo UI" panose="020B0604030504040204" pitchFamily="34" charset="-128"/>
                <a:ea typeface="Meiryo UI" panose="020B0604030504040204" pitchFamily="34" charset="-128"/>
              </a:rPr>
              <a:t>・　自己紹介・改善版</a:t>
            </a:r>
            <a:endParaRPr lang="cs-CZ" altLang="ja-JP" dirty="0">
              <a:latin typeface="Meiryo UI" panose="020B0604030504040204" pitchFamily="34" charset="-128"/>
              <a:ea typeface="Meiryo UI" panose="020B0604030504040204" pitchFamily="34" charset="-128"/>
            </a:endParaRPr>
          </a:p>
          <a:p>
            <a:pPr marL="0" lvl="0" indent="0">
              <a:buNone/>
            </a:pPr>
            <a:r>
              <a:rPr lang="ja-JP" altLang="en-US" dirty="0">
                <a:latin typeface="Meiryo UI" panose="020B0604030504040204" pitchFamily="34" charset="-128"/>
                <a:ea typeface="Meiryo UI" panose="020B0604030504040204" pitchFamily="34" charset="-128"/>
              </a:rPr>
              <a:t>・　上司に注文書の項目についての説明を依頼しましょう</a:t>
            </a:r>
            <a:endParaRPr lang="en-US" altLang="ja-JP" dirty="0">
              <a:latin typeface="Meiryo UI" panose="020B0604030504040204" pitchFamily="34" charset="-128"/>
              <a:ea typeface="Meiryo UI" panose="020B0604030504040204" pitchFamily="34" charset="-128"/>
            </a:endParaRPr>
          </a:p>
          <a:p>
            <a:pPr marL="0" lvl="0" indent="0">
              <a:buNone/>
            </a:pPr>
            <a:r>
              <a:rPr lang="ja-JP" altLang="en-US" dirty="0">
                <a:latin typeface="Meiryo UI" panose="020B0604030504040204" pitchFamily="34" charset="-128"/>
                <a:ea typeface="Meiryo UI" panose="020B0604030504040204" pitchFamily="34" charset="-128"/>
              </a:rPr>
              <a:t>・　語彙の復習</a:t>
            </a:r>
            <a:endParaRPr lang="en-US" altLang="ja-JP" dirty="0">
              <a:latin typeface="Meiryo UI" panose="020B0604030504040204" pitchFamily="34" charset="-128"/>
              <a:ea typeface="Meiryo UI" panose="020B0604030504040204" pitchFamily="34" charset="-128"/>
            </a:endParaRPr>
          </a:p>
          <a:p>
            <a:pPr marL="0" lvl="0" indent="0">
              <a:buNone/>
            </a:pPr>
            <a:endParaRPr lang="cs-CZ" sz="20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a:t>
            </a:r>
            <a:r>
              <a:rPr lang="en-US" altLang="ja-JP" sz="3600" dirty="0"/>
              <a:t>9</a:t>
            </a:r>
            <a:endParaRPr lang="cs-CZ" sz="3600" dirty="0"/>
          </a:p>
        </p:txBody>
      </p:sp>
    </p:spTree>
    <p:extLst>
      <p:ext uri="{BB962C8B-B14F-4D97-AF65-F5344CB8AC3E}">
        <p14:creationId xmlns:p14="http://schemas.microsoft.com/office/powerpoint/2010/main" val="168999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2384853"/>
            <a:ext cx="10515600" cy="3792109"/>
          </a:xfrm>
        </p:spPr>
        <p:txBody>
          <a:bodyPr>
            <a:normAutofit/>
          </a:bodyPr>
          <a:lstStyle/>
          <a:p>
            <a:pPr marL="0" indent="0" algn="ctr">
              <a:buNone/>
            </a:pPr>
            <a:r>
              <a:rPr lang="cs-CZ" sz="5400" b="1" i="1" dirty="0"/>
              <a:t>Jazyková část</a:t>
            </a:r>
          </a:p>
          <a:p>
            <a:pPr marL="0" indent="0" algn="ctr">
              <a:buNone/>
            </a:pPr>
            <a:endParaRPr lang="cs-CZ" sz="600" dirty="0"/>
          </a:p>
          <a:p>
            <a:pPr marL="0" lvl="0" indent="0" algn="ctr">
              <a:buNone/>
            </a:pPr>
            <a:r>
              <a:rPr lang="cs-CZ" dirty="0"/>
              <a:t>Zopakování základů </a:t>
            </a:r>
            <a:r>
              <a:rPr lang="cs-CZ" i="1" dirty="0" err="1"/>
              <a:t>keigo</a:t>
            </a:r>
            <a:endParaRPr lang="cs-CZ" dirty="0"/>
          </a:p>
          <a:p>
            <a:pPr marL="0" lvl="0" indent="0" algn="ctr">
              <a:buNone/>
            </a:pPr>
            <a:r>
              <a:rPr lang="cs-CZ" dirty="0"/>
              <a:t>Základní slovní zásoba a fráze II</a:t>
            </a:r>
          </a:p>
          <a:p>
            <a:pPr marL="0" lvl="0" indent="0" algn="ctr">
              <a:buNone/>
            </a:pPr>
            <a:r>
              <a:rPr lang="cs-CZ" dirty="0"/>
              <a:t>Vnitrofiremní komunikace – přijímání a odevzdávání úkolů,</a:t>
            </a:r>
          </a:p>
          <a:p>
            <a:pPr marL="0" lvl="0" indent="0" algn="ctr">
              <a:buNone/>
            </a:pPr>
            <a:r>
              <a:rPr lang="cs-CZ" dirty="0"/>
              <a:t>žádost o radu či pomoc, navrhování řešení</a:t>
            </a:r>
          </a:p>
          <a:p>
            <a:pPr marL="0" lvl="0" indent="0" algn="ctr">
              <a:buNone/>
            </a:pPr>
            <a:r>
              <a:rPr lang="cs-CZ" dirty="0"/>
              <a:t>Oslovování v dopisech</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98164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lgn="ctr">
              <a:buNone/>
            </a:pPr>
            <a:r>
              <a:rPr lang="cs-CZ" sz="4800" b="1" i="1" dirty="0">
                <a:latin typeface="Meiryo UI" panose="020B0604030504040204" pitchFamily="34" charset="-128"/>
                <a:ea typeface="Meiryo UI" panose="020B0604030504040204" pitchFamily="34" charset="-128"/>
              </a:rPr>
              <a:t>Zopakování základů </a:t>
            </a:r>
            <a:r>
              <a:rPr lang="cs-CZ" sz="4800" b="1" i="1" dirty="0" err="1">
                <a:latin typeface="Meiryo UI" panose="020B0604030504040204" pitchFamily="34" charset="-128"/>
                <a:ea typeface="Meiryo UI" panose="020B0604030504040204" pitchFamily="34" charset="-128"/>
              </a:rPr>
              <a:t>keigo</a:t>
            </a:r>
            <a:endParaRPr lang="cs-CZ" sz="4800" b="1" i="1" dirty="0">
              <a:latin typeface="Meiryo UI" panose="020B0604030504040204" pitchFamily="34" charset="-128"/>
              <a:ea typeface="Meiryo UI" panose="020B0604030504040204" pitchFamily="34" charset="-128"/>
            </a:endParaRPr>
          </a:p>
          <a:p>
            <a:pPr marL="0" indent="0">
              <a:buNone/>
            </a:pPr>
            <a:endParaRPr lang="cs-CZ" sz="4000" b="1" i="1" dirty="0">
              <a:latin typeface="Meiryo UI" panose="020B0604030504040204" pitchFamily="34" charset="-128"/>
              <a:ea typeface="Meiryo UI" panose="020B0604030504040204" pitchFamily="34" charset="-128"/>
            </a:endParaRPr>
          </a:p>
          <a:p>
            <a:pPr marL="0" indent="0">
              <a:buNone/>
            </a:pPr>
            <a:r>
              <a:rPr lang="cs-CZ" altLang="ja-JP" sz="3600" b="1" dirty="0"/>
              <a:t>  </a:t>
            </a:r>
            <a:r>
              <a:rPr lang="ja-JP" altLang="en-US" sz="3600" b="1" dirty="0"/>
              <a:t>敬語の基本</a:t>
            </a:r>
            <a:endParaRPr lang="cs-CZ" altLang="ja-JP" sz="3600" b="1" dirty="0"/>
          </a:p>
          <a:p>
            <a:pPr marL="0" indent="0">
              <a:buNone/>
            </a:pPr>
            <a:endParaRPr lang="ja-JP" altLang="en-US" sz="1000" dirty="0"/>
          </a:p>
          <a:p>
            <a:pPr marL="0" indent="0">
              <a:buNone/>
            </a:pPr>
            <a:r>
              <a:rPr lang="cs-CZ" altLang="ja-JP" sz="3600" dirty="0"/>
              <a:t>  </a:t>
            </a:r>
            <a:r>
              <a:rPr lang="ja-JP" altLang="en-US" sz="3600" dirty="0"/>
              <a:t>①</a:t>
            </a:r>
            <a:r>
              <a:rPr lang="ja-JP" altLang="en-US" b="1" dirty="0"/>
              <a:t>丁寧語</a:t>
            </a:r>
            <a:endParaRPr lang="ja-JP" altLang="en-US" sz="3600" dirty="0"/>
          </a:p>
          <a:p>
            <a:pPr marL="0" indent="0">
              <a:buNone/>
            </a:pPr>
            <a:r>
              <a:rPr lang="cs-CZ" altLang="ja-JP" sz="3600" dirty="0"/>
              <a:t>  </a:t>
            </a:r>
            <a:r>
              <a:rPr lang="ja-JP" altLang="en-US" sz="3600" dirty="0"/>
              <a:t>②</a:t>
            </a:r>
            <a:r>
              <a:rPr lang="ja-JP" altLang="en-US" b="1" dirty="0"/>
              <a:t>尊敬語</a:t>
            </a:r>
            <a:endParaRPr lang="ja-JP" altLang="en-US" sz="3600" dirty="0"/>
          </a:p>
          <a:p>
            <a:pPr marL="0" indent="0">
              <a:buNone/>
            </a:pPr>
            <a:r>
              <a:rPr lang="cs-CZ" altLang="ja-JP" sz="3600" dirty="0"/>
              <a:t>  </a:t>
            </a:r>
            <a:r>
              <a:rPr lang="ja-JP" altLang="en-US" sz="3600" dirty="0"/>
              <a:t>③</a:t>
            </a:r>
            <a:r>
              <a:rPr lang="ja-JP" altLang="en-US" b="1" dirty="0"/>
              <a:t>謙譲語</a:t>
            </a:r>
            <a:endParaRPr lang="ja-JP" altLang="en-US" sz="3600" dirty="0">
              <a:effectLst/>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3644960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①</a:t>
            </a:r>
            <a:r>
              <a:rPr lang="ja-JP" altLang="en-US" sz="3600" b="1" dirty="0">
                <a:latin typeface="Meiryo UI" panose="020B0604030504040204" pitchFamily="34" charset="-128"/>
                <a:ea typeface="Meiryo UI" panose="020B0604030504040204" pitchFamily="34" charset="-128"/>
              </a:rPr>
              <a:t>丁寧語</a:t>
            </a:r>
            <a:r>
              <a:rPr lang="cs-CZ" altLang="ja-JP" sz="2000" b="1"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表現に「お・ご」「です」「ます」「ございます」を付けることにより敬意を表す</a:t>
            </a:r>
            <a:r>
              <a:rPr lang="cs-CZ" altLang="ja-JP" sz="2000" b="1"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接頭語「</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a:t>
            </a:r>
            <a:r>
              <a:rPr lang="cs-CZ" altLang="ja-JP" sz="2000"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茶、</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菓子、</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名前、</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食事、</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手洗、</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荷物、</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話</a:t>
            </a:r>
            <a:endParaRPr lang="ja-JP" altLang="en-US" sz="48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飯、</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住所、</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自宅、</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意見、</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来店、</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両親</a:t>
            </a:r>
            <a:endParaRPr lang="ja-JP" altLang="en-US" sz="48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子息（しそく）、</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息女（そくじょ）</a:t>
            </a:r>
            <a:endParaRPr lang="ja-JP" altLang="en-US" sz="4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間違い</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おケーキ、おコーヒー、お猫、お犬</a:t>
            </a:r>
            <a:endParaRPr lang="cs-CZ" altLang="ja-JP" dirty="0">
              <a:latin typeface="Meiryo UI" panose="020B0604030504040204" pitchFamily="34" charset="-128"/>
              <a:ea typeface="Meiryo UI" panose="020B0604030504040204" pitchFamily="34" charset="-128"/>
            </a:endParaRP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275039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①</a:t>
            </a:r>
            <a:r>
              <a:rPr lang="ja-JP" altLang="en-US" sz="3600" b="1" dirty="0">
                <a:latin typeface="Meiryo UI" panose="020B0604030504040204" pitchFamily="34" charset="-128"/>
                <a:ea typeface="Meiryo UI" panose="020B0604030504040204" pitchFamily="34" charset="-128"/>
              </a:rPr>
              <a:t>丁寧語</a:t>
            </a:r>
            <a:r>
              <a:rPr lang="cs-CZ" altLang="ja-JP" sz="2000" b="1"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語尾「</a:t>
            </a:r>
            <a:r>
              <a:rPr lang="ja-JP" altLang="en-US" b="1" dirty="0">
                <a:latin typeface="Meiryo UI" panose="020B0604030504040204" pitchFamily="34" charset="-128"/>
                <a:ea typeface="Meiryo UI" panose="020B0604030504040204" pitchFamily="34" charset="-128"/>
              </a:rPr>
              <a:t>です</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ます</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ございます</a:t>
            </a:r>
            <a:r>
              <a:rPr lang="ja-JP" altLang="en-US" dirty="0">
                <a:latin typeface="Meiryo UI" panose="020B0604030504040204" pitchFamily="34" charset="-128"/>
                <a:ea typeface="Meiryo UI" panose="020B0604030504040204" pitchFamily="34" charset="-128"/>
              </a:rPr>
              <a:t>」</a:t>
            </a:r>
            <a:r>
              <a:rPr lang="cs-CZ" altLang="ja-JP" sz="2000"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「商品のカタログ</a:t>
            </a:r>
            <a:r>
              <a:rPr lang="ja-JP" altLang="en-US" b="1" dirty="0">
                <a:latin typeface="Meiryo UI" panose="020B0604030504040204" pitchFamily="34" charset="-128"/>
                <a:ea typeface="Meiryo UI" panose="020B0604030504040204" pitchFamily="34" charset="-128"/>
              </a:rPr>
              <a:t>だ</a:t>
            </a:r>
            <a:r>
              <a:rPr lang="ja-JP" altLang="en-US" dirty="0">
                <a:latin typeface="Meiryo UI" panose="020B0604030504040204" pitchFamily="34" charset="-128"/>
                <a:ea typeface="Meiryo UI" panose="020B0604030504040204" pitchFamily="34" charset="-128"/>
              </a:rPr>
              <a:t>」　→　「商品のカタログ</a:t>
            </a:r>
            <a:r>
              <a:rPr lang="ja-JP" altLang="en-US" b="1" dirty="0">
                <a:latin typeface="Meiryo UI" panose="020B0604030504040204" pitchFamily="34" charset="-128"/>
                <a:ea typeface="Meiryo UI" panose="020B0604030504040204" pitchFamily="34" charset="-128"/>
              </a:rPr>
              <a:t>です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「応接室に案内</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　→　「応接室にご案内し</a:t>
            </a:r>
            <a:r>
              <a:rPr lang="ja-JP" altLang="en-US" b="1" dirty="0">
                <a:latin typeface="Meiryo UI" panose="020B0604030504040204" pitchFamily="34" charset="-128"/>
                <a:ea typeface="Meiryo UI" panose="020B0604030504040204" pitchFamily="34" charset="-128"/>
              </a:rPr>
              <a:t>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「はい、日本語学科</a:t>
            </a:r>
            <a:r>
              <a:rPr lang="ja-JP" altLang="en-US" b="1" dirty="0">
                <a:latin typeface="Meiryo UI" panose="020B0604030504040204" pitchFamily="34" charset="-128"/>
                <a:ea typeface="Meiryo UI" panose="020B0604030504040204" pitchFamily="34" charset="-128"/>
              </a:rPr>
              <a:t>です</a:t>
            </a:r>
            <a:r>
              <a:rPr lang="ja-JP" altLang="en-US" dirty="0">
                <a:latin typeface="Meiryo UI" panose="020B0604030504040204" pitchFamily="34" charset="-128"/>
                <a:ea typeface="Meiryo UI" panose="020B0604030504040204" pitchFamily="34" charset="-128"/>
              </a:rPr>
              <a:t>」　→　「はい、日本語学科で</a:t>
            </a:r>
            <a:r>
              <a:rPr lang="ja-JP" altLang="en-US" b="1" dirty="0">
                <a:latin typeface="Meiryo UI" panose="020B0604030504040204" pitchFamily="34" charset="-128"/>
                <a:ea typeface="Meiryo UI" panose="020B0604030504040204" pitchFamily="34" charset="-128"/>
              </a:rPr>
              <a:t>ございます</a:t>
            </a:r>
            <a:r>
              <a:rPr lang="ja-JP" altLang="en-US" dirty="0">
                <a:latin typeface="Meiryo UI" panose="020B0604030504040204" pitchFamily="34" charset="-128"/>
                <a:ea typeface="Meiryo UI" panose="020B0604030504040204" pitchFamily="34" charset="-128"/>
              </a:rPr>
              <a:t>」</a:t>
            </a: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3944927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②</a:t>
            </a:r>
            <a:r>
              <a:rPr lang="ja-JP" altLang="en-US" sz="3600" b="1" dirty="0">
                <a:latin typeface="Meiryo UI" panose="020B0604030504040204" pitchFamily="34" charset="-128"/>
                <a:ea typeface="Meiryo UI" panose="020B0604030504040204" pitchFamily="34" charset="-128"/>
              </a:rPr>
              <a:t>尊敬語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目上・お客様を話すときに高める・立てる表現により敬意を表す</a:t>
            </a:r>
            <a:r>
              <a:rPr lang="cs-CZ" altLang="ja-JP" sz="1600" b="1" dirty="0">
                <a:latin typeface="Meiryo UI" panose="020B0604030504040204" pitchFamily="34" charset="-128"/>
                <a:ea typeface="Meiryo UI" panose="020B0604030504040204" pitchFamily="34" charset="-128"/>
              </a:rPr>
              <a:t> </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「お・ご～になる・なさる」</a:t>
            </a:r>
            <a:endParaRPr lang="ja-JP" altLang="en-US" sz="4000"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（相手を持ち上げ・高める表現→相手のことを話す。主語は相手！）</a:t>
            </a:r>
            <a:r>
              <a:rPr lang="cs-CZ" altLang="ja-JP" sz="1600" b="1" dirty="0">
                <a:latin typeface="Meiryo UI" panose="020B0604030504040204" pitchFamily="34" charset="-128"/>
                <a:ea typeface="Meiryo UI" panose="020B0604030504040204" pitchFamily="34" charset="-128"/>
              </a:rPr>
              <a:t> </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ます</a:t>
            </a:r>
            <a:r>
              <a:rPr lang="ja-JP" altLang="en-US" dirty="0">
                <a:latin typeface="Meiryo UI" panose="020B0604030504040204" pitchFamily="34" charset="-128"/>
                <a:ea typeface="Meiryo UI" panose="020B0604030504040204" pitchFamily="34" charset="-128"/>
              </a:rPr>
              <a:t>」　→　「</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　→　「</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a:t>
            </a:r>
            <a:br>
              <a:rPr lang="ja-JP" altLang="en-US" sz="4000" dirty="0">
                <a:latin typeface="Meiryo UI" panose="020B0604030504040204" pitchFamily="34" charset="-128"/>
                <a:ea typeface="Meiryo UI" panose="020B0604030504040204" pitchFamily="34" charset="-128"/>
              </a:rPr>
            </a:br>
            <a:endParaRPr lang="ja-JP" altLang="en-US" sz="4000" dirty="0">
              <a:latin typeface="Meiryo UI" panose="020B0604030504040204" pitchFamily="34" charset="-128"/>
              <a:ea typeface="Meiryo UI" panose="020B0604030504040204" pitchFamily="34" charset="-128"/>
            </a:endParaRP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263961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②</a:t>
            </a:r>
            <a:r>
              <a:rPr lang="ja-JP" altLang="en-US" sz="3600" b="1" dirty="0">
                <a:latin typeface="Meiryo UI" panose="020B0604030504040204" pitchFamily="34" charset="-128"/>
                <a:ea typeface="Meiryo UI" panose="020B0604030504040204" pitchFamily="34" charset="-128"/>
              </a:rPr>
              <a:t>尊敬語</a:t>
            </a:r>
            <a:r>
              <a:rPr lang="cs-CZ" altLang="ja-JP" sz="1600" b="1" dirty="0">
                <a:latin typeface="Meiryo UI" panose="020B0604030504040204" pitchFamily="34" charset="-128"/>
                <a:ea typeface="Meiryo UI" panose="020B0604030504040204" pitchFamily="34" charset="-128"/>
              </a:rPr>
              <a:t> </a:t>
            </a:r>
          </a:p>
          <a:p>
            <a:pPr marL="0" indent="0">
              <a:buNone/>
            </a:pP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帰り</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「お客様はお帰りになりました」</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聞き</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「部長、△△の件はお聞きになりましたか」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会い</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「部長、〇〇様とお会いになりましたか」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読み</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「〇〇さん、この資料をお読みになりましたか」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注文</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　 「お客様が新商品をご注文なさいました」</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　 「ご自宅にはご連絡なさいましたか」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発言</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　 「社長が会議でご発言なさいました」</a:t>
            </a:r>
            <a:endParaRPr lang="ja-JP" altLang="en-US" sz="4000" dirty="0">
              <a:latin typeface="Meiryo UI" panose="020B0604030504040204" pitchFamily="34" charset="-128"/>
              <a:ea typeface="Meiryo UI" panose="020B0604030504040204" pitchFamily="34" charset="-128"/>
            </a:endParaRP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2019</a:t>
            </a:r>
          </a:p>
        </p:txBody>
      </p:sp>
    </p:spTree>
    <p:extLst>
      <p:ext uri="{BB962C8B-B14F-4D97-AF65-F5344CB8AC3E}">
        <p14:creationId xmlns:p14="http://schemas.microsoft.com/office/powerpoint/2010/main" val="185379762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667</Words>
  <Application>Microsoft Office PowerPoint</Application>
  <PresentationFormat>Širokoúhlá obrazovka</PresentationFormat>
  <Paragraphs>284</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Meiryo UI</vt:lpstr>
      <vt:lpstr>Arial</vt:lpstr>
      <vt:lpstr>Calibri</vt:lpstr>
      <vt:lpstr>Calibri Light</vt:lpstr>
      <vt:lpstr>Motiv Office</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lpstr>JAP341  Obchodní japonština I   podzim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Obchodní japonština I 2018 zimní semestr</dc:title>
  <dc:creator>Petr Podzimek</dc:creator>
  <cp:lastModifiedBy>Petr Podzimek</cp:lastModifiedBy>
  <cp:revision>55</cp:revision>
  <dcterms:created xsi:type="dcterms:W3CDTF">2018-10-05T05:09:08Z</dcterms:created>
  <dcterms:modified xsi:type="dcterms:W3CDTF">2019-10-18T11:44:36Z</dcterms:modified>
</cp:coreProperties>
</file>