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Vývoj</a:t>
            </a:r>
            <a:r>
              <a:rPr lang="cs-CZ" baseline="0" dirty="0"/>
              <a:t> mandátů (vybrané strany)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Pokrová strana (SNS)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</c:numCache>
            </c:numRef>
          </c:cat>
          <c:val>
            <c:numRef>
              <c:f>List1!$B$2:$B$9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73</c:v>
                </c:pt>
                <c:pt idx="5">
                  <c:v>158</c:v>
                </c:pt>
                <c:pt idx="6">
                  <c:v>131</c:v>
                </c:pt>
                <c:pt idx="7">
                  <c:v>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88-4F47-8818-AFF7CF2538C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Socialisté (SPS)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</c:numCache>
            </c:numRef>
          </c:cat>
          <c:val>
            <c:numRef>
              <c:f>List1!$C$2:$C$9</c:f>
              <c:numCache>
                <c:formatCode>General</c:formatCode>
                <c:ptCount val="8"/>
                <c:pt idx="0">
                  <c:v>37</c:v>
                </c:pt>
                <c:pt idx="1">
                  <c:v>22</c:v>
                </c:pt>
                <c:pt idx="2">
                  <c:v>16</c:v>
                </c:pt>
                <c:pt idx="3">
                  <c:v>20</c:v>
                </c:pt>
                <c:pt idx="4">
                  <c:v>44</c:v>
                </c:pt>
                <c:pt idx="5">
                  <c:v>44</c:v>
                </c:pt>
                <c:pt idx="6">
                  <c:v>29</c:v>
                </c:pt>
                <c:pt idx="7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8-4F47-8818-AFF7CF2538C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Soc-dem (DS)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</c:numCache>
            </c:numRef>
          </c:cat>
          <c:val>
            <c:numRef>
              <c:f>List1!$D$2:$D$9</c:f>
              <c:numCache>
                <c:formatCode>General</c:formatCode>
                <c:ptCount val="8"/>
                <c:pt idx="0">
                  <c:v>0</c:v>
                </c:pt>
                <c:pt idx="1">
                  <c:v>37</c:v>
                </c:pt>
                <c:pt idx="2">
                  <c:v>64</c:v>
                </c:pt>
                <c:pt idx="3">
                  <c:v>102</c:v>
                </c:pt>
                <c:pt idx="4">
                  <c:v>67</c:v>
                </c:pt>
                <c:pt idx="5">
                  <c:v>19</c:v>
                </c:pt>
                <c:pt idx="6">
                  <c:v>16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88-4F47-8818-AFF7CF2538C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Kř-dem (DSS)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</c:numCache>
            </c:numRef>
          </c:cat>
          <c:val>
            <c:numRef>
              <c:f>List1!$E$2:$E$9</c:f>
              <c:numCache>
                <c:formatCode>General</c:formatCode>
                <c:ptCount val="8"/>
                <c:pt idx="0">
                  <c:v>0</c:v>
                </c:pt>
                <c:pt idx="1">
                  <c:v>53</c:v>
                </c:pt>
                <c:pt idx="2">
                  <c:v>47</c:v>
                </c:pt>
                <c:pt idx="3">
                  <c:v>30</c:v>
                </c:pt>
                <c:pt idx="4">
                  <c:v>44</c:v>
                </c:pt>
                <c:pt idx="5">
                  <c:v>0</c:v>
                </c:pt>
                <c:pt idx="6">
                  <c:v>13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288-4F47-8818-AFF7CF2538C8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Radikálové (SRS)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List1!$A$2:$A$9</c:f>
              <c:numCache>
                <c:formatCode>General</c:formatCode>
                <c:ptCount val="8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</c:numCache>
            </c:numRef>
          </c:cat>
          <c:val>
            <c:numRef>
              <c:f>List1!$F$2:$F$9</c:f>
              <c:numCache>
                <c:formatCode>General</c:formatCode>
                <c:ptCount val="8"/>
                <c:pt idx="0">
                  <c:v>23</c:v>
                </c:pt>
                <c:pt idx="1">
                  <c:v>82</c:v>
                </c:pt>
                <c:pt idx="2">
                  <c:v>81</c:v>
                </c:pt>
                <c:pt idx="3">
                  <c:v>78</c:v>
                </c:pt>
                <c:pt idx="4">
                  <c:v>0</c:v>
                </c:pt>
                <c:pt idx="5">
                  <c:v>0</c:v>
                </c:pt>
                <c:pt idx="6">
                  <c:v>22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288-4F47-8818-AFF7CF253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3405696"/>
        <c:axId val="593403072"/>
      </c:lineChart>
      <c:catAx>
        <c:axId val="59340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403072"/>
        <c:crosses val="autoZero"/>
        <c:auto val="1"/>
        <c:lblAlgn val="ctr"/>
        <c:lblOffset val="100"/>
        <c:noMultiLvlLbl val="0"/>
      </c:catAx>
      <c:valAx>
        <c:axId val="59340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40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39F91-F6EA-4732-9AC4-E873999CA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0462B6-5459-467E-8350-78527283D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F8ED63-F54C-4345-9686-0562DC4C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15. 11. 2020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02DF0C-E9E0-4EAF-B87D-52332361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6A8C46-534A-4563-A1A0-E6D29A4B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6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81010-5EFA-4812-8B10-D4D412C8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375BBD-C2A7-43C6-BE5F-2E899FE84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E64575-603D-4FC1-8695-60495416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15. 11. 2020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66CE8F-FD42-42C9-8D4F-7B5FEAE3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F6A73-2375-40A3-BD32-87BF36DE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80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2B95E4-6D09-4517-B0AA-F12729864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38AD4C-3A51-481E-BB77-C7C5DF7C0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63E729-AC6B-47E5-ACE5-ED260730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15. 11. 2020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5EB370-0986-4F10-82E3-3D0333AF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52772-905C-4306-ADE4-7400B1AF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82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226E6-11C6-48B7-B936-6713FC9F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36F85C-041E-4FE3-8705-02E4493FE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84AE54-3C74-4277-92C8-76664A1B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15. 11. 2020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99E05C-8958-4612-8C05-F0560F90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8C6BF0-F8D0-411B-8045-95EBD559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33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5FECB-0605-4598-A4E8-41D55B26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8FD45A-FC9C-4514-B531-D686E6515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DB06C3-D6CF-4AA1-B221-D673FB6E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15. 11. 2020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315BD4-56B0-4413-A5B4-96B12129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46D13A-99C6-4980-AF9F-BA763B9C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63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DEF9B-10FF-42AD-8319-286B8040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7CD35-D753-41B7-93CA-17A0EAB0F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729BA4-972B-40FA-A2C7-5A299A003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B625A8-53F3-4507-8645-3CC32BAE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15. 11. 2020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C359C8-4F46-4046-97DC-56489785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874A2C-AF9C-450C-BF31-9B4438FB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8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041DD-76F2-4008-B153-EC455C7A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2A88DF-D167-4574-A21D-7FF2D35D7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2D1395-F982-4619-8CB4-50BFECA63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F923D8-679A-4CFA-B41B-212E5C4A8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94CE4A-1AD0-4095-A5C8-5509860DF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EED97F-33D7-44EE-9748-ECC67D96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15. 11. 2020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16695BF-0D7D-44E2-8A69-67489548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D77CDA1-5F15-48E3-A5C6-025B150F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0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C9F78-ADA3-4E26-8CE6-7DBC0AA2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A2DBE2-CEB0-4391-8B4A-E018EFA3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15. 11. 2020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BA9882-C464-4A11-B058-BD0D195C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E525A2-26CF-479A-954C-DCD5AC78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89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52B0A7-7B49-4A94-B51E-4278635C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15. 11. 2020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4E8D25-0A61-4A24-A90B-BEDFCD17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DC20FE-12E8-4056-8CE8-249B10D5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17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9431C-A6BB-44E2-9C0D-1BBF42FB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BBCE3E-511F-4FB9-BC4B-B9FB2606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AD75AF-F097-4443-9ED0-077E771B1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30BB24-5104-4CCF-92AA-18BB1802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15. 11. 2020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07A830-0BDE-44FA-B45F-7BA97842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60F729-22B4-4592-9626-97BE57E4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1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C3F3B-1CB3-4167-9B9F-D92BEFAC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C59402E-52D4-4263-84E5-1A95C68D3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9D49E8-DA0F-49FC-9E91-6947E50E1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0763E3-2128-4DD3-A5B4-63211213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15. 11. 2020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FE770B-34E9-4D8C-BFA3-3F9A139A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613F4B-A1A0-42FE-9DB4-627C4310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14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4D73D89-2DDF-4B10-AC7B-90348BAD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ADCFC3-B3EA-4A66-A557-8F32C5555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75B079-CB85-4FF3-B13F-FAB2983E8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F9E0-D0EB-42E7-98D1-7BD588BCA198}" type="datetimeFigureOut">
              <a:rPr lang="cs-CZ" smtClean="0"/>
              <a:t>15. 11. 2020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AEE8AC-A298-4EC8-A25A-FAD8E5B6E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B715E6-3194-47B8-BCC4-2D6FC6F9D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3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oZpFKbzSvo" TargetMode="External"/><Relationship Id="rId2" Type="http://schemas.openxmlformats.org/officeDocument/2006/relationships/hyperlink" Target="https://youtu.be/WP-Nt6H7G8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f46LkPDypSY" TargetMode="External"/><Relationship Id="rId4" Type="http://schemas.openxmlformats.org/officeDocument/2006/relationships/hyperlink" Target="https://youtu.be/5P-0QZ6JTe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kAPNeFuLdI" TargetMode="External"/><Relationship Id="rId2" Type="http://schemas.openxmlformats.org/officeDocument/2006/relationships/hyperlink" Target="https://youtu.be/YjVGsh_-n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arGggHA6964" TargetMode="External"/><Relationship Id="rId4" Type="http://schemas.openxmlformats.org/officeDocument/2006/relationships/hyperlink" Target="https://youtu.be/rDmwnfx3Ab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BE38F-7AD6-4622-9E3D-4672D4EB4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Současné Srbsko - politika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C01687-5076-4DEE-A23B-E327A15849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Současné Srbsko </a:t>
            </a:r>
          </a:p>
          <a:p>
            <a:r>
              <a:rPr lang="cs-CZ" dirty="0"/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181692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9B55E-1807-4B9C-BC46-2036900C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DEF76E-B943-4895-BB54-ACBBDB2D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82 – Srbská radikální strana</a:t>
            </a:r>
          </a:p>
          <a:p>
            <a:pPr marL="0" indent="0">
              <a:buNone/>
            </a:pPr>
            <a:r>
              <a:rPr lang="cs-CZ" dirty="0"/>
              <a:t>53 – Demokratická strana Srbska</a:t>
            </a:r>
          </a:p>
          <a:p>
            <a:pPr marL="0" indent="0">
              <a:buNone/>
            </a:pPr>
            <a:r>
              <a:rPr lang="cs-CZ" dirty="0"/>
              <a:t>37 – Demokratická strana</a:t>
            </a:r>
          </a:p>
          <a:p>
            <a:pPr marL="0" indent="0">
              <a:buNone/>
            </a:pPr>
            <a:r>
              <a:rPr lang="cs-CZ" dirty="0"/>
              <a:t>34 – G17+</a:t>
            </a:r>
          </a:p>
          <a:p>
            <a:pPr marL="0" indent="0">
              <a:buNone/>
            </a:pPr>
            <a:r>
              <a:rPr lang="cs-CZ" dirty="0"/>
              <a:t>22 – Srbské hnutí obnovy</a:t>
            </a:r>
          </a:p>
          <a:p>
            <a:pPr marL="0" indent="0">
              <a:buNone/>
            </a:pPr>
            <a:r>
              <a:rPr lang="cs-CZ" dirty="0"/>
              <a:t>22 – Socialistická strana Srbska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F97F50-5989-45C6-B936-6B1153025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86" y="3429000"/>
            <a:ext cx="6238823" cy="3119412"/>
          </a:xfrm>
          <a:prstGeom prst="rect">
            <a:avLst/>
          </a:prstGeom>
        </p:spPr>
      </p:pic>
      <p:pic>
        <p:nvPicPr>
          <p:cNvPr id="7" name="Obrázek 6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86E11FEC-8CC0-4DF7-8114-2758186AF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18" y="0"/>
            <a:ext cx="1936276" cy="2604216"/>
          </a:xfrm>
          <a:prstGeom prst="rect">
            <a:avLst/>
          </a:prstGeom>
        </p:spPr>
      </p:pic>
      <p:pic>
        <p:nvPicPr>
          <p:cNvPr id="9" name="Obrázek 8" descr="Obsah obrázku osoba, muž, oblek, interiér&#10;&#10;Popis byl vytvořen automaticky">
            <a:extLst>
              <a:ext uri="{FF2B5EF4-FFF2-40B4-BE49-F238E27FC236}">
                <a16:creationId xmlns:a16="http://schemas.microsoft.com/office/drawing/2014/main" id="{74478C8B-FC9D-4238-8154-D9FEF18E3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0"/>
            <a:ext cx="2463800" cy="3048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5523A0E-47E3-4FCA-840D-944F7C8DF652}"/>
              </a:ext>
            </a:extLst>
          </p:cNvPr>
          <p:cNvSpPr txBox="1"/>
          <p:nvPr/>
        </p:nvSpPr>
        <p:spPr>
          <a:xfrm>
            <a:off x="6359618" y="2743200"/>
            <a:ext cx="23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Tomislav </a:t>
            </a:r>
            <a:r>
              <a:rPr lang="cs-CZ" dirty="0" err="1"/>
              <a:t>Nikolić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566832-7183-495B-B1FA-3A846D10E25B}"/>
              </a:ext>
            </a:extLst>
          </p:cNvPr>
          <p:cNvSpPr txBox="1"/>
          <p:nvPr/>
        </p:nvSpPr>
        <p:spPr>
          <a:xfrm>
            <a:off x="10186109" y="3089559"/>
            <a:ext cx="279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Vojislav </a:t>
            </a:r>
            <a:r>
              <a:rPr lang="cs-CZ" dirty="0" err="1"/>
              <a:t>Koštunica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0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06CA3-5C1D-47C8-91D8-682A1573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2007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FC20BF4F-8ADE-4616-8610-459CC0201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73" y="3006809"/>
            <a:ext cx="6554727" cy="385119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290732A-39E7-49EB-A6EC-AC96A90BAB2D}"/>
              </a:ext>
            </a:extLst>
          </p:cNvPr>
          <p:cNvSpPr txBox="1"/>
          <p:nvPr/>
        </p:nvSpPr>
        <p:spPr>
          <a:xfrm>
            <a:off x="1016758" y="1453487"/>
            <a:ext cx="10884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81 – Srbská radikální strana</a:t>
            </a:r>
          </a:p>
          <a:p>
            <a:r>
              <a:rPr lang="cs-CZ" dirty="0"/>
              <a:t>64 – Demokratická strana</a:t>
            </a:r>
          </a:p>
          <a:p>
            <a:r>
              <a:rPr lang="cs-CZ" dirty="0"/>
              <a:t>47 – Demokratická strana Srbska</a:t>
            </a:r>
          </a:p>
          <a:p>
            <a:r>
              <a:rPr lang="cs-CZ" dirty="0"/>
              <a:t>19 – G17+</a:t>
            </a:r>
          </a:p>
          <a:p>
            <a:r>
              <a:rPr lang="cs-CZ" dirty="0"/>
              <a:t>16 – Socialistická strana Srbska</a:t>
            </a:r>
          </a:p>
          <a:p>
            <a:r>
              <a:rPr lang="cs-CZ" dirty="0"/>
              <a:t>15 – Liberálně-demokratická strana Srbska</a:t>
            </a:r>
          </a:p>
          <a:p>
            <a:r>
              <a:rPr lang="cs-CZ" dirty="0"/>
              <a:t>8 – národnostní menšiny</a:t>
            </a:r>
          </a:p>
          <a:p>
            <a:r>
              <a:rPr lang="cs-CZ" dirty="0"/>
              <a:t>	3 Maďaři</a:t>
            </a:r>
          </a:p>
          <a:p>
            <a:r>
              <a:rPr lang="cs-CZ" dirty="0"/>
              <a:t>	2 Bosňáci</a:t>
            </a:r>
          </a:p>
          <a:p>
            <a:r>
              <a:rPr lang="cs-CZ" dirty="0"/>
              <a:t>	2 Romové</a:t>
            </a:r>
          </a:p>
          <a:p>
            <a:r>
              <a:rPr lang="cs-CZ" dirty="0"/>
              <a:t>	1 Albánec</a:t>
            </a:r>
          </a:p>
        </p:txBody>
      </p:sp>
      <p:pic>
        <p:nvPicPr>
          <p:cNvPr id="8" name="Obrázek 7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5369CF6C-9111-4CFB-98D8-1954235E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27" y="0"/>
            <a:ext cx="1936276" cy="260421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7075DEB-EFAD-409B-A422-B9970D1B858D}"/>
              </a:ext>
            </a:extLst>
          </p:cNvPr>
          <p:cNvSpPr txBox="1"/>
          <p:nvPr/>
        </p:nvSpPr>
        <p:spPr>
          <a:xfrm>
            <a:off x="5499809" y="2620846"/>
            <a:ext cx="23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Tomislav </a:t>
            </a:r>
            <a:r>
              <a:rPr lang="cs-CZ" dirty="0" err="1"/>
              <a:t>Nikolić</a:t>
            </a:r>
            <a:endParaRPr lang="cs-CZ" dirty="0"/>
          </a:p>
        </p:txBody>
      </p:sp>
      <p:pic>
        <p:nvPicPr>
          <p:cNvPr id="12" name="Obrázek 11" descr="Obsah obrázku osoba, muž, oblek, interiér&#10;&#10;Popis byl vytvořen automaticky">
            <a:extLst>
              <a:ext uri="{FF2B5EF4-FFF2-40B4-BE49-F238E27FC236}">
                <a16:creationId xmlns:a16="http://schemas.microsoft.com/office/drawing/2014/main" id="{11DFA6E9-5A49-4915-8D3A-5B72C69CD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94" y="122897"/>
            <a:ext cx="1799230" cy="2225852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60753AB1-4B7E-44BB-AF92-467FE10AF66F}"/>
              </a:ext>
            </a:extLst>
          </p:cNvPr>
          <p:cNvSpPr txBox="1"/>
          <p:nvPr/>
        </p:nvSpPr>
        <p:spPr>
          <a:xfrm>
            <a:off x="9828094" y="2406311"/>
            <a:ext cx="279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Vojislav </a:t>
            </a:r>
            <a:r>
              <a:rPr lang="cs-CZ" dirty="0" err="1"/>
              <a:t>Koštunica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F526213-8C87-4CE1-A009-4D8C93CF6E77}"/>
              </a:ext>
            </a:extLst>
          </p:cNvPr>
          <p:cNvSpPr txBox="1"/>
          <p:nvPr/>
        </p:nvSpPr>
        <p:spPr>
          <a:xfrm>
            <a:off x="661916" y="4932404"/>
            <a:ext cx="460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Vládní krize po 17. 2. 2008 = demise vlády a nové volby.</a:t>
            </a:r>
          </a:p>
        </p:txBody>
      </p:sp>
    </p:spTree>
    <p:extLst>
      <p:ext uri="{BB962C8B-B14F-4D97-AF65-F5344CB8AC3E}">
        <p14:creationId xmlns:p14="http://schemas.microsoft.com/office/powerpoint/2010/main" val="29979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78517-200C-4294-8932-C4D39A75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636A9-DC9E-4890-889C-46DB0F911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102 – Za Evropské Srbsko</a:t>
            </a:r>
          </a:p>
          <a:p>
            <a:pPr marL="0" indent="0">
              <a:buNone/>
            </a:pPr>
            <a:r>
              <a:rPr lang="cs-CZ" dirty="0"/>
              <a:t>78 – Srbská radikální strana</a:t>
            </a:r>
          </a:p>
          <a:p>
            <a:pPr marL="0" indent="0">
              <a:buNone/>
            </a:pPr>
            <a:r>
              <a:rPr lang="cs-CZ" dirty="0"/>
              <a:t>30 – Demokratická strana Srbska</a:t>
            </a:r>
          </a:p>
          <a:p>
            <a:pPr marL="0" indent="0">
              <a:buNone/>
            </a:pPr>
            <a:r>
              <a:rPr lang="cs-CZ" dirty="0"/>
              <a:t>20 – Socialistická strana Srbska</a:t>
            </a:r>
          </a:p>
          <a:p>
            <a:pPr marL="0" indent="0">
              <a:buNone/>
            </a:pPr>
            <a:r>
              <a:rPr lang="cs-CZ" dirty="0"/>
              <a:t>13 – Liberálně-demokratická strana</a:t>
            </a:r>
          </a:p>
          <a:p>
            <a:pPr marL="0" indent="0">
              <a:buNone/>
            </a:pPr>
            <a:r>
              <a:rPr lang="cs-CZ" dirty="0"/>
              <a:t>7 – menšiny</a:t>
            </a:r>
          </a:p>
          <a:p>
            <a:pPr marL="0" indent="0">
              <a:buNone/>
            </a:pPr>
            <a:r>
              <a:rPr lang="cs-CZ" dirty="0"/>
              <a:t>	4 Maďaři</a:t>
            </a:r>
          </a:p>
          <a:p>
            <a:pPr marL="0" indent="0">
              <a:buNone/>
            </a:pPr>
            <a:r>
              <a:rPr lang="cs-CZ" dirty="0"/>
              <a:t>	2 Bosňáci</a:t>
            </a:r>
          </a:p>
          <a:p>
            <a:pPr marL="0" indent="0">
              <a:buNone/>
            </a:pPr>
            <a:r>
              <a:rPr lang="cs-CZ" dirty="0"/>
              <a:t>	1 Albánec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A8BEE1-2E92-4494-8097-A4F0C987B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/>
          <a:stretch/>
        </p:blipFill>
        <p:spPr>
          <a:xfrm>
            <a:off x="6995926" y="3555242"/>
            <a:ext cx="4965351" cy="3220871"/>
          </a:xfrm>
          <a:prstGeom prst="rect">
            <a:avLst/>
          </a:prstGeom>
        </p:spPr>
      </p:pic>
      <p:pic>
        <p:nvPicPr>
          <p:cNvPr id="7" name="Obrázek 6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D1060257-9C19-4E56-BE9D-044017AC0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72" y="0"/>
            <a:ext cx="2180728" cy="293810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A0F04B3-2FBB-48B8-B21F-E9A2BDD27669}"/>
              </a:ext>
            </a:extLst>
          </p:cNvPr>
          <p:cNvSpPr txBox="1"/>
          <p:nvPr/>
        </p:nvSpPr>
        <p:spPr>
          <a:xfrm>
            <a:off x="10495204" y="3050973"/>
            <a:ext cx="23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Boris </a:t>
            </a:r>
            <a:r>
              <a:rPr lang="cs-CZ" dirty="0" err="1"/>
              <a:t>Tadić</a:t>
            </a:r>
            <a:endParaRPr lang="cs-CZ" dirty="0"/>
          </a:p>
        </p:txBody>
      </p:sp>
      <p:pic>
        <p:nvPicPr>
          <p:cNvPr id="10" name="Obrázek 9" descr="Obsah obrázku muž, osoba, vázanka, nošení&#10;&#10;Popis byl vytvořen automaticky">
            <a:extLst>
              <a:ext uri="{FF2B5EF4-FFF2-40B4-BE49-F238E27FC236}">
                <a16:creationId xmlns:a16="http://schemas.microsoft.com/office/drawing/2014/main" id="{73DA1374-218A-46A2-AA82-2B6C5C9A0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62" y="0"/>
            <a:ext cx="2520002" cy="297696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2A8CFF3-871D-41D9-83F3-6D0CC953A438}"/>
              </a:ext>
            </a:extLst>
          </p:cNvPr>
          <p:cNvSpPr txBox="1"/>
          <p:nvPr/>
        </p:nvSpPr>
        <p:spPr>
          <a:xfrm>
            <a:off x="7085045" y="3073976"/>
            <a:ext cx="223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Mirko </a:t>
            </a:r>
            <a:r>
              <a:rPr lang="cs-CZ" dirty="0" err="1"/>
              <a:t>Cvetković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8B3F7-3E75-4A2A-9997-CC98931D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2012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A219DA-9F82-4DBE-A7CD-99C822CAC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73 Srbská pokroková strana</a:t>
            </a:r>
          </a:p>
          <a:p>
            <a:pPr marL="0" indent="0">
              <a:buNone/>
            </a:pPr>
            <a:r>
              <a:rPr lang="cs-CZ" dirty="0"/>
              <a:t>67 Demokratická strana</a:t>
            </a:r>
          </a:p>
          <a:p>
            <a:pPr marL="0" indent="0">
              <a:buNone/>
            </a:pPr>
            <a:r>
              <a:rPr lang="cs-CZ" dirty="0"/>
              <a:t>44 Socialistická strana Srbska</a:t>
            </a:r>
          </a:p>
          <a:p>
            <a:pPr marL="0" indent="0">
              <a:buNone/>
            </a:pPr>
            <a:r>
              <a:rPr lang="cs-CZ" dirty="0"/>
              <a:t>21 Demokratická stran Srbska</a:t>
            </a:r>
          </a:p>
          <a:p>
            <a:pPr marL="0" indent="0">
              <a:buNone/>
            </a:pPr>
            <a:r>
              <a:rPr lang="cs-CZ" dirty="0"/>
              <a:t>19 Liberálně-demokratická strana</a:t>
            </a:r>
          </a:p>
          <a:p>
            <a:pPr marL="0" indent="0">
              <a:buNone/>
            </a:pPr>
            <a:r>
              <a:rPr lang="cs-CZ" dirty="0"/>
              <a:t>16 Spojené regiony Srbska</a:t>
            </a:r>
          </a:p>
          <a:p>
            <a:pPr marL="0" indent="0">
              <a:buNone/>
            </a:pPr>
            <a:r>
              <a:rPr lang="cs-CZ" dirty="0"/>
              <a:t>10 Menšiny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C00FC4-659B-44EC-A92F-9C8F6AA6D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47625"/>
            <a:ext cx="6877050" cy="3381375"/>
          </a:xfrm>
          <a:prstGeom prst="rect">
            <a:avLst/>
          </a:prstGeom>
        </p:spPr>
      </p:pic>
      <p:pic>
        <p:nvPicPr>
          <p:cNvPr id="6" name="Obrázek 5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B95595F2-C76D-4A3B-9F3E-71BBC9621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17" y="3820197"/>
            <a:ext cx="1936276" cy="26042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99B538B-C5C9-4AF6-B7E0-8280CE533A25}"/>
              </a:ext>
            </a:extLst>
          </p:cNvPr>
          <p:cNvSpPr txBox="1"/>
          <p:nvPr/>
        </p:nvSpPr>
        <p:spPr>
          <a:xfrm>
            <a:off x="6258699" y="6441043"/>
            <a:ext cx="23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Tomislav </a:t>
            </a:r>
            <a:r>
              <a:rPr lang="cs-CZ" dirty="0" err="1"/>
              <a:t>Nikolić</a:t>
            </a:r>
            <a:endParaRPr lang="cs-CZ" dirty="0"/>
          </a:p>
        </p:txBody>
      </p:sp>
      <p:pic>
        <p:nvPicPr>
          <p:cNvPr id="10" name="Obrázek 9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F157E5CF-A094-4570-BD52-39B6023DE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117" y="3522821"/>
            <a:ext cx="1920240" cy="25603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A071631-F5A9-469C-80B5-C26909C1CE46}"/>
              </a:ext>
            </a:extLst>
          </p:cNvPr>
          <p:cNvSpPr txBox="1"/>
          <p:nvPr/>
        </p:nvSpPr>
        <p:spPr>
          <a:xfrm>
            <a:off x="10114384" y="6083141"/>
            <a:ext cx="23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Ivica </a:t>
            </a:r>
            <a:r>
              <a:rPr lang="cs-CZ" dirty="0" err="1"/>
              <a:t>Dačić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77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12A85-1D8F-4EAE-A40B-A4A72C26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2014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5A800-D6F0-480C-85AC-07D7E3744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158 Srbská pokroková strana</a:t>
            </a:r>
          </a:p>
          <a:p>
            <a:pPr marL="0" indent="0">
              <a:buNone/>
            </a:pPr>
            <a:r>
              <a:rPr lang="cs-CZ" dirty="0"/>
              <a:t>44 Socialistická strana Srbska</a:t>
            </a:r>
          </a:p>
          <a:p>
            <a:pPr marL="0" indent="0">
              <a:buNone/>
            </a:pPr>
            <a:r>
              <a:rPr lang="cs-CZ" dirty="0"/>
              <a:t>19 Demokratická strana</a:t>
            </a:r>
          </a:p>
          <a:p>
            <a:pPr marL="0" indent="0">
              <a:buNone/>
            </a:pPr>
            <a:r>
              <a:rPr lang="cs-CZ" dirty="0"/>
              <a:t>18 Nová demokratická strana (Sociálnědemokratická strana)</a:t>
            </a:r>
          </a:p>
          <a:p>
            <a:pPr marL="0" indent="0">
              <a:buNone/>
            </a:pPr>
            <a:r>
              <a:rPr lang="cs-CZ" dirty="0"/>
              <a:t>11 Menšiny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8557C9-0D25-477B-9F28-8D8B3E4E6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19" y="61913"/>
            <a:ext cx="6677025" cy="3257550"/>
          </a:xfrm>
          <a:prstGeom prst="rect">
            <a:avLst/>
          </a:prstGeom>
        </p:spPr>
      </p:pic>
      <p:pic>
        <p:nvPicPr>
          <p:cNvPr id="6" name="Obrázek 5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271C696D-75B7-44CE-A0D7-78372E4AA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88" y="3886200"/>
            <a:ext cx="1969008" cy="26253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C8860A2-6E7A-4340-B1A9-959481D0431E}"/>
              </a:ext>
            </a:extLst>
          </p:cNvPr>
          <p:cNvSpPr txBox="1"/>
          <p:nvPr/>
        </p:nvSpPr>
        <p:spPr>
          <a:xfrm>
            <a:off x="6309360" y="6176963"/>
            <a:ext cx="276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Aleksandar Vučić</a:t>
            </a:r>
          </a:p>
        </p:txBody>
      </p:sp>
    </p:spTree>
    <p:extLst>
      <p:ext uri="{BB962C8B-B14F-4D97-AF65-F5344CB8AC3E}">
        <p14:creationId xmlns:p14="http://schemas.microsoft.com/office/powerpoint/2010/main" val="26485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E54A1-7AE1-42A4-9E22-A77A83CB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2016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C88E1-9F33-4AE1-86F4-13A7D709F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131 Srbská pokroková strana</a:t>
            </a:r>
          </a:p>
          <a:p>
            <a:pPr marL="0" indent="0">
              <a:buNone/>
            </a:pPr>
            <a:r>
              <a:rPr lang="cs-CZ" dirty="0"/>
              <a:t>29 Socialistická strana Srbska</a:t>
            </a:r>
          </a:p>
          <a:p>
            <a:pPr marL="0" indent="0">
              <a:buNone/>
            </a:pPr>
            <a:r>
              <a:rPr lang="cs-CZ" dirty="0"/>
              <a:t>22 Srbská radikální strana</a:t>
            </a:r>
          </a:p>
          <a:p>
            <a:pPr marL="0" indent="0">
              <a:buNone/>
            </a:pPr>
            <a:r>
              <a:rPr lang="cs-CZ" dirty="0"/>
              <a:t>16 Už toho bylo dost</a:t>
            </a:r>
          </a:p>
          <a:p>
            <a:pPr marL="0" indent="0">
              <a:buNone/>
            </a:pPr>
            <a:r>
              <a:rPr lang="cs-CZ" dirty="0"/>
              <a:t>16 Demokratická strana</a:t>
            </a:r>
          </a:p>
          <a:p>
            <a:pPr marL="0" indent="0">
              <a:buNone/>
            </a:pPr>
            <a:r>
              <a:rPr lang="cs-CZ" dirty="0"/>
              <a:t>13 </a:t>
            </a:r>
            <a:r>
              <a:rPr lang="cs-CZ" dirty="0" err="1"/>
              <a:t>Dveri</a:t>
            </a:r>
            <a:r>
              <a:rPr lang="cs-CZ" dirty="0"/>
              <a:t>/Demokratická strana Srbska</a:t>
            </a:r>
          </a:p>
          <a:p>
            <a:pPr marL="0" indent="0">
              <a:buNone/>
            </a:pPr>
            <a:r>
              <a:rPr lang="cs-CZ" dirty="0"/>
              <a:t>13 SDS/LDS</a:t>
            </a:r>
          </a:p>
          <a:p>
            <a:pPr marL="0" indent="0">
              <a:buNone/>
            </a:pPr>
            <a:r>
              <a:rPr lang="cs-CZ" dirty="0"/>
              <a:t>10 Menšiny</a:t>
            </a:r>
          </a:p>
        </p:txBody>
      </p:sp>
      <p:pic>
        <p:nvPicPr>
          <p:cNvPr id="5" name="Obrázek 4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84F5116D-B033-41BA-BE0F-ED9B4F35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32" y="32514"/>
            <a:ext cx="1969008" cy="26253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2F1F410-909C-423C-A607-8B3F79B54B13}"/>
              </a:ext>
            </a:extLst>
          </p:cNvPr>
          <p:cNvSpPr txBox="1"/>
          <p:nvPr/>
        </p:nvSpPr>
        <p:spPr>
          <a:xfrm>
            <a:off x="6187440" y="2704642"/>
            <a:ext cx="276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Aleksandar Vučić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B158FFE-41E0-4A62-9308-566A4609D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23022" r="11500"/>
          <a:stretch/>
        </p:blipFill>
        <p:spPr>
          <a:xfrm>
            <a:off x="6339840" y="3490090"/>
            <a:ext cx="5797296" cy="326427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89089A9-0CD0-4D16-A109-91C102D1CB25}"/>
              </a:ext>
            </a:extLst>
          </p:cNvPr>
          <p:cNvSpPr txBox="1"/>
          <p:nvPr/>
        </p:nvSpPr>
        <p:spPr>
          <a:xfrm>
            <a:off x="9134856" y="2698546"/>
            <a:ext cx="153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 </a:t>
            </a:r>
            <a:r>
              <a:rPr lang="cs-CZ" dirty="0" err="1"/>
              <a:t>Brnabić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FFCE354-62B4-4125-92AC-6C5050D87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484" y="32514"/>
            <a:ext cx="1858516" cy="26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F3F33-61F6-43B6-9BEF-AB61DFB1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A6ABE9-95BB-4E9C-A643-7AEE1430D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188 Srbská pokroková strana</a:t>
            </a:r>
          </a:p>
          <a:p>
            <a:pPr marL="0" indent="0">
              <a:buNone/>
            </a:pPr>
            <a:r>
              <a:rPr lang="cs-CZ" dirty="0"/>
              <a:t>32 Socialistická strana Srbska</a:t>
            </a:r>
          </a:p>
          <a:p>
            <a:pPr marL="0" indent="0">
              <a:buNone/>
            </a:pPr>
            <a:r>
              <a:rPr lang="cs-CZ" dirty="0"/>
              <a:t>11 Srbský patriotický svaz</a:t>
            </a:r>
          </a:p>
          <a:p>
            <a:pPr marL="0" indent="0">
              <a:buNone/>
            </a:pPr>
            <a:r>
              <a:rPr lang="cs-CZ" dirty="0"/>
              <a:t>19 Menšiny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7CC8A8-767F-4F49-92A8-AD76E1A3C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52" y="3076744"/>
            <a:ext cx="5872162" cy="32351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4060B6E-9BDF-4237-80FB-EEF5041A8FFA}"/>
              </a:ext>
            </a:extLst>
          </p:cNvPr>
          <p:cNvSpPr txBox="1"/>
          <p:nvPr/>
        </p:nvSpPr>
        <p:spPr>
          <a:xfrm>
            <a:off x="9134856" y="2698546"/>
            <a:ext cx="153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 </a:t>
            </a:r>
            <a:r>
              <a:rPr lang="cs-CZ" dirty="0" err="1"/>
              <a:t>Brnabić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C03B604-9D4D-4D93-8A63-7651EC9D1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484" y="32514"/>
            <a:ext cx="1858516" cy="26143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AA5FBA8-F07C-4949-8AD2-B3A2C6BEBBAC}"/>
              </a:ext>
            </a:extLst>
          </p:cNvPr>
          <p:cNvSpPr txBox="1"/>
          <p:nvPr/>
        </p:nvSpPr>
        <p:spPr>
          <a:xfrm>
            <a:off x="838200" y="4126992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Vláda Any </a:t>
            </a:r>
            <a:r>
              <a:rPr lang="cs-CZ" dirty="0" err="1"/>
              <a:t>Brnabić</a:t>
            </a:r>
            <a:r>
              <a:rPr lang="cs-CZ" dirty="0"/>
              <a:t> nemá v parlamentu opozici.</a:t>
            </a:r>
          </a:p>
        </p:txBody>
      </p:sp>
    </p:spTree>
    <p:extLst>
      <p:ext uri="{BB962C8B-B14F-4D97-AF65-F5344CB8AC3E}">
        <p14:creationId xmlns:p14="http://schemas.microsoft.com/office/powerpoint/2010/main" val="33713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A4B5E62-B197-4BA6-99EE-87FD8D49F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31153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4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C5190-A66F-4B39-B21C-27F290D8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Any </a:t>
            </a:r>
            <a:r>
              <a:rPr lang="cs-CZ" dirty="0" err="1"/>
              <a:t>Brnabić</a:t>
            </a:r>
            <a:r>
              <a:rPr lang="cs-CZ" dirty="0"/>
              <a:t> – 21 ministerstev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9DB405-E242-4E05-8A67-B6F3F821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814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Školství</a:t>
            </a:r>
          </a:p>
          <a:p>
            <a:r>
              <a:rPr lang="cs-CZ" dirty="0"/>
              <a:t>Zemědělství</a:t>
            </a:r>
          </a:p>
          <a:p>
            <a:r>
              <a:rPr lang="cs-CZ" dirty="0"/>
              <a:t>Energetiky</a:t>
            </a:r>
          </a:p>
          <a:p>
            <a:r>
              <a:rPr lang="cs-CZ" dirty="0"/>
              <a:t>Obrany</a:t>
            </a:r>
          </a:p>
          <a:p>
            <a:r>
              <a:rPr lang="cs-CZ" dirty="0"/>
              <a:t>Kultury</a:t>
            </a:r>
          </a:p>
          <a:p>
            <a:r>
              <a:rPr lang="cs-CZ" dirty="0"/>
              <a:t>Financí</a:t>
            </a:r>
          </a:p>
          <a:p>
            <a:r>
              <a:rPr lang="cs-CZ" dirty="0"/>
              <a:t>Průmyslu</a:t>
            </a:r>
          </a:p>
          <a:p>
            <a:r>
              <a:rPr lang="cs-CZ" dirty="0"/>
              <a:t>Životního prostředí</a:t>
            </a:r>
          </a:p>
          <a:p>
            <a:r>
              <a:rPr lang="cs-CZ" dirty="0"/>
              <a:t>Dopravy</a:t>
            </a:r>
          </a:p>
          <a:p>
            <a:r>
              <a:rPr lang="cs-CZ" dirty="0"/>
              <a:t>Obchodu a turismu</a:t>
            </a:r>
          </a:p>
          <a:p>
            <a:r>
              <a:rPr lang="cs-CZ" dirty="0"/>
              <a:t>Spravedlnosti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2ECA359-3C22-4708-8653-228BB5393629}"/>
              </a:ext>
            </a:extLst>
          </p:cNvPr>
          <p:cNvSpPr txBox="1">
            <a:spLocks/>
          </p:cNvSpPr>
          <p:nvPr/>
        </p:nvSpPr>
        <p:spPr>
          <a:xfrm>
            <a:off x="4325112" y="1987867"/>
            <a:ext cx="49956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Státní správy</a:t>
            </a:r>
          </a:p>
          <a:p>
            <a:r>
              <a:rPr lang="cs-CZ" dirty="0"/>
              <a:t>Lidských práv</a:t>
            </a:r>
          </a:p>
          <a:p>
            <a:r>
              <a:rPr lang="cs-CZ" dirty="0"/>
              <a:t>Vnitra</a:t>
            </a:r>
          </a:p>
          <a:p>
            <a:r>
              <a:rPr lang="cs-CZ" dirty="0"/>
              <a:t>Zahraničí</a:t>
            </a:r>
          </a:p>
          <a:p>
            <a:r>
              <a:rPr lang="cs-CZ" dirty="0"/>
              <a:t>Pro evropskou integraci</a:t>
            </a:r>
          </a:p>
          <a:p>
            <a:r>
              <a:rPr lang="cs-CZ" dirty="0"/>
              <a:t>Zdravotnictví</a:t>
            </a:r>
          </a:p>
          <a:p>
            <a:r>
              <a:rPr lang="cs-CZ" dirty="0"/>
              <a:t>Práce a sociálních věcí</a:t>
            </a:r>
          </a:p>
          <a:p>
            <a:r>
              <a:rPr lang="cs-CZ" dirty="0"/>
              <a:t>Péče o rodinu a demografii</a:t>
            </a:r>
          </a:p>
          <a:p>
            <a:r>
              <a:rPr lang="cs-CZ" dirty="0"/>
              <a:t>Mládeže a sportu</a:t>
            </a:r>
          </a:p>
          <a:p>
            <a:r>
              <a:rPr lang="cs-CZ" dirty="0"/>
              <a:t>Pro venkov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DFA0DE3-20B7-4970-92CF-998D66793E86}"/>
              </a:ext>
            </a:extLst>
          </p:cNvPr>
          <p:cNvSpPr txBox="1"/>
          <p:nvPr/>
        </p:nvSpPr>
        <p:spPr>
          <a:xfrm>
            <a:off x="8839200" y="2304288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11 mužů / 11 žen</a:t>
            </a:r>
          </a:p>
        </p:txBody>
      </p:sp>
    </p:spTree>
    <p:extLst>
      <p:ext uri="{BB962C8B-B14F-4D97-AF65-F5344CB8AC3E}">
        <p14:creationId xmlns:p14="http://schemas.microsoft.com/office/powerpoint/2010/main" val="1996799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41266-4959-4616-A0AD-D4E56604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Prezidenti Srbska od r. 2006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9E04DA8-1487-483F-8246-47F4DD067E1C}"/>
              </a:ext>
            </a:extLst>
          </p:cNvPr>
          <p:cNvSpPr txBox="1"/>
          <p:nvPr/>
        </p:nvSpPr>
        <p:spPr>
          <a:xfrm>
            <a:off x="832624" y="4833406"/>
            <a:ext cx="352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Boris </a:t>
            </a:r>
            <a:r>
              <a:rPr lang="cs-CZ" dirty="0" err="1"/>
              <a:t>Tadić</a:t>
            </a:r>
            <a:endParaRPr lang="cs-CZ" dirty="0"/>
          </a:p>
          <a:p>
            <a:pPr algn="ctr"/>
            <a:r>
              <a:rPr lang="cs-CZ" dirty="0"/>
              <a:t>(2006–2012)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8BD395-40FA-4A76-AE07-077BE6494F6D}"/>
              </a:ext>
            </a:extLst>
          </p:cNvPr>
          <p:cNvSpPr txBox="1"/>
          <p:nvPr/>
        </p:nvSpPr>
        <p:spPr>
          <a:xfrm>
            <a:off x="4293917" y="4833405"/>
            <a:ext cx="352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Tomislav </a:t>
            </a:r>
            <a:r>
              <a:rPr lang="cs-CZ" dirty="0" err="1"/>
              <a:t>Nikolić</a:t>
            </a:r>
            <a:endParaRPr lang="cs-CZ" dirty="0"/>
          </a:p>
          <a:p>
            <a:pPr algn="ctr"/>
            <a:r>
              <a:rPr lang="cs-CZ" dirty="0"/>
              <a:t>(2012–2017)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0D01E14-ECFE-41E5-8505-5F2D87529467}"/>
              </a:ext>
            </a:extLst>
          </p:cNvPr>
          <p:cNvSpPr txBox="1"/>
          <p:nvPr/>
        </p:nvSpPr>
        <p:spPr>
          <a:xfrm>
            <a:off x="8179403" y="4732172"/>
            <a:ext cx="352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Aleksandar Vučić</a:t>
            </a:r>
          </a:p>
          <a:p>
            <a:pPr algn="ctr"/>
            <a:r>
              <a:rPr lang="cs-CZ" dirty="0"/>
              <a:t>(2017–)</a:t>
            </a:r>
          </a:p>
        </p:txBody>
      </p:sp>
      <p:pic>
        <p:nvPicPr>
          <p:cNvPr id="10" name="Obrázek 9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C41C7616-020C-4A15-BE8D-0E82F22A2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01" y="1720368"/>
            <a:ext cx="2235429" cy="3011805"/>
          </a:xfrm>
          <a:prstGeom prst="rect">
            <a:avLst/>
          </a:prstGeom>
        </p:spPr>
      </p:pic>
      <p:pic>
        <p:nvPicPr>
          <p:cNvPr id="12" name="Obrázek 11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B6AA3B89-831D-4162-BA4E-DB9846803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95" y="1720368"/>
            <a:ext cx="2239324" cy="3011804"/>
          </a:xfrm>
          <a:prstGeom prst="rect">
            <a:avLst/>
          </a:prstGeom>
        </p:spPr>
      </p:pic>
      <p:pic>
        <p:nvPicPr>
          <p:cNvPr id="14" name="Obrázek 13" descr="Obsah obrázku osoba, muž, brýle, interiér&#10;&#10;Popis byl vytvořen automaticky">
            <a:extLst>
              <a:ext uri="{FF2B5EF4-FFF2-40B4-BE49-F238E27FC236}">
                <a16:creationId xmlns:a16="http://schemas.microsoft.com/office/drawing/2014/main" id="{7F74606D-4736-49B0-B9A0-E27A2B52E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64" y="1619136"/>
            <a:ext cx="2220381" cy="30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CC5D0-CB19-4CC2-A200-537D81F5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C2987-EF98-42E5-BF55-4E4E80C1D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Srbsko je PARLAMENTNÍ REPUBLIKA</a:t>
            </a:r>
          </a:p>
          <a:p>
            <a:r>
              <a:rPr lang="cs-CZ" dirty="0" err="1"/>
              <a:t>Narodna</a:t>
            </a:r>
            <a:r>
              <a:rPr lang="cs-CZ" dirty="0"/>
              <a:t> skupština (jednokomorový parlament)</a:t>
            </a:r>
          </a:p>
          <a:p>
            <a:r>
              <a:rPr lang="cs-CZ" dirty="0"/>
              <a:t>250 poslanců</a:t>
            </a:r>
          </a:p>
          <a:p>
            <a:r>
              <a:rPr lang="cs-CZ" dirty="0"/>
              <a:t>4 roky</a:t>
            </a:r>
          </a:p>
          <a:p>
            <a:r>
              <a:rPr lang="cs-CZ" dirty="0"/>
              <a:t>Poměrný volební systém</a:t>
            </a:r>
          </a:p>
          <a:p>
            <a:endParaRPr lang="cs-CZ" dirty="0"/>
          </a:p>
          <a:p>
            <a:r>
              <a:rPr lang="cs-CZ" dirty="0"/>
              <a:t>Volby: 2000, 2003, 2007, 2008, 2012, 2014, 2016, 2020</a:t>
            </a:r>
          </a:p>
        </p:txBody>
      </p:sp>
      <p:pic>
        <p:nvPicPr>
          <p:cNvPr id="5" name="Obrázek 4" descr="Obsah obrázku silnice, exteriér, budova, staré&#10;&#10;Popis byl vytvořen automaticky">
            <a:extLst>
              <a:ext uri="{FF2B5EF4-FFF2-40B4-BE49-F238E27FC236}">
                <a16:creationId xmlns:a16="http://schemas.microsoft.com/office/drawing/2014/main" id="{287FBAEC-35F4-4EC6-860C-DA965FCC7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" y="0"/>
            <a:ext cx="12124944" cy="70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482C4-E5AA-470C-97AB-F17E8B46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 ze srbské politiky</a:t>
            </a:r>
          </a:p>
        </p:txBody>
      </p:sp>
      <p:pic>
        <p:nvPicPr>
          <p:cNvPr id="5" name="Zástupný obsah 4" descr="Obsah obrázku osoba, interiér, vsedě, lidé&#10;&#10;Popis byl vytvořen automaticky">
            <a:extLst>
              <a:ext uri="{FF2B5EF4-FFF2-40B4-BE49-F238E27FC236}">
                <a16:creationId xmlns:a16="http://schemas.microsoft.com/office/drawing/2014/main" id="{CCD2EB64-B596-4B75-9C51-831B176F1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1611661"/>
            <a:ext cx="6004560" cy="422320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4E8F9A-9E48-4E67-BD5E-884EAADF296D}"/>
              </a:ext>
            </a:extLst>
          </p:cNvPr>
          <p:cNvSpPr txBox="1"/>
          <p:nvPr/>
        </p:nvSpPr>
        <p:spPr>
          <a:xfrm>
            <a:off x="7120128" y="1690688"/>
            <a:ext cx="4748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 </a:t>
            </a:r>
            <a:r>
              <a:rPr lang="cs-CZ" dirty="0" err="1"/>
              <a:t>Brnabić</a:t>
            </a:r>
            <a:r>
              <a:rPr lang="cs-CZ" dirty="0"/>
              <a:t> má se svou partnerkou dítě.</a:t>
            </a:r>
          </a:p>
          <a:p>
            <a:endParaRPr lang="cs-CZ" dirty="0"/>
          </a:p>
          <a:p>
            <a:r>
              <a:rPr lang="cs-CZ" dirty="0"/>
              <a:t>=&gt;</a:t>
            </a:r>
          </a:p>
          <a:p>
            <a:endParaRPr lang="cs-CZ" dirty="0"/>
          </a:p>
          <a:p>
            <a:r>
              <a:rPr lang="cs-CZ" dirty="0"/>
              <a:t>Pokřivený obraz Srbska/SNS/Any </a:t>
            </a:r>
            <a:r>
              <a:rPr lang="cs-CZ" dirty="0" err="1"/>
              <a:t>Brnabić</a:t>
            </a:r>
            <a:r>
              <a:rPr lang="cs-CZ" dirty="0"/>
              <a:t>, zejména v zahraničí.</a:t>
            </a:r>
          </a:p>
        </p:txBody>
      </p:sp>
      <p:pic>
        <p:nvPicPr>
          <p:cNvPr id="8" name="Obrázek 7" descr="Obsah obrázku osoba, držení, žena, podepsat&#10;&#10;Popis byl vytvořen automaticky">
            <a:extLst>
              <a:ext uri="{FF2B5EF4-FFF2-40B4-BE49-F238E27FC236}">
                <a16:creationId xmlns:a16="http://schemas.microsoft.com/office/drawing/2014/main" id="{705C7D20-0834-479A-8618-6C1927FE0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29" y="0"/>
            <a:ext cx="4344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4AF2E-8978-4BFE-B8CA-5CA37A7B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Ivica </a:t>
            </a:r>
            <a:r>
              <a:rPr lang="cs-CZ" dirty="0" err="1"/>
              <a:t>Dačić</a:t>
            </a:r>
            <a:r>
              <a:rPr lang="cs-CZ" dirty="0"/>
              <a:t> zpívá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96CA02-6540-4EE8-B3A3-26AB385D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Ivica </a:t>
            </a:r>
            <a:r>
              <a:rPr lang="cs-CZ" dirty="0" err="1">
                <a:hlinkClick r:id="rId2"/>
              </a:rPr>
              <a:t>Dačić</a:t>
            </a:r>
            <a:r>
              <a:rPr lang="cs-CZ" dirty="0">
                <a:hlinkClick r:id="rId2"/>
              </a:rPr>
              <a:t> zpívá Erdoganovi</a:t>
            </a:r>
            <a:r>
              <a:rPr lang="cs-CZ" dirty="0"/>
              <a:t> (Turecky)</a:t>
            </a:r>
          </a:p>
          <a:p>
            <a:r>
              <a:rPr lang="cs-CZ" dirty="0">
                <a:hlinkClick r:id="rId3"/>
              </a:rPr>
              <a:t>Ivica </a:t>
            </a:r>
            <a:r>
              <a:rPr lang="cs-CZ" dirty="0" err="1">
                <a:hlinkClick r:id="rId3"/>
              </a:rPr>
              <a:t>Dačić</a:t>
            </a:r>
            <a:r>
              <a:rPr lang="cs-CZ" dirty="0">
                <a:hlinkClick r:id="rId3"/>
              </a:rPr>
              <a:t> zpívá řecky</a:t>
            </a:r>
            <a:endParaRPr lang="cs-CZ" dirty="0"/>
          </a:p>
          <a:p>
            <a:r>
              <a:rPr lang="cs-CZ" dirty="0">
                <a:hlinkClick r:id="rId4"/>
              </a:rPr>
              <a:t>Ivica </a:t>
            </a:r>
            <a:r>
              <a:rPr lang="cs-CZ" dirty="0" err="1">
                <a:hlinkClick r:id="rId4"/>
              </a:rPr>
              <a:t>Dačić</a:t>
            </a:r>
            <a:r>
              <a:rPr lang="cs-CZ" dirty="0">
                <a:hlinkClick r:id="rId4"/>
              </a:rPr>
              <a:t> zpívá v autobuse</a:t>
            </a:r>
            <a:endParaRPr lang="cs-CZ" dirty="0"/>
          </a:p>
          <a:p>
            <a:pPr lvl="1"/>
            <a:r>
              <a:rPr lang="cs-CZ" dirty="0"/>
              <a:t>Originál je zde: </a:t>
            </a:r>
            <a:r>
              <a:rPr lang="cs-CZ" dirty="0">
                <a:hlinkClick r:id="rId5"/>
              </a:rPr>
              <a:t>https://youtu.be/f46LkPDypSY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99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9490C-77AF-46B0-9D9F-9C743FA4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Super-Alek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8B0C2C-6AC8-41AD-A612-1E776D123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Vučić zachraňuje diváka (byl to herec)</a:t>
            </a:r>
            <a:endParaRPr lang="cs-CZ" dirty="0"/>
          </a:p>
          <a:p>
            <a:r>
              <a:rPr lang="cs-CZ" dirty="0">
                <a:hlinkClick r:id="rId3"/>
              </a:rPr>
              <a:t>Vučić si připisuje blok</a:t>
            </a:r>
            <a:endParaRPr lang="cs-CZ" dirty="0"/>
          </a:p>
          <a:p>
            <a:r>
              <a:rPr lang="cs-CZ" dirty="0">
                <a:hlinkClick r:id="rId4"/>
              </a:rPr>
              <a:t>Vučić vyhrožuje NATO „Za jednoho Srba zabijeme sto muslimů“</a:t>
            </a:r>
            <a:endParaRPr lang="cs-CZ" dirty="0"/>
          </a:p>
          <a:p>
            <a:r>
              <a:rPr lang="cs-CZ" dirty="0">
                <a:hlinkClick r:id="rId5"/>
              </a:rPr>
              <a:t>Vučić zjišťuje, že právě podepsal stěhování ambasády do Jeruzaléma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12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8A7C2-03B8-40D7-B898-9F56F995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Politické strany v Srbsku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4A3C02-7CA8-43F6-AFD6-E5A7062C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Charakteristika pomocí trojitého klíče:</a:t>
            </a:r>
          </a:p>
          <a:p>
            <a:pPr marL="514350" indent="-514350">
              <a:buAutoNum type="arabicParenR"/>
            </a:pPr>
            <a:r>
              <a:rPr lang="cs-CZ" dirty="0"/>
              <a:t>Politická ideologie</a:t>
            </a:r>
          </a:p>
          <a:p>
            <a:pPr marL="514350" indent="-514350">
              <a:buAutoNum type="arabicParenR"/>
            </a:pPr>
            <a:r>
              <a:rPr lang="cs-CZ" dirty="0"/>
              <a:t>EU</a:t>
            </a:r>
          </a:p>
          <a:p>
            <a:pPr marL="514350" indent="-514350">
              <a:buAutoNum type="arabicParenR"/>
            </a:pPr>
            <a:r>
              <a:rPr lang="cs-CZ" dirty="0"/>
              <a:t>Kosovo</a:t>
            </a:r>
          </a:p>
        </p:txBody>
      </p:sp>
    </p:spTree>
    <p:extLst>
      <p:ext uri="{BB962C8B-B14F-4D97-AF65-F5344CB8AC3E}">
        <p14:creationId xmlns:p14="http://schemas.microsoft.com/office/powerpoint/2010/main" val="272391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6B11D-232A-4A6D-AA9E-2D301527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Srbská pokroková strana </a:t>
            </a:r>
            <a:br>
              <a:rPr lang="cs-CZ" dirty="0"/>
            </a:br>
            <a:r>
              <a:rPr lang="cs-CZ" dirty="0"/>
              <a:t>/ </a:t>
            </a:r>
            <a:r>
              <a:rPr lang="cs-CZ" dirty="0" err="1"/>
              <a:t>Srpska</a:t>
            </a:r>
            <a:r>
              <a:rPr lang="cs-CZ" dirty="0"/>
              <a:t> </a:t>
            </a:r>
            <a:r>
              <a:rPr lang="cs-CZ" dirty="0" err="1"/>
              <a:t>napredna</a:t>
            </a:r>
            <a:r>
              <a:rPr lang="cs-CZ" dirty="0"/>
              <a:t> </a:t>
            </a:r>
            <a:r>
              <a:rPr lang="cs-CZ" dirty="0" err="1"/>
              <a:t>stranka</a:t>
            </a:r>
            <a:r>
              <a:rPr lang="cs-CZ" dirty="0"/>
              <a:t> (SNS)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8792D-5226-4FD5-8E0F-8F25B9EA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17063"/>
          </a:xfrm>
        </p:spPr>
        <p:txBody>
          <a:bodyPr/>
          <a:lstStyle/>
          <a:p>
            <a:r>
              <a:rPr lang="cs-CZ" dirty="0" err="1"/>
              <a:t>Zal</a:t>
            </a:r>
            <a:r>
              <a:rPr lang="cs-CZ" dirty="0"/>
              <a:t>. 2008 po rozkolu uvnitř Srbské radikální strany</a:t>
            </a:r>
          </a:p>
          <a:p>
            <a:r>
              <a:rPr lang="cs-CZ" dirty="0"/>
              <a:t>Předseda: Aleksandar Vučić</a:t>
            </a:r>
          </a:p>
          <a:p>
            <a:r>
              <a:rPr lang="cs-CZ" dirty="0"/>
              <a:t>Ideologie: středopravicová, „big </a:t>
            </a:r>
            <a:r>
              <a:rPr lang="cs-CZ" dirty="0" err="1"/>
              <a:t>tent</a:t>
            </a:r>
            <a:r>
              <a:rPr lang="cs-CZ" dirty="0"/>
              <a:t>“ = národní konzervatismus, </a:t>
            </a:r>
            <a:r>
              <a:rPr lang="cs-CZ" dirty="0" err="1"/>
              <a:t>proevropeismus</a:t>
            </a:r>
            <a:r>
              <a:rPr lang="cs-CZ" dirty="0"/>
              <a:t>, populismus</a:t>
            </a:r>
          </a:p>
          <a:p>
            <a:r>
              <a:rPr lang="cs-CZ" dirty="0"/>
              <a:t>EU = ano</a:t>
            </a:r>
          </a:p>
          <a:p>
            <a:r>
              <a:rPr lang="cs-CZ" dirty="0"/>
              <a:t>Kosovo = ne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CB8447-1900-4ADD-BE37-1C5221DEE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7" b="19281"/>
          <a:stretch/>
        </p:blipFill>
        <p:spPr>
          <a:xfrm>
            <a:off x="8881872" y="568807"/>
            <a:ext cx="2816352" cy="1121881"/>
          </a:xfrm>
          <a:prstGeom prst="rect">
            <a:avLst/>
          </a:prstGeom>
        </p:spPr>
      </p:pic>
      <p:pic>
        <p:nvPicPr>
          <p:cNvPr id="7" name="Obrázek 6" descr="Obsah obrázku muž, osoba, oblek, vázanka&#10;&#10;Popis byl vytvořen automaticky">
            <a:extLst>
              <a:ext uri="{FF2B5EF4-FFF2-40B4-BE49-F238E27FC236}">
                <a16:creationId xmlns:a16="http://schemas.microsoft.com/office/drawing/2014/main" id="{02AAF6CB-00B2-4B69-8438-5E2D89157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48" y="3368040"/>
            <a:ext cx="2286000" cy="3429000"/>
          </a:xfrm>
          <a:prstGeom prst="rect">
            <a:avLst/>
          </a:prstGeom>
        </p:spPr>
      </p:pic>
      <p:pic>
        <p:nvPicPr>
          <p:cNvPr id="9" name="Obrázek 8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AC389A35-4FE8-4426-99A3-7098FE1B7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61" y="3368039"/>
            <a:ext cx="2602887" cy="342899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890FBD8-EE72-4E0D-884E-8CD4FC656E0C}"/>
              </a:ext>
            </a:extLst>
          </p:cNvPr>
          <p:cNvSpPr txBox="1"/>
          <p:nvPr/>
        </p:nvSpPr>
        <p:spPr>
          <a:xfrm>
            <a:off x="1109472" y="5779008"/>
            <a:ext cx="421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Alexandar</a:t>
            </a:r>
            <a:r>
              <a:rPr lang="cs-CZ" dirty="0"/>
              <a:t> Vučić (prezident)</a:t>
            </a:r>
          </a:p>
          <a:p>
            <a:r>
              <a:rPr lang="cs-CZ" dirty="0"/>
              <a:t>Tomislav </a:t>
            </a:r>
            <a:r>
              <a:rPr lang="cs-CZ" dirty="0" err="1"/>
              <a:t>Nikolić</a:t>
            </a:r>
            <a:r>
              <a:rPr lang="cs-CZ" dirty="0"/>
              <a:t> (prezident 2012–2017)</a:t>
            </a:r>
          </a:p>
        </p:txBody>
      </p:sp>
    </p:spTree>
    <p:extLst>
      <p:ext uri="{BB962C8B-B14F-4D97-AF65-F5344CB8AC3E}">
        <p14:creationId xmlns:p14="http://schemas.microsoft.com/office/powerpoint/2010/main" val="20046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0CD2-E0B0-47FA-B581-ACE0E55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Socialistická strana Srbska</a:t>
            </a:r>
            <a:br>
              <a:rPr lang="cs-CZ" dirty="0"/>
            </a:br>
            <a:r>
              <a:rPr lang="cs-CZ" dirty="0"/>
              <a:t>/ </a:t>
            </a:r>
            <a:r>
              <a:rPr lang="cs-CZ" dirty="0" err="1"/>
              <a:t>Socijalistička</a:t>
            </a:r>
            <a:r>
              <a:rPr lang="cs-CZ" dirty="0"/>
              <a:t> </a:t>
            </a:r>
            <a:r>
              <a:rPr lang="cs-CZ" dirty="0" err="1"/>
              <a:t>partija</a:t>
            </a:r>
            <a:r>
              <a:rPr lang="cs-CZ" dirty="0"/>
              <a:t> </a:t>
            </a:r>
            <a:r>
              <a:rPr lang="cs-CZ" dirty="0" err="1"/>
              <a:t>Srbije</a:t>
            </a:r>
            <a:r>
              <a:rPr lang="cs-CZ" dirty="0"/>
              <a:t> (SPS)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577F1C-B934-403B-9BC9-DC2A4AA08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26" y="204788"/>
            <a:ext cx="3571875" cy="1485900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9F5C5D-272B-4A91-BC8B-311DBB4B28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91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Zal</a:t>
            </a:r>
            <a:r>
              <a:rPr lang="cs-CZ" dirty="0"/>
              <a:t>. 1990 po rozpadu KS Srbska</a:t>
            </a:r>
          </a:p>
          <a:p>
            <a:r>
              <a:rPr lang="cs-CZ" dirty="0"/>
              <a:t>Předseda: Ivica </a:t>
            </a:r>
            <a:r>
              <a:rPr lang="cs-CZ" dirty="0" err="1"/>
              <a:t>Dačić</a:t>
            </a:r>
            <a:endParaRPr lang="cs-CZ" dirty="0"/>
          </a:p>
          <a:p>
            <a:r>
              <a:rPr lang="cs-CZ" dirty="0"/>
              <a:t>Ideologie: </a:t>
            </a:r>
            <a:r>
              <a:rPr lang="cs-CZ" dirty="0" err="1"/>
              <a:t>středolevicová</a:t>
            </a:r>
            <a:r>
              <a:rPr lang="cs-CZ" dirty="0"/>
              <a:t>, sociální demokracie, levicový nacionalismus, populismus</a:t>
            </a:r>
          </a:p>
          <a:p>
            <a:r>
              <a:rPr lang="cs-CZ" dirty="0"/>
              <a:t>EU = ano</a:t>
            </a:r>
          </a:p>
          <a:p>
            <a:r>
              <a:rPr lang="cs-CZ" dirty="0"/>
              <a:t>Kosovo = ne</a:t>
            </a:r>
          </a:p>
        </p:txBody>
      </p:sp>
      <p:pic>
        <p:nvPicPr>
          <p:cNvPr id="8" name="Obrázek 7" descr="Obsah obrázku osoba, interiér, muž, stůl&#10;&#10;Popis byl vytvořen automaticky">
            <a:extLst>
              <a:ext uri="{FF2B5EF4-FFF2-40B4-BE49-F238E27FC236}">
                <a16:creationId xmlns:a16="http://schemas.microsoft.com/office/drawing/2014/main" id="{9808E9EC-67BE-4B5D-9DD4-0FBFA4AAF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12" y="3675010"/>
            <a:ext cx="2305286" cy="3042782"/>
          </a:xfrm>
          <a:prstGeom prst="rect">
            <a:avLst/>
          </a:prstGeom>
        </p:spPr>
      </p:pic>
      <p:pic>
        <p:nvPicPr>
          <p:cNvPr id="10" name="Obrázek 9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1A4A4046-09F4-4B7A-850E-2B833B640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84" y="3813048"/>
            <a:ext cx="1920240" cy="25603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754700-AFD4-4EB3-A32A-8FA4B51B961A}"/>
              </a:ext>
            </a:extLst>
          </p:cNvPr>
          <p:cNvSpPr txBox="1"/>
          <p:nvPr/>
        </p:nvSpPr>
        <p:spPr>
          <a:xfrm>
            <a:off x="1048512" y="5303520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Ivica </a:t>
            </a:r>
            <a:r>
              <a:rPr lang="cs-CZ" sz="2800" dirty="0" err="1"/>
              <a:t>Dačić</a:t>
            </a:r>
            <a:r>
              <a:rPr lang="cs-CZ" sz="2800" dirty="0"/>
              <a:t> | Slobodan </a:t>
            </a:r>
            <a:r>
              <a:rPr lang="cs-CZ" sz="2800" dirty="0" err="1"/>
              <a:t>Milošević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495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0CD2-E0B0-47FA-B581-ACE0E55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Demokratická strana</a:t>
            </a:r>
            <a:br>
              <a:rPr lang="cs-CZ" dirty="0"/>
            </a:br>
            <a:r>
              <a:rPr lang="cs-CZ" dirty="0"/>
              <a:t>/ </a:t>
            </a:r>
            <a:r>
              <a:rPr lang="cs-CZ" dirty="0" err="1"/>
              <a:t>Demokratska</a:t>
            </a:r>
            <a:r>
              <a:rPr lang="cs-CZ" dirty="0"/>
              <a:t> </a:t>
            </a:r>
            <a:r>
              <a:rPr lang="cs-CZ" dirty="0" err="1"/>
              <a:t>stranka</a:t>
            </a:r>
            <a:r>
              <a:rPr lang="cs-CZ" dirty="0"/>
              <a:t> (DS)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9F5C5D-272B-4A91-BC8B-311DBB4B28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91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Zal</a:t>
            </a:r>
            <a:r>
              <a:rPr lang="cs-CZ" dirty="0"/>
              <a:t>. 1919–1948; obnovena 1990</a:t>
            </a:r>
          </a:p>
          <a:p>
            <a:r>
              <a:rPr lang="cs-CZ" dirty="0"/>
              <a:t>Předseda: Zoran </a:t>
            </a:r>
            <a:r>
              <a:rPr lang="cs-CZ" dirty="0" err="1"/>
              <a:t>Lutovac</a:t>
            </a:r>
            <a:endParaRPr lang="cs-CZ" dirty="0"/>
          </a:p>
          <a:p>
            <a:r>
              <a:rPr lang="cs-CZ" dirty="0"/>
              <a:t>Ideologie: </a:t>
            </a:r>
            <a:r>
              <a:rPr lang="cs-CZ" dirty="0" err="1"/>
              <a:t>středolevicová</a:t>
            </a:r>
            <a:r>
              <a:rPr lang="cs-CZ" dirty="0"/>
              <a:t>, sociální demokracie, </a:t>
            </a:r>
            <a:r>
              <a:rPr lang="cs-CZ" dirty="0" err="1"/>
              <a:t>proevropeismus</a:t>
            </a:r>
            <a:r>
              <a:rPr lang="cs-CZ" dirty="0"/>
              <a:t>, sociální liberalismus</a:t>
            </a:r>
          </a:p>
          <a:p>
            <a:r>
              <a:rPr lang="cs-CZ" dirty="0"/>
              <a:t>EU = ano</a:t>
            </a:r>
          </a:p>
          <a:p>
            <a:r>
              <a:rPr lang="cs-CZ" dirty="0"/>
              <a:t>Kosovo = zdrženlivý postoj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754700-AFD4-4EB3-A32A-8FA4B51B961A}"/>
              </a:ext>
            </a:extLst>
          </p:cNvPr>
          <p:cNvSpPr txBox="1"/>
          <p:nvPr/>
        </p:nvSpPr>
        <p:spPr>
          <a:xfrm>
            <a:off x="1048512" y="5303520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Zoran </a:t>
            </a:r>
            <a:r>
              <a:rPr lang="cs-CZ" sz="2800" dirty="0" err="1"/>
              <a:t>Đinđić</a:t>
            </a:r>
            <a:r>
              <a:rPr lang="cs-CZ" sz="2800" dirty="0"/>
              <a:t> | Boris </a:t>
            </a:r>
            <a:r>
              <a:rPr lang="cs-CZ" sz="2800" dirty="0" err="1"/>
              <a:t>Tadić</a:t>
            </a:r>
            <a:endParaRPr lang="cs-CZ" sz="2800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A95C336-C76E-46D7-ACC9-B70F76F39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8" y="618395"/>
            <a:ext cx="4709160" cy="945102"/>
          </a:xfrm>
        </p:spPr>
      </p:pic>
      <p:pic>
        <p:nvPicPr>
          <p:cNvPr id="13" name="Obrázek 12" descr="Obsah obrázku osoba, muž, oblek, držení&#10;&#10;Popis byl vytvořen automaticky">
            <a:extLst>
              <a:ext uri="{FF2B5EF4-FFF2-40B4-BE49-F238E27FC236}">
                <a16:creationId xmlns:a16="http://schemas.microsoft.com/office/drawing/2014/main" id="{EA49D86C-563D-4EF4-9A1C-EE6CDA7B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13" y="3950208"/>
            <a:ext cx="1918430" cy="2467356"/>
          </a:xfrm>
          <a:prstGeom prst="rect">
            <a:avLst/>
          </a:prstGeom>
        </p:spPr>
      </p:pic>
      <p:pic>
        <p:nvPicPr>
          <p:cNvPr id="15" name="Obrázek 14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C9E90113-0494-4B0B-8F3D-316370206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44" y="3774059"/>
            <a:ext cx="2039112" cy="27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0CD2-E0B0-47FA-B581-ACE0E55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Demokratická strana Srbska</a:t>
            </a:r>
            <a:br>
              <a:rPr lang="cs-CZ" dirty="0"/>
            </a:br>
            <a:r>
              <a:rPr lang="cs-CZ" sz="4000" dirty="0"/>
              <a:t>/ </a:t>
            </a:r>
            <a:r>
              <a:rPr lang="cs-CZ" sz="4000" dirty="0" err="1"/>
              <a:t>Demokratska</a:t>
            </a:r>
            <a:r>
              <a:rPr lang="cs-CZ" sz="4000" dirty="0"/>
              <a:t> </a:t>
            </a:r>
            <a:r>
              <a:rPr lang="cs-CZ" sz="4000" dirty="0" err="1"/>
              <a:t>stranka</a:t>
            </a:r>
            <a:r>
              <a:rPr lang="cs-CZ" sz="4000" dirty="0"/>
              <a:t> </a:t>
            </a:r>
            <a:r>
              <a:rPr lang="cs-CZ" sz="4000" dirty="0" err="1"/>
              <a:t>Srbije</a:t>
            </a:r>
            <a:r>
              <a:rPr lang="cs-CZ" sz="4000" dirty="0"/>
              <a:t> (DSS)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9F5C5D-272B-4A91-BC8B-311DBB4B28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91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Zal</a:t>
            </a:r>
            <a:r>
              <a:rPr lang="cs-CZ" dirty="0"/>
              <a:t>. 1992</a:t>
            </a:r>
          </a:p>
          <a:p>
            <a:r>
              <a:rPr lang="cs-CZ" dirty="0"/>
              <a:t>Předseda: Miloš </a:t>
            </a:r>
            <a:r>
              <a:rPr lang="cs-CZ" dirty="0" err="1"/>
              <a:t>Jovanović</a:t>
            </a:r>
            <a:endParaRPr lang="cs-CZ" dirty="0"/>
          </a:p>
          <a:p>
            <a:r>
              <a:rPr lang="cs-CZ" dirty="0"/>
              <a:t>Ideologie: pravicová, konzervativní, nacionalistická, křesťansko-demokratická, euroskeptická</a:t>
            </a:r>
          </a:p>
          <a:p>
            <a:r>
              <a:rPr lang="cs-CZ" dirty="0"/>
              <a:t>EU = ne</a:t>
            </a:r>
          </a:p>
          <a:p>
            <a:r>
              <a:rPr lang="cs-CZ" dirty="0"/>
              <a:t>Kosovo = ne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754700-AFD4-4EB3-A32A-8FA4B51B961A}"/>
              </a:ext>
            </a:extLst>
          </p:cNvPr>
          <p:cNvSpPr txBox="1"/>
          <p:nvPr/>
        </p:nvSpPr>
        <p:spPr>
          <a:xfrm>
            <a:off x="1048512" y="5303520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Vojislav </a:t>
            </a:r>
            <a:r>
              <a:rPr lang="cs-CZ" sz="2800" dirty="0" err="1"/>
              <a:t>Koštunica</a:t>
            </a:r>
            <a:endParaRPr lang="cs-CZ" sz="2800" dirty="0"/>
          </a:p>
        </p:txBody>
      </p:sp>
      <p:pic>
        <p:nvPicPr>
          <p:cNvPr id="7" name="Zástupný obsah 6" descr="Obsah obrázku exteriér, modrá, podepsat&#10;&#10;Popis byl vytvořen automaticky">
            <a:extLst>
              <a:ext uri="{FF2B5EF4-FFF2-40B4-BE49-F238E27FC236}">
                <a16:creationId xmlns:a16="http://schemas.microsoft.com/office/drawing/2014/main" id="{335BF7E0-D97F-469A-B392-D5D7B151F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44" y="465931"/>
            <a:ext cx="3409950" cy="1123950"/>
          </a:xfrm>
        </p:spPr>
      </p:pic>
      <p:pic>
        <p:nvPicPr>
          <p:cNvPr id="10" name="Obrázek 9" descr="Obsah obrázku muž, osoba, oblek, vpředu&#10;&#10;Popis byl vytvořen automaticky">
            <a:extLst>
              <a:ext uri="{FF2B5EF4-FFF2-40B4-BE49-F238E27FC236}">
                <a16:creationId xmlns:a16="http://schemas.microsoft.com/office/drawing/2014/main" id="{E993A779-AD93-4FC0-A6A5-3D6F4D22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72" y="3429000"/>
            <a:ext cx="2243328" cy="34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0CD2-E0B0-47FA-B581-ACE0E55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Srbská radikální strana</a:t>
            </a:r>
            <a:br>
              <a:rPr lang="cs-CZ" dirty="0"/>
            </a:br>
            <a:r>
              <a:rPr lang="cs-CZ" sz="4000" dirty="0"/>
              <a:t>/ </a:t>
            </a:r>
            <a:r>
              <a:rPr lang="cs-CZ" sz="4000" dirty="0" err="1"/>
              <a:t>Srpska</a:t>
            </a:r>
            <a:r>
              <a:rPr lang="cs-CZ" sz="4000" dirty="0"/>
              <a:t> </a:t>
            </a:r>
            <a:r>
              <a:rPr lang="cs-CZ" sz="4000" dirty="0" err="1"/>
              <a:t>radikalna</a:t>
            </a:r>
            <a:r>
              <a:rPr lang="cs-CZ" sz="4000" dirty="0"/>
              <a:t> </a:t>
            </a:r>
            <a:r>
              <a:rPr lang="cs-CZ" sz="4000" dirty="0" err="1"/>
              <a:t>stranka</a:t>
            </a:r>
            <a:r>
              <a:rPr lang="cs-CZ" sz="4000" dirty="0"/>
              <a:t> (SRS)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9F5C5D-272B-4A91-BC8B-311DBB4B28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91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Zal</a:t>
            </a:r>
            <a:r>
              <a:rPr lang="cs-CZ" dirty="0"/>
              <a:t>. 1991, r. 2008 většina členů zakládá SNS (</a:t>
            </a:r>
            <a:r>
              <a:rPr lang="cs-CZ" dirty="0" err="1"/>
              <a:t>Nikolić</a:t>
            </a:r>
            <a:r>
              <a:rPr lang="cs-CZ" dirty="0"/>
              <a:t>, Vučić)</a:t>
            </a:r>
          </a:p>
          <a:p>
            <a:r>
              <a:rPr lang="cs-CZ" dirty="0"/>
              <a:t>Předseda: Vojislav </a:t>
            </a:r>
            <a:r>
              <a:rPr lang="cs-CZ" dirty="0" err="1"/>
              <a:t>Šešelj</a:t>
            </a:r>
            <a:endParaRPr lang="cs-CZ" dirty="0"/>
          </a:p>
          <a:p>
            <a:r>
              <a:rPr lang="cs-CZ" dirty="0"/>
              <a:t>Ideologie: pravicová, ultranacionalismus, euroskepticismus, rusofilství</a:t>
            </a:r>
          </a:p>
          <a:p>
            <a:r>
              <a:rPr lang="cs-CZ" dirty="0"/>
              <a:t>EU = ne</a:t>
            </a:r>
          </a:p>
          <a:p>
            <a:r>
              <a:rPr lang="cs-CZ" dirty="0"/>
              <a:t>Kosovo = ne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754700-AFD4-4EB3-A32A-8FA4B51B961A}"/>
              </a:ext>
            </a:extLst>
          </p:cNvPr>
          <p:cNvSpPr txBox="1"/>
          <p:nvPr/>
        </p:nvSpPr>
        <p:spPr>
          <a:xfrm>
            <a:off x="1048512" y="5303520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Vojislav </a:t>
            </a:r>
            <a:r>
              <a:rPr lang="cs-CZ" sz="2800" dirty="0" err="1"/>
              <a:t>Šešelj</a:t>
            </a:r>
            <a:endParaRPr lang="cs-CZ" sz="2800" dirty="0"/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C2F74DFA-C78A-4F16-A760-634F5B9AD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38" y="542544"/>
            <a:ext cx="3709183" cy="994061"/>
          </a:xfrm>
        </p:spPr>
      </p:pic>
      <p:pic>
        <p:nvPicPr>
          <p:cNvPr id="12" name="Obrázek 11" descr="Obsah obrázku osoba, muž, interiér, vsedě&#10;&#10;Popis byl vytvořen automaticky">
            <a:extLst>
              <a:ext uri="{FF2B5EF4-FFF2-40B4-BE49-F238E27FC236}">
                <a16:creationId xmlns:a16="http://schemas.microsoft.com/office/drawing/2014/main" id="{FCC1C987-150F-488C-AEAF-FF374BACA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15" y="3774377"/>
            <a:ext cx="2125033" cy="260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8492-E9F0-4FBA-99A8-A7335E4B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D34379-E843-4164-BEEF-E573B37F4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3" y="2683351"/>
            <a:ext cx="7619047" cy="380952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1CD85C-5EF3-4A88-B6DE-5F7EA423CE5D}"/>
              </a:ext>
            </a:extLst>
          </p:cNvPr>
          <p:cNvSpPr txBox="1"/>
          <p:nvPr/>
        </p:nvSpPr>
        <p:spPr>
          <a:xfrm>
            <a:off x="962167" y="1690688"/>
            <a:ext cx="8181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176 – Koalice DOS (Demokratická strana, Demokratická strana Srbska aj.)</a:t>
            </a:r>
          </a:p>
          <a:p>
            <a:r>
              <a:rPr lang="cs-CZ" dirty="0"/>
              <a:t>37 – Socialistická strana Srbska</a:t>
            </a:r>
          </a:p>
          <a:p>
            <a:r>
              <a:rPr lang="cs-CZ" dirty="0"/>
              <a:t>23 – Srbská radikální strana</a:t>
            </a:r>
          </a:p>
          <a:p>
            <a:r>
              <a:rPr lang="cs-CZ" dirty="0"/>
              <a:t>14 – Strana srbské jednoty</a:t>
            </a:r>
          </a:p>
        </p:txBody>
      </p:sp>
      <p:pic>
        <p:nvPicPr>
          <p:cNvPr id="8" name="Obrázek 7" descr="Obsah obrázku osoba, oblek, muž, vázanka&#10;&#10;Popis byl vytvořen automaticky">
            <a:extLst>
              <a:ext uri="{FF2B5EF4-FFF2-40B4-BE49-F238E27FC236}">
                <a16:creationId xmlns:a16="http://schemas.microsoft.com/office/drawing/2014/main" id="{6AB0EA65-C83A-4BE7-AF16-F7D4CCFB4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" y="3227317"/>
            <a:ext cx="1671282" cy="222837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054ED72-486C-4B11-99F5-D2572F0B5B6F}"/>
              </a:ext>
            </a:extLst>
          </p:cNvPr>
          <p:cNvSpPr txBox="1"/>
          <p:nvPr/>
        </p:nvSpPr>
        <p:spPr>
          <a:xfrm>
            <a:off x="1078742" y="5581934"/>
            <a:ext cx="281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Zoran </a:t>
            </a:r>
            <a:r>
              <a:rPr lang="cs-CZ" dirty="0" err="1"/>
              <a:t>Đinđić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3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734</Words>
  <Application>Microsoft Office PowerPoint</Application>
  <PresentationFormat>Širokoúhlá obrazovka</PresentationFormat>
  <Paragraphs>176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Současné Srbsko - politika</vt:lpstr>
      <vt:lpstr>Základní charakteristika</vt:lpstr>
      <vt:lpstr>Politické strany v Srbsku</vt:lpstr>
      <vt:lpstr>Srbská pokroková strana  / Srpska napredna stranka (SNS)</vt:lpstr>
      <vt:lpstr>Socialistická strana Srbska / Socijalistička partija Srbije (SPS)</vt:lpstr>
      <vt:lpstr>Demokratická strana / Demokratska stranka (DS)</vt:lpstr>
      <vt:lpstr>Demokratická strana Srbska / Demokratska stranka Srbije (DSS)</vt:lpstr>
      <vt:lpstr>Srbská radikální strana / Srpska radikalna stranka (SRS)</vt:lpstr>
      <vt:lpstr>2000</vt:lpstr>
      <vt:lpstr>2003</vt:lpstr>
      <vt:lpstr>2007</vt:lpstr>
      <vt:lpstr>2008</vt:lpstr>
      <vt:lpstr>2012</vt:lpstr>
      <vt:lpstr>2014</vt:lpstr>
      <vt:lpstr>2016</vt:lpstr>
      <vt:lpstr>2020</vt:lpstr>
      <vt:lpstr>Prezentace aplikace PowerPoint</vt:lpstr>
      <vt:lpstr>Vláda Any Brnabić – 21 ministerstev</vt:lpstr>
      <vt:lpstr>Prezidenti Srbska od r. 2006</vt:lpstr>
      <vt:lpstr>Zajímavosti ze srbské politiky</vt:lpstr>
      <vt:lpstr>Ivica Dačić zpívá</vt:lpstr>
      <vt:lpstr>Super-Alek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Současné Srbsko - politika</dc:title>
  <dc:creator>Pavel Pilch</dc:creator>
  <cp:lastModifiedBy>Pavel Pilch</cp:lastModifiedBy>
  <cp:revision>15</cp:revision>
  <dcterms:created xsi:type="dcterms:W3CDTF">2020-11-15T07:04:52Z</dcterms:created>
  <dcterms:modified xsi:type="dcterms:W3CDTF">2020-11-15T09:22:15Z</dcterms:modified>
</cp:coreProperties>
</file>