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5616B6-167E-470C-AE09-CFB883DD85A3}" v="1" dt="2020-12-07T07:32:14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el" userId="ed0f7352-a839-477a-93e2-d7d1c7573239" providerId="ADAL" clId="{AF5616B6-167E-470C-AE09-CFB883DD85A3}"/>
    <pc:docChg chg="modSld">
      <pc:chgData name="Pavel" userId="ed0f7352-a839-477a-93e2-d7d1c7573239" providerId="ADAL" clId="{AF5616B6-167E-470C-AE09-CFB883DD85A3}" dt="2020-12-07T07:32:27.231" v="10" actId="20577"/>
      <pc:docMkLst>
        <pc:docMk/>
      </pc:docMkLst>
      <pc:sldChg chg="modSp mod">
        <pc:chgData name="Pavel" userId="ed0f7352-a839-477a-93e2-d7d1c7573239" providerId="ADAL" clId="{AF5616B6-167E-470C-AE09-CFB883DD85A3}" dt="2020-12-07T07:32:27.231" v="10" actId="20577"/>
        <pc:sldMkLst>
          <pc:docMk/>
          <pc:sldMk cId="0" sldId="275"/>
        </pc:sldMkLst>
        <pc:spChg chg="mod">
          <ac:chgData name="Pavel" userId="ed0f7352-a839-477a-93e2-d7d1c7573239" providerId="ADAL" clId="{AF5616B6-167E-470C-AE09-CFB883DD85A3}" dt="2020-12-07T07:32:27.231" v="10" actId="20577"/>
          <ac:spMkLst>
            <pc:docMk/>
            <pc:sldMk cId="0" sldId="275"/>
            <ac:spMk id="18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61211d6e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61211d6e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61211d6e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61211d6e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61211d6e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61211d6e9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61211d6e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61211d6e9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61211d6e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61211d6e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61211d6e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61211d6e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61211d6e9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61211d6e9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61211d6e9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61211d6e9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61211d6e9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61211d6e9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61211d6e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61211d6e9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61211d6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61211d6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61211d6e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61211d6e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61211d6e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61211d6e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61211d6e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61211d6e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61211d6e9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61211d6e9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61211d6e9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61211d6e9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61211d6e9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61211d6e9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61211d6e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61211d6e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61211d6e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61211d6e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61211d6e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61211d6e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61211d6e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61211d6e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61211d6e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61211d6e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61211d6e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61211d6e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61211d6e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61211d6e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wozSLas8DM?t=171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youtu.be/ZAfmn-9jVeA" TargetMode="External"/><Relationship Id="rId4" Type="http://schemas.openxmlformats.org/officeDocument/2006/relationships/hyperlink" Target="https://youtu.be/JNtTJTJY6c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_tX0htWbLM" TargetMode="External"/><Relationship Id="rId7" Type="http://schemas.openxmlformats.org/officeDocument/2006/relationships/hyperlink" Target="https://youtu.be/fanyfB-K9Mw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dvojka.cz/archiv/2011/2/newborn-porn" TargetMode="External"/><Relationship Id="rId5" Type="http://schemas.openxmlformats.org/officeDocument/2006/relationships/hyperlink" Target="https://youtu.be/eti8DMptId0" TargetMode="External"/><Relationship Id="rId4" Type="http://schemas.openxmlformats.org/officeDocument/2006/relationships/hyperlink" Target="https://youtu.be/cFSmcP3y81Q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Qt7aWYsAR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x6CUed1cZE?t=43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kultura II.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Literatura a film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Poválečná srbská literatura - Jugoslávie</a:t>
            </a:r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soc-realistické období záhy skončilo (1948)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partyzánská literatura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absurdní poetika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neorealismus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historický román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džínová próza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magický realismus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postmodernismus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Partyzánská literatura</a:t>
            </a: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Branko Ćopić: </a:t>
            </a:r>
            <a:r>
              <a:rPr lang="cs" i="1"/>
              <a:t>Partyzánské příběhy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Mihailo Lalić: </a:t>
            </a:r>
            <a:r>
              <a:rPr lang="cs" i="1"/>
              <a:t>Svatba</a:t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200" y="691938"/>
            <a:ext cx="2476500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9850" y="2676175"/>
            <a:ext cx="3167649" cy="21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Literatura absurdna</a:t>
            </a: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Miodrag Bulatović: </a:t>
            </a:r>
            <a:r>
              <a:rPr lang="cs" i="1"/>
              <a:t>Červený kohout letí k nebi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Branimir Ščepanović: </a:t>
            </a:r>
            <a:r>
              <a:rPr lang="cs" i="1"/>
              <a:t>Smrt pana Goluži</a:t>
            </a:r>
            <a:endParaRPr i="1"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188" y="2244775"/>
            <a:ext cx="1971675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5600" y="1669938"/>
            <a:ext cx="2381250" cy="29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Neorealismus</a:t>
            </a:r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Mirko Kovač: </a:t>
            </a:r>
            <a:r>
              <a:rPr lang="cs" i="1"/>
              <a:t>Má sestra Elida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Mirko Kovač: </a:t>
            </a:r>
            <a:r>
              <a:rPr lang="cs" i="1"/>
              <a:t>Den k tetování</a:t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2425" y="1849300"/>
            <a:ext cx="4762500" cy="29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Historický román</a:t>
            </a:r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Ivo Andrić: </a:t>
            </a:r>
            <a:r>
              <a:rPr lang="cs" i="1"/>
              <a:t>Most na Drině</a:t>
            </a:r>
            <a:endParaRPr i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NC za literaturu 1961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Ivo Andrić: </a:t>
            </a:r>
            <a:r>
              <a:rPr lang="cs" i="1"/>
              <a:t>Travnická kronika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Dobrica Ćosić: </a:t>
            </a:r>
            <a:r>
              <a:rPr lang="cs" i="1"/>
              <a:t>Daleko je slunce</a:t>
            </a:r>
            <a:endParaRPr i="1"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546" y="783500"/>
            <a:ext cx="4332750" cy="305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Džínová próza</a:t>
            </a:r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Dragoslav Mihailović: </a:t>
            </a:r>
            <a:r>
              <a:rPr lang="cs" i="1"/>
              <a:t>Prohra </a:t>
            </a:r>
            <a:r>
              <a:rPr lang="cs"/>
              <a:t>(Kad su cvetale tikve)</a:t>
            </a: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438" y="1628763"/>
            <a:ext cx="3514725" cy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Magický realismus (borgesovci)</a:t>
            </a:r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Danilo Kiš: </a:t>
            </a:r>
            <a:r>
              <a:rPr lang="cs" i="1"/>
              <a:t>Encyklopedie mrtvých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Danilo Kiš: </a:t>
            </a:r>
            <a:r>
              <a:rPr lang="cs" i="1"/>
              <a:t>Hrobka pro Borise Davidoviče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Borislav Pekić: </a:t>
            </a:r>
            <a:r>
              <a:rPr lang="cs" i="1"/>
              <a:t>Vzestup a pád Ikara Gubelkijana</a:t>
            </a:r>
            <a:endParaRPr i="1"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349" y="2614328"/>
            <a:ext cx="3975702" cy="22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2950" y="535938"/>
            <a:ext cx="209550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Postmodernismus</a:t>
            </a:r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Milorad Pavić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/>
              <a:t>Chazarský slovník</a:t>
            </a:r>
            <a:endParaRPr i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/>
              <a:t>Krajina maľovaná čajom (SK)</a:t>
            </a:r>
            <a:endParaRPr i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/>
              <a:t>Vnitřní strana větru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David Albahari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Svetislav Basara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Marko Šelić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Vladimir Kecmanović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Radoslav Petković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Zoran Ćirić: </a:t>
            </a:r>
            <a:r>
              <a:rPr lang="cs" i="1"/>
              <a:t>Hobo</a:t>
            </a:r>
            <a:endParaRPr i="1"/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4381" y="720825"/>
            <a:ext cx="2665575" cy="39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kinematografie</a:t>
            </a:r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ve 20. stol. rozvoj v rámci jugoslávské kinematografie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“pražská škola” – filmaři se vzděláním z pražské FAMU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Emir Kusturica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od r. 1991 “samostatná”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spolupráce s jinými regionálními kinematografiemi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herci často hrají členy jiných etnik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tématika života během a po válce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Dragan Bjelogrlić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Sergej Trifunović (h)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Srđan Todorović (h)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Nejlepší srbské filmy dle ČSFD</a:t>
            </a:r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 u="sng">
                <a:solidFill>
                  <a:schemeClr val="hlink"/>
                </a:solidFill>
                <a:hlinkClick r:id="rId3"/>
              </a:rPr>
              <a:t>Kdo to tam zpívá</a:t>
            </a:r>
            <a:r>
              <a:rPr lang="cs" i="1"/>
              <a:t> </a:t>
            </a:r>
            <a:r>
              <a:rPr lang="cs"/>
              <a:t>(Ko to tamo peva), Slobodan Šijan, 1980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Dům k pověšení </a:t>
            </a:r>
            <a:r>
              <a:rPr lang="cs"/>
              <a:t>(Dom za vešanje), Emir Kusturica, 1988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 u="sng">
                <a:solidFill>
                  <a:schemeClr val="hlink"/>
                </a:solidFill>
                <a:hlinkClick r:id="rId4"/>
              </a:rPr>
              <a:t>Underground</a:t>
            </a:r>
            <a:r>
              <a:rPr lang="cs" i="1"/>
              <a:t>, </a:t>
            </a:r>
            <a:r>
              <a:rPr lang="cs"/>
              <a:t>Emir Kusturica, 1995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Černá kočka, bílý kocour </a:t>
            </a:r>
            <a:r>
              <a:rPr lang="cs"/>
              <a:t>(Crna mačka, beli mačor)</a:t>
            </a:r>
            <a:r>
              <a:rPr lang="cs" i="1"/>
              <a:t> </a:t>
            </a:r>
            <a:r>
              <a:rPr lang="cs"/>
              <a:t>Emir Kusturica, 1998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Hezké vesnice hezky hoří </a:t>
            </a:r>
            <a:r>
              <a:rPr lang="cs"/>
              <a:t>(Lepa sela lepo gore), Srđan Dragojević, 1996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Sud prachu </a:t>
            </a:r>
            <a:r>
              <a:rPr lang="cs"/>
              <a:t>(Bure baruta), Goran Paskaljević, 1998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Život je zázrak </a:t>
            </a:r>
            <a:r>
              <a:rPr lang="cs"/>
              <a:t>(Život je čudo), Emir Kusturica, 2004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Otec na služební cestě </a:t>
            </a:r>
            <a:r>
              <a:rPr lang="cs"/>
              <a:t>(Otac na službenom putu), Emir Kusturica, 1985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 u="sng">
                <a:solidFill>
                  <a:schemeClr val="hlink"/>
                </a:solidFill>
                <a:hlinkClick r:id="rId5"/>
              </a:rPr>
              <a:t>Parade</a:t>
            </a:r>
            <a:r>
              <a:rPr lang="cs" i="1"/>
              <a:t> </a:t>
            </a:r>
            <a:r>
              <a:rPr lang="cs"/>
              <a:t>(Parada), Srđan Dragojević, 2011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i="1"/>
              <a:t>Vzpomínáš na Dolly Bell? </a:t>
            </a:r>
            <a:r>
              <a:rPr lang="cs"/>
              <a:t>(Sjećaš li se Dolly Bell?), Emir Kusturica, 1981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literatura - obecně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literatura psaná “srbsky”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ve starších obdobích: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staroslověnština srbské redakce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ruskoslovanský jazyk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slavenosrbská jazyk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od 19. stol. mluvíme o srbské literatuře v užším slova smyslu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ve 20. stol. (i dříve) vícedomí autoři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literatura psaná v “jiných” jazycích srbskými autory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chorvatsky: Vladan Desnica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černohorsky: Petar II. Petrović Njegoš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srbština součástí jiných jazykových konceptů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ilyrština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srbochorvatština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západní (bosenská) a východní (srbská varianta)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Další výrazné či úspěšné filmy</a:t>
            </a:r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i="1" u="sng" dirty="0">
                <a:solidFill>
                  <a:schemeClr val="hlink"/>
                </a:solidFill>
                <a:hlinkClick r:id="rId3"/>
              </a:rPr>
              <a:t>Turné</a:t>
            </a:r>
            <a:r>
              <a:rPr lang="cs" i="1" dirty="0"/>
              <a:t> </a:t>
            </a:r>
            <a:r>
              <a:rPr lang="cs" dirty="0"/>
              <a:t>(Turneja), Goran Marković, 2008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i="1" u="sng" dirty="0">
                <a:solidFill>
                  <a:schemeClr val="hlink"/>
                </a:solidFill>
                <a:hlinkClick r:id="rId4"/>
              </a:rPr>
              <a:t>Montevideo, cesta za snem</a:t>
            </a:r>
            <a:r>
              <a:rPr lang="cs" i="1" dirty="0"/>
              <a:t> </a:t>
            </a:r>
            <a:r>
              <a:rPr lang="cs" dirty="0"/>
              <a:t>(Montevideo, Bog te video), Dragan Bjelogrlić, 2010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i="1" u="sng" dirty="0">
                <a:solidFill>
                  <a:schemeClr val="hlink"/>
                </a:solidFill>
                <a:hlinkClick r:id="rId5"/>
              </a:rPr>
              <a:t>Srbský film</a:t>
            </a:r>
            <a:r>
              <a:rPr lang="cs" i="1" dirty="0"/>
              <a:t> </a:t>
            </a:r>
            <a:r>
              <a:rPr lang="cs" dirty="0"/>
              <a:t>(Srpski film), Srđan Spasojević</a:t>
            </a:r>
            <a:r>
              <a:rPr lang="cs"/>
              <a:t>, 2010 </a:t>
            </a:r>
            <a:endParaRPr lang="cs" dirty="0"/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cs-CZ" dirty="0">
                <a:hlinkClick r:id="rId6"/>
              </a:rPr>
              <a:t>https://www.advojka.cz/archiv/2011/2/newborn-porn</a:t>
            </a:r>
            <a:r>
              <a:rPr lang="cs" dirty="0"/>
              <a:t>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i="1" u="sng" dirty="0">
                <a:solidFill>
                  <a:schemeClr val="hlink"/>
                </a:solidFill>
                <a:hlinkClick r:id="rId7"/>
              </a:rPr>
              <a:t>Rány</a:t>
            </a:r>
            <a:r>
              <a:rPr lang="cs" i="1" dirty="0"/>
              <a:t> </a:t>
            </a:r>
            <a:r>
              <a:rPr lang="cs" dirty="0"/>
              <a:t>(Rane), Srđan Dragojević, 1998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Velimir “Bata” Živojinović</a:t>
            </a:r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i="1"/>
          </a:p>
        </p:txBody>
      </p:sp>
      <p:pic>
        <p:nvPicPr>
          <p:cNvPr id="195" name="Google Shape;1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0150" y="1274700"/>
            <a:ext cx="4645325" cy="309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Dragan Nikolić</a:t>
            </a:r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2" name="Google Shape;202;p3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150" y="1500138"/>
            <a:ext cx="2095500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>
            <a:off x="27697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Sergej Trifunović, Srđan Todorović</a:t>
            </a:r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9" name="Google Shape;20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1" y="1152475"/>
            <a:ext cx="4930475" cy="371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1600" y="1480850"/>
            <a:ext cx="2038350" cy="30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Mira Banjac, Mirjana Karanović</a:t>
            </a:r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88" y="1152475"/>
            <a:ext cx="4714875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976" y="1152475"/>
            <a:ext cx="4165723" cy="276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Nejstarší srbská literatura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Miroslavovo evangelium (Miroslavljevo jevanđelje, 12. stol.)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liturgický sborník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jazyk: staroslověnština srbské redakce, počátky slavenosrbského jazyka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církevní literatura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až do 18. stol. (školy při klášterech, církev nositelkou vzdělání)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lidová slovesnost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nejstarší literatura, zapsána a sebraná až v 19. stol.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dvorská lyrika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milostná poezie a písně (viz hudba)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Literatura osvícenství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jazykové spory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slavenosrbský jazyk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ruskoslovanský jazyk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lidová srbština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Dositej Obradović (1739–1811)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pedagog, spisovatel, kritik, filozof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proklamoval náboženskou toleranci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zasadil se o rozvoj vzdělanosti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působil na Velké škole, pozdější Univerzitě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literatura osvícenství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didaktická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vlastenecká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filozofická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politická</a:t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7225" y="0"/>
            <a:ext cx="4108398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Literatura 19. stol. – Vuk Stefanović Karadžić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jazykový reformátor, “otec” srbského jazyka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prosadil lidový jazyk do literatury a vědy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reforma pravopisu: 30 cyrilských písmen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reforma jazyka: lidový jazyk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pravopis: fonetický (“Piš, jak slyšíš, čti, jak je psáno”)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slovníky, gramatiky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sbírky lidové slovesnosti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Srbské lidové písně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Srbské lidové povídky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zastánci jeho přístupu se nazývají “vukovci” (i v Chorvatsku)</a:t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8625" y="1152475"/>
            <a:ext cx="20955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9225" y="1017725"/>
            <a:ext cx="2381250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literatura 19. stol. – romantismus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1847 - zlomový rok pro srbskou literaturu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/>
              <a:t>Nový zákon </a:t>
            </a:r>
            <a:r>
              <a:rPr lang="cs"/>
              <a:t>(VSK)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/>
              <a:t>Boj za srbský jazyk a pravopis </a:t>
            </a:r>
            <a:r>
              <a:rPr lang="cs"/>
              <a:t>(Đura Daničić)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/>
              <a:t>Horský věnec </a:t>
            </a:r>
            <a:r>
              <a:rPr lang="cs"/>
              <a:t>(Petar II. Petrović Njegoš)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/>
              <a:t>Básně </a:t>
            </a:r>
            <a:r>
              <a:rPr lang="cs"/>
              <a:t>(Branko Radičević)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velká “čtyřka” romantických básníků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Branko Radičević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Jovan Jovanović Zmaj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Đura Jakšić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Laza Kostić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rysy srbského romantismu (kromě obecných)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vlastenectví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satira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dětská poezie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5605" y="1160650"/>
            <a:ext cx="2309350" cy="28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literatura 19. stol. – realismus</a:t>
            </a: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vlivy zejména ruské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chybí výraznější román, dominuje povídka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venkovská idyla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Milovan Glišić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Janko Veselinović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Laza Lazarević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Simo Matavulj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satira a kritika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Radoje Domanović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Milovan Glišić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psychologie, ženská tematika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Bora Stanković: </a:t>
            </a:r>
            <a:r>
              <a:rPr lang="cs" i="1"/>
              <a:t>Nečistá krev</a:t>
            </a:r>
            <a:endParaRPr i="1"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6250" y="1228725"/>
            <a:ext cx="230505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moderna</a:t>
            </a:r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francouzské a německé vlivy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velká “čtyřka”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Milan Rakić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Jovan Dučić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Sima Pandurović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b="1"/>
              <a:t>Vladislav Petković Dis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rysy srbské moderny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dekadence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skepticismus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iracionalismus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 době balk. válek vlastenectví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symbolismus</a:t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563" y="514350"/>
            <a:ext cx="2371725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Srbská avantgarda</a:t>
            </a: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levicová avantgardní hnutí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expresionismus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surrealismus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Stanislav Vinaver, Oskar Davičo, Marko Ristić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hledání nových forem a obsahů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radikální odmítnutí starého světa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inspirace v nových -ismech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vizuální poezie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buřičství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zenitismus – autochtonní jugoslávský směr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Ljubomir Micić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Branko V. Poljanski</a:t>
            </a: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6325" y="383250"/>
            <a:ext cx="238125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1851" y="218225"/>
            <a:ext cx="3008125" cy="395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876</Words>
  <Application>Microsoft Office PowerPoint</Application>
  <PresentationFormat>Předvádění na obrazovce (16:9)</PresentationFormat>
  <Paragraphs>179</Paragraphs>
  <Slides>25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7" baseType="lpstr">
      <vt:lpstr>Arial</vt:lpstr>
      <vt:lpstr>Simple Light</vt:lpstr>
      <vt:lpstr>Srbská kultura II.</vt:lpstr>
      <vt:lpstr>Srbská literatura - obecně</vt:lpstr>
      <vt:lpstr>Nejstarší srbská literatura</vt:lpstr>
      <vt:lpstr>Literatura osvícenství</vt:lpstr>
      <vt:lpstr>Literatura 19. stol. – Vuk Stefanović Karadžić</vt:lpstr>
      <vt:lpstr>Srbská literatura 19. stol. – romantismus</vt:lpstr>
      <vt:lpstr>Srbská literatura 19. stol. – realismus</vt:lpstr>
      <vt:lpstr>Srbská moderna</vt:lpstr>
      <vt:lpstr>Srbská avantgarda</vt:lpstr>
      <vt:lpstr>Poválečná srbská literatura - Jugoslávie</vt:lpstr>
      <vt:lpstr>Partyzánská literatura</vt:lpstr>
      <vt:lpstr>Literatura absurdna</vt:lpstr>
      <vt:lpstr>Neorealismus</vt:lpstr>
      <vt:lpstr>Historický román</vt:lpstr>
      <vt:lpstr>Džínová próza</vt:lpstr>
      <vt:lpstr>Magický realismus (borgesovci)</vt:lpstr>
      <vt:lpstr>Postmodernismus</vt:lpstr>
      <vt:lpstr>Srbská kinematografie</vt:lpstr>
      <vt:lpstr>Nejlepší srbské filmy dle ČSFD</vt:lpstr>
      <vt:lpstr>Další výrazné či úspěšné filmy</vt:lpstr>
      <vt:lpstr>Velimir “Bata” Živojinović</vt:lpstr>
      <vt:lpstr>Dragan Nikolić</vt:lpstr>
      <vt:lpstr>Sergej Trifunović, Srđan Todorović</vt:lpstr>
      <vt:lpstr>Mira Banjac, Mirjana Karanović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Srbská kultura II.</dc:title>
  <cp:lastModifiedBy>Pavel Pilch</cp:lastModifiedBy>
  <cp:revision>1</cp:revision>
  <dcterms:modified xsi:type="dcterms:W3CDTF">2020-12-07T07:32:33Z</dcterms:modified>
</cp:coreProperties>
</file>