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1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5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201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53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6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56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4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9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C4D5F-E2DA-490A-9F81-489E49BAF83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E6D659C-39F2-4561-966A-59185AAD8B1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29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sjc.ujc.cas.cz/" TargetMode="External"/><Relationship Id="rId2" Type="http://schemas.openxmlformats.org/officeDocument/2006/relationships/hyperlink" Target="https://prirucka.ujc.ca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lovnikcestiny.cz/uvod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lovnik-cizich-slov.abz.cz/" TargetMode="External"/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echybujte.cz/slovnik-soucasne-cestin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zectise.cz/cz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6C40-CC31-4FCD-9E0A-CA6E42BA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8" y="443637"/>
            <a:ext cx="8637073" cy="2883159"/>
          </a:xfrm>
        </p:spPr>
        <p:txBody>
          <a:bodyPr>
            <a:normAutofit/>
          </a:bodyPr>
          <a:lstStyle/>
          <a:p>
            <a:r>
              <a:rPr lang="cs-CZ" dirty="0"/>
              <a:t>JSB078 </a:t>
            </a:r>
            <a:br>
              <a:rPr lang="cs-CZ" dirty="0"/>
            </a:br>
            <a:r>
              <a:rPr lang="cs-CZ" dirty="0"/>
              <a:t>Základy práce s odborným textem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7FC65-CAEC-404C-94D2-679D0D64F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648650"/>
            <a:ext cx="8637072" cy="977621"/>
          </a:xfrm>
        </p:spPr>
        <p:txBody>
          <a:bodyPr/>
          <a:lstStyle/>
          <a:p>
            <a:r>
              <a:rPr lang="cs-CZ" dirty="0"/>
              <a:t>21. 10. 2020</a:t>
            </a:r>
          </a:p>
        </p:txBody>
      </p:sp>
    </p:spTree>
    <p:extLst>
      <p:ext uri="{BB962C8B-B14F-4D97-AF65-F5344CB8AC3E}">
        <p14:creationId xmlns:p14="http://schemas.microsoft.com/office/powerpoint/2010/main" val="250732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2E10-73B6-45EC-8AE7-938176B50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Domácí práce – abstrakt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5C99-25F9-4C64-BBD7-187B0EFE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9520158" cy="40377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Věcný, konzistentní text</a:t>
            </a:r>
          </a:p>
          <a:p>
            <a:r>
              <a:rPr lang="cs-CZ" dirty="0"/>
              <a:t>Přílišná snaha, aby text působil jako odborný a vzdělaný</a:t>
            </a:r>
          </a:p>
          <a:p>
            <a:pPr lvl="1"/>
            <a:r>
              <a:rPr lang="cs-CZ" dirty="0"/>
              <a:t>Používání ‘výplňových‘ slov (aneb, ale, však apod.) a strojených větných konstrukcí</a:t>
            </a:r>
          </a:p>
          <a:p>
            <a:r>
              <a:rPr lang="cs-CZ" dirty="0"/>
              <a:t>Občasné gramatické chyby</a:t>
            </a:r>
          </a:p>
          <a:p>
            <a:pPr lvl="1"/>
            <a:r>
              <a:rPr lang="cs-CZ" dirty="0"/>
              <a:t>Nejčastěji čárky ve větě a i/y, velmi dlouhá a překombinovaná souvětí</a:t>
            </a:r>
          </a:p>
          <a:p>
            <a:pPr lvl="1"/>
            <a:r>
              <a:rPr lang="cs-CZ" dirty="0"/>
              <a:t>Doporučeno, aby text před finálním odevzdáním četla druhá osoba</a:t>
            </a:r>
          </a:p>
          <a:p>
            <a:pPr lvl="2"/>
            <a:r>
              <a:rPr lang="cs-CZ" dirty="0"/>
              <a:t>Platí zejména pro větší práce (seminární, ročníkové, diplomové)</a:t>
            </a:r>
          </a:p>
          <a:p>
            <a:pPr lvl="1"/>
            <a:r>
              <a:rPr lang="cs-CZ" dirty="0"/>
              <a:t>Internetová jazyková příručka – </a:t>
            </a:r>
            <a:r>
              <a:rPr lang="cs-CZ" dirty="0">
                <a:hlinkClick r:id="rId2"/>
              </a:rPr>
              <a:t>IJP</a:t>
            </a:r>
            <a:endParaRPr lang="cs-CZ" dirty="0"/>
          </a:p>
          <a:p>
            <a:pPr lvl="1"/>
            <a:r>
              <a:rPr lang="cs-CZ" dirty="0"/>
              <a:t>Slovník spisovné češtiny </a:t>
            </a:r>
            <a:r>
              <a:rPr lang="cs-CZ" dirty="0">
                <a:hlinkClick r:id="rId3"/>
              </a:rPr>
              <a:t>online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Akademický slovník současné češtiny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38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8FC02-4A70-4185-B26C-524B0BE5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správně číst odborný text?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4FB93-ADD2-4EA1-BF86-B6C7A28B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260225" cy="392367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Číst aktivně a účinně (efektivně)</a:t>
            </a:r>
          </a:p>
          <a:p>
            <a:r>
              <a:rPr lang="cs-CZ" dirty="0"/>
              <a:t>Nalezení klíčových pasáží, vytyčení hlavních myšlenek</a:t>
            </a:r>
          </a:p>
          <a:p>
            <a:r>
              <a:rPr lang="cs-CZ" dirty="0"/>
              <a:t>Jak správně číst aktivně?</a:t>
            </a:r>
          </a:p>
          <a:p>
            <a:pPr lvl="1"/>
            <a:r>
              <a:rPr lang="cs-CZ" dirty="0"/>
              <a:t>Jde svého druhu o interview s autorem</a:t>
            </a:r>
          </a:p>
          <a:p>
            <a:pPr lvl="1"/>
            <a:r>
              <a:rPr lang="cs-CZ" dirty="0"/>
              <a:t>Dobře položené otázky</a:t>
            </a:r>
          </a:p>
          <a:p>
            <a:pPr lvl="1"/>
            <a:r>
              <a:rPr lang="cs-CZ" dirty="0"/>
              <a:t>Získat základní přehled o textu jako celku a udělat si představu, co nás při jeho studiu čeká</a:t>
            </a:r>
          </a:p>
          <a:p>
            <a:r>
              <a:rPr lang="cs-CZ" dirty="0"/>
              <a:t>Položení si základních otázek:</a:t>
            </a:r>
          </a:p>
          <a:p>
            <a:pPr lvl="1"/>
            <a:r>
              <a:rPr lang="cs-CZ" dirty="0"/>
              <a:t>Jakým problémem se autor zabývá?</a:t>
            </a:r>
          </a:p>
          <a:p>
            <a:pPr lvl="1"/>
            <a:r>
              <a:rPr lang="cs-CZ" dirty="0"/>
              <a:t>K jakým závěrům dospěl?</a:t>
            </a:r>
          </a:p>
          <a:p>
            <a:pPr lvl="1"/>
            <a:r>
              <a:rPr lang="cs-CZ" dirty="0"/>
              <a:t>O jaké argumenty své závěry opírá?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57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6950E-4418-4E02-A2D6-7847B774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čtení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3EEBE-080C-483F-AF24-1C28E8582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9941443" cy="3450613"/>
          </a:xfrm>
        </p:spPr>
        <p:txBody>
          <a:bodyPr>
            <a:normAutofit/>
          </a:bodyPr>
          <a:lstStyle/>
          <a:p>
            <a:r>
              <a:rPr lang="cs-CZ" dirty="0"/>
              <a:t>Nejdříve přečteme celý text</a:t>
            </a:r>
          </a:p>
          <a:p>
            <a:pPr lvl="1"/>
            <a:r>
              <a:rPr lang="cs-CZ" dirty="0"/>
              <a:t>Důležité je soustředit se na jádro textu a vynechat zpočátku nesrozumitelné věty</a:t>
            </a:r>
          </a:p>
          <a:p>
            <a:r>
              <a:rPr lang="cs-CZ" dirty="0"/>
              <a:t>Po odhalení klíčových odstavců se soustředíme na podrobnosti	</a:t>
            </a:r>
          </a:p>
          <a:p>
            <a:pPr lvl="1"/>
            <a:r>
              <a:rPr lang="cs-CZ" dirty="0"/>
              <a:t>Pokud je text stále nesrozumitelný, soustředíme se na to, co nám brání mu porozumět</a:t>
            </a:r>
          </a:p>
          <a:p>
            <a:pPr lvl="1"/>
            <a:r>
              <a:rPr lang="cs-CZ" dirty="0"/>
              <a:t>Nejčastěji jde o komplikovanou větnou stavbu a neznámá slova/termíny</a:t>
            </a:r>
          </a:p>
          <a:p>
            <a:pPr lvl="2"/>
            <a:r>
              <a:rPr lang="cs-CZ" dirty="0">
                <a:hlinkClick r:id="rId2"/>
              </a:rPr>
              <a:t>Nový encyklopedický slovník češtiny</a:t>
            </a:r>
            <a:endParaRPr lang="cs-CZ" dirty="0"/>
          </a:p>
          <a:p>
            <a:pPr lvl="2"/>
            <a:r>
              <a:rPr lang="cs-CZ" dirty="0">
                <a:hlinkClick r:id="rId3"/>
              </a:rPr>
              <a:t>Slovník cizích slov</a:t>
            </a:r>
            <a:endParaRPr lang="cs-CZ" dirty="0"/>
          </a:p>
          <a:p>
            <a:pPr lvl="2"/>
            <a:r>
              <a:rPr lang="cs-CZ" dirty="0">
                <a:hlinkClick r:id="rId4"/>
              </a:rPr>
              <a:t>Slovník současné češtiny</a:t>
            </a:r>
            <a:endParaRPr lang="cs-CZ" dirty="0"/>
          </a:p>
          <a:p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6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5A37-9575-46BE-8C42-0012F5F3A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číst efektivně?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B0FA9-8A16-4724-9145-4C5FB6D83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čtení: letmé, běžné</a:t>
            </a:r>
          </a:p>
          <a:p>
            <a:r>
              <a:rPr lang="cs-CZ" dirty="0"/>
              <a:t>Souvisí efektivita čtení s jeho rychlostí?</a:t>
            </a:r>
          </a:p>
          <a:p>
            <a:pPr lvl="1"/>
            <a:r>
              <a:rPr lang="cs-CZ" dirty="0"/>
              <a:t>Kurzy tzv. Rychločetby – např. </a:t>
            </a:r>
            <a:r>
              <a:rPr lang="cs-CZ" dirty="0">
                <a:hlinkClick r:id="rId2"/>
              </a:rPr>
              <a:t>RozečtiSe</a:t>
            </a:r>
            <a:endParaRPr lang="cs-CZ" dirty="0"/>
          </a:p>
          <a:p>
            <a:r>
              <a:rPr lang="cs-CZ" dirty="0"/>
              <a:t>Hlavní zásady:</a:t>
            </a:r>
          </a:p>
          <a:p>
            <a:pPr lvl="1"/>
            <a:r>
              <a:rPr lang="cs-CZ" dirty="0"/>
              <a:t>Většinu titulů číst informativně/zběžně</a:t>
            </a:r>
          </a:p>
          <a:p>
            <a:pPr lvl="1"/>
            <a:r>
              <a:rPr lang="cs-CZ" dirty="0"/>
              <a:t>Není možné si vždy pamatovat vše</a:t>
            </a:r>
          </a:p>
          <a:p>
            <a:pPr lvl="1"/>
            <a:r>
              <a:rPr lang="cs-CZ" dirty="0"/>
              <a:t>Je dobré dělat si poznámky a záznamy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5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7685-E43B-41D8-BD71-1AC21276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pomáhá orientovat se v odborné literatuře?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94349-7B64-4691-8C04-52117401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411227" cy="411662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Článků vzniká mnoho, je třeba využívat stručných informací o publikovaných pracích</a:t>
            </a:r>
          </a:p>
          <a:p>
            <a:r>
              <a:rPr lang="cs-CZ" dirty="0"/>
              <a:t>Abstrakt (resumé) / výtah (shrnutí)</a:t>
            </a:r>
          </a:p>
          <a:p>
            <a:pPr lvl="1"/>
            <a:r>
              <a:rPr lang="cs-CZ" dirty="0"/>
              <a:t>Ve společenských vědách se rozlišuje abstrakt vs. resumé  - dle objemu obsažených informací</a:t>
            </a:r>
          </a:p>
          <a:p>
            <a:pPr lvl="1"/>
            <a:r>
              <a:rPr lang="cs-CZ" dirty="0"/>
              <a:t>Abstrakt – úspornější, jen základní informace</a:t>
            </a:r>
          </a:p>
          <a:p>
            <a:pPr lvl="1"/>
            <a:r>
              <a:rPr lang="cs-CZ" dirty="0"/>
              <a:t>Resumé – vedle problému a závěrů obsahuje i základní argumenty</a:t>
            </a:r>
          </a:p>
          <a:p>
            <a:r>
              <a:rPr lang="cs-CZ" dirty="0"/>
              <a:t>Anotace</a:t>
            </a:r>
          </a:p>
          <a:p>
            <a:pPr lvl="1"/>
            <a:r>
              <a:rPr lang="cs-CZ" dirty="0"/>
              <a:t>Anotace v odborném časopise</a:t>
            </a:r>
          </a:p>
          <a:p>
            <a:pPr lvl="1"/>
            <a:r>
              <a:rPr lang="cs-CZ" dirty="0"/>
              <a:t>Anotace tzv. nakladatelská </a:t>
            </a:r>
          </a:p>
          <a:p>
            <a:r>
              <a:rPr lang="cs-CZ" dirty="0"/>
              <a:t>Recenze</a:t>
            </a:r>
          </a:p>
          <a:p>
            <a:pPr lvl="1"/>
            <a:r>
              <a:rPr lang="cs-CZ" dirty="0"/>
              <a:t>Tzv. recenzní řízení</a:t>
            </a:r>
          </a:p>
          <a:p>
            <a:pPr lvl="1"/>
            <a:r>
              <a:rPr lang="cs-CZ" dirty="0"/>
              <a:t>Zhodnocení, zda publikace vede k rozvoji poznatků v daném vědním oboru</a:t>
            </a:r>
          </a:p>
          <a:p>
            <a:pPr lvl="1"/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62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115D-400E-43E0-9514-06F2880CB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práce na příští hodinu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6E7CD-C125-40E0-856F-1CF06B9A2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Text bude vložen do ISu do konce týdne </a:t>
            </a:r>
          </a:p>
          <a:p>
            <a:r>
              <a:rPr lang="cs-CZ" dirty="0"/>
              <a:t>Úkolem bude jej přečíst, zaměřit se na hlavní myšlenku a sdělení</a:t>
            </a:r>
          </a:p>
          <a:p>
            <a:r>
              <a:rPr lang="cs-CZ" dirty="0"/>
              <a:t>Vyhledání neznámých slov</a:t>
            </a:r>
          </a:p>
          <a:p>
            <a:r>
              <a:rPr lang="cs-CZ" dirty="0"/>
              <a:t>Vytvoření krátkého resumé (několik vět)</a:t>
            </a:r>
          </a:p>
          <a:p>
            <a:r>
              <a:rPr lang="cs-CZ" dirty="0"/>
              <a:t>V případě nejasností můžeme text rozebrat podrobně na příští hodině</a:t>
            </a:r>
          </a:p>
          <a:p>
            <a:r>
              <a:rPr lang="cs-CZ" dirty="0"/>
              <a:t>Text společně rozebereme na příští hodině – není třeba úkol zasílat e-mailem</a:t>
            </a:r>
          </a:p>
          <a:p>
            <a:pPr lvl="1"/>
            <a:r>
              <a:rPr lang="cs-CZ" dirty="0"/>
              <a:t>Prosím o aktivitu, abychom opravdu diskutovali a abych nemluvila celou dobu jen já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9727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559</TotalTime>
  <Words>444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Palatino Linotype</vt:lpstr>
      <vt:lpstr>Gallery</vt:lpstr>
      <vt:lpstr>JSB078  Základy práce s odborným textem</vt:lpstr>
      <vt:lpstr>Domácí práce – abstrakt </vt:lpstr>
      <vt:lpstr>Jak správně číst odborný text?</vt:lpstr>
      <vt:lpstr>Aktivní čtení</vt:lpstr>
      <vt:lpstr>Jak číst efektivně?</vt:lpstr>
      <vt:lpstr>Co pomáhá orientovat se v odborné literatuře?</vt:lpstr>
      <vt:lpstr>Domácí práce na příští hodinu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JSB078  Základy práce s odborným textem</dc:title>
  <dc:creator>Eliska Jiranova</dc:creator>
  <cp:lastModifiedBy>Eliska Jiranova</cp:lastModifiedBy>
  <cp:revision>12</cp:revision>
  <dcterms:created xsi:type="dcterms:W3CDTF">2020-10-21T05:48:07Z</dcterms:created>
  <dcterms:modified xsi:type="dcterms:W3CDTF">2020-10-21T15:11:31Z</dcterms:modified>
</cp:coreProperties>
</file>