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  <p:sldId id="269" r:id="rId7"/>
    <p:sldId id="262" r:id="rId8"/>
    <p:sldId id="263" r:id="rId9"/>
    <p:sldId id="264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4D5F-E2DA-490A-9F81-489E49BAF838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99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4D5F-E2DA-490A-9F81-489E49BAF838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8102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4D5F-E2DA-490A-9F81-489E49BAF838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7456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4D5F-E2DA-490A-9F81-489E49BAF838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2018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4D5F-E2DA-490A-9F81-489E49BAF838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0537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4D5F-E2DA-490A-9F81-489E49BAF838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2667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4D5F-E2DA-490A-9F81-489E49BAF838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167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4D5F-E2DA-490A-9F81-489E49BAF838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3564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4D5F-E2DA-490A-9F81-489E49BAF838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045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4D5F-E2DA-490A-9F81-489E49BAF838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9965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69AC4D5F-E2DA-490A-9F81-489E49BAF838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09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C4D5F-E2DA-490A-9F81-489E49BAF838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293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uni.cz/studenti/citovani-zdroju-a-plagiatorstvi/jak-spravne-citovat" TargetMode="External"/><Relationship Id="rId2" Type="http://schemas.openxmlformats.org/officeDocument/2006/relationships/hyperlink" Target="https://www.citacepro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16C40-CC31-4FCD-9E0A-CA6E42BA47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8" y="443637"/>
            <a:ext cx="8637073" cy="2883159"/>
          </a:xfrm>
        </p:spPr>
        <p:txBody>
          <a:bodyPr>
            <a:normAutofit/>
          </a:bodyPr>
          <a:lstStyle/>
          <a:p>
            <a:r>
              <a:rPr lang="cs-CZ" dirty="0"/>
              <a:t>JSB078 </a:t>
            </a:r>
            <a:br>
              <a:rPr lang="cs-CZ" dirty="0"/>
            </a:br>
            <a:r>
              <a:rPr lang="cs-CZ" dirty="0"/>
              <a:t>Základy práce s odborným textem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77FC65-CAEC-404C-94D2-679D0D64FE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79" y="3648650"/>
            <a:ext cx="8637072" cy="977621"/>
          </a:xfrm>
        </p:spPr>
        <p:txBody>
          <a:bodyPr/>
          <a:lstStyle/>
          <a:p>
            <a:r>
              <a:rPr lang="cs-CZ" dirty="0"/>
              <a:t>18. 11. 2020</a:t>
            </a:r>
          </a:p>
        </p:txBody>
      </p:sp>
    </p:spTree>
    <p:extLst>
      <p:ext uri="{BB962C8B-B14F-4D97-AF65-F5344CB8AC3E}">
        <p14:creationId xmlns:p14="http://schemas.microsoft.com/office/powerpoint/2010/main" val="2507323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39AB9-A96E-4962-8B54-7CCC261C8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práce	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D10ED6-3A91-4F77-97A1-84F23AB61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2015732"/>
            <a:ext cx="9520158" cy="387334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Ověřte si, že obecně platné citační normy jsou platné i na vaší fakultě.</a:t>
            </a:r>
          </a:p>
          <a:p>
            <a:r>
              <a:rPr lang="cs-CZ" dirty="0"/>
              <a:t>Případně zjistěte, zda má vaše fakulta speciální předpisy pro citace.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Poskytněte citace z:</a:t>
            </a:r>
          </a:p>
          <a:p>
            <a:r>
              <a:rPr lang="cs-CZ" dirty="0"/>
              <a:t>knihy, </a:t>
            </a:r>
          </a:p>
          <a:p>
            <a:r>
              <a:rPr lang="cs-CZ" dirty="0"/>
              <a:t>příspěvku ve sborníku, </a:t>
            </a:r>
          </a:p>
          <a:p>
            <a:r>
              <a:rPr lang="cs-CZ" dirty="0"/>
              <a:t>odborného periodika,</a:t>
            </a:r>
          </a:p>
          <a:p>
            <a:r>
              <a:rPr lang="cs-CZ" dirty="0"/>
              <a:t>internetového zdroje, </a:t>
            </a:r>
          </a:p>
          <a:p>
            <a:r>
              <a:rPr lang="cs-CZ" dirty="0"/>
              <a:t>elektronické knihy.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3361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E2E10-73B6-45EC-8AE7-938176B50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zásady publikační etiky	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D5C99-25F9-4C64-BBD7-187B0EFE1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283" y="2015732"/>
            <a:ext cx="11400639" cy="4037749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Vědecká/odborná práce je činnost kolektivní (pomyslná komunita odborníků zabývající se podobnými problémy a navzájem se informující o výsledcích bádání).</a:t>
            </a:r>
          </a:p>
          <a:p>
            <a:pPr lvl="1"/>
            <a:r>
              <a:rPr lang="cs-CZ" dirty="0"/>
              <a:t>Zmapování již probádaného</a:t>
            </a:r>
          </a:p>
          <a:p>
            <a:pPr lvl="1"/>
            <a:r>
              <a:rPr lang="cs-CZ" dirty="0"/>
              <a:t>Opírání se o práce jiných autorů</a:t>
            </a:r>
          </a:p>
          <a:p>
            <a:pPr lvl="1"/>
            <a:r>
              <a:rPr lang="cs-CZ" dirty="0"/>
              <a:t>Zprostředkování názorů / myšlenek / tvrzení jiných autorů</a:t>
            </a:r>
          </a:p>
          <a:p>
            <a:r>
              <a:rPr lang="cs-CZ" dirty="0"/>
              <a:t>3 základní požadavky odborného textu:</a:t>
            </a:r>
          </a:p>
          <a:p>
            <a:pPr marL="800100" lvl="1" indent="-342900">
              <a:buAutoNum type="arabicPeriod"/>
            </a:pPr>
            <a:r>
              <a:rPr lang="cs-CZ" dirty="0"/>
              <a:t>Podat úplné a konzistentní informace o použitých zdrojích.</a:t>
            </a:r>
          </a:p>
          <a:p>
            <a:pPr marL="800100" lvl="1" indent="-342900">
              <a:buAutoNum type="arabicPeriod"/>
            </a:pPr>
            <a:r>
              <a:rPr lang="cs-CZ" dirty="0"/>
              <a:t>Jasně odlišit vlastní myšlenky, formulace, data a údaje od převzatých.</a:t>
            </a:r>
          </a:p>
          <a:p>
            <a:pPr marL="800100" lvl="1" indent="-342900">
              <a:buAutoNum type="arabicPeriod"/>
            </a:pPr>
            <a:r>
              <a:rPr lang="cs-CZ" dirty="0"/>
              <a:t>Co nejpřesněji reprodukovat použité texty.</a:t>
            </a:r>
          </a:p>
          <a:p>
            <a:r>
              <a:rPr lang="cs-CZ" dirty="0"/>
              <a:t>Bez odkazu lze uvést jen všeobecně známá fakta a původní myšlenky/závěry.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1387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8FC02-4A70-4185-B26C-524B0BE5F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jsou všeobecně známá fakta?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4FB93-ADD2-4EA1-BF86-B6C7A28BE1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618" y="1853753"/>
            <a:ext cx="11442583" cy="433732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Obecně známá fakta lze rozdělit do 3 základních skupin:</a:t>
            </a:r>
          </a:p>
          <a:p>
            <a:pPr marL="457200" indent="-457200">
              <a:buAutoNum type="arabicPeriod"/>
            </a:pPr>
            <a:r>
              <a:rPr lang="cs-CZ" dirty="0"/>
              <a:t>Neoddiskutovatelné události</a:t>
            </a:r>
          </a:p>
          <a:p>
            <a:pPr lvl="1"/>
            <a:r>
              <a:rPr lang="cs-CZ" dirty="0"/>
              <a:t>Zpravidla významné historické události (např. založení Karlovy univerzity, pochod studentů 1989, ...)</a:t>
            </a:r>
          </a:p>
          <a:p>
            <a:pPr marL="457200" indent="-457200">
              <a:buAutoNum type="arabicPeriod"/>
            </a:pPr>
            <a:r>
              <a:rPr lang="cs-CZ" dirty="0"/>
              <a:t>Vše, co se považuje za součást všeobecného vzdělání (základní fakta vyučovaná na ZŠ/SŠ)</a:t>
            </a:r>
          </a:p>
          <a:p>
            <a:pPr lvl="1"/>
            <a:r>
              <a:rPr lang="cs-CZ" dirty="0"/>
              <a:t>Informace běžně se vyskytující v laických konverzacích nebo masově sdělovacích prostředcích (ČR má zhruba 10 milionů obyvatel; po 1989 vzniká nový sociální jev = bezdomovectví, apod.)</a:t>
            </a:r>
          </a:p>
          <a:p>
            <a:pPr lvl="1"/>
            <a:r>
              <a:rPr lang="cs-CZ" dirty="0"/>
              <a:t>ALE! Ne, pokud by se uváděl přesný počet obyvatel ČR podle posledního sčítání lidu; v tomto případě už je třeba data ocitovat (např. statistická ročenka, výsledky sčítání lidu)</a:t>
            </a:r>
          </a:p>
          <a:p>
            <a:pPr marL="457200" indent="-457200">
              <a:buAutoNum type="arabicPeriod"/>
            </a:pPr>
            <a:r>
              <a:rPr lang="cs-CZ" dirty="0"/>
              <a:t>Základní poznatky daného oboru</a:t>
            </a:r>
          </a:p>
          <a:p>
            <a:pPr lvl="1"/>
            <a:r>
              <a:rPr lang="cs-CZ" dirty="0"/>
              <a:t>Informace uváděné v základních učebnicích</a:t>
            </a:r>
          </a:p>
          <a:p>
            <a:pPr lvl="1"/>
            <a:r>
              <a:rPr lang="cs-CZ" dirty="0"/>
              <a:t>Konzultace s vedoucím práce je doporučena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Nikdy není chybou držet se zásady </a:t>
            </a:r>
            <a:r>
              <a:rPr lang="cs-CZ" i="1" dirty="0"/>
              <a:t>uvádět každý převzatý údaj.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9572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15A37-9575-46BE-8C42-0012F5F3A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původní myšlenka?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B0FA9-8A16-4724-9145-4C5FB6D83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6679" y="2015732"/>
            <a:ext cx="10645629" cy="4037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Pokud najdu na internetu úvahu, kterou opíšu a předložím jako výsledek vlastní analýzy, jde o podvod.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AutoNum type="arabicPeriod"/>
            </a:pPr>
            <a:r>
              <a:rPr lang="cs-CZ" dirty="0"/>
              <a:t>Student Michal nalezl text, dále ho propracoval, přidal statistické údaje, k jednotlivým tvrzením dohledal teoretické studie a řádně na ně odkázal.</a:t>
            </a:r>
          </a:p>
          <a:p>
            <a:pPr lvl="1"/>
            <a:r>
              <a:rPr lang="cs-CZ" dirty="0"/>
              <a:t>Podvod, pokud student přesně nevymezil, co je výsledek jeho práce a co převzal.</a:t>
            </a:r>
          </a:p>
          <a:p>
            <a:pPr marL="457200" indent="-457200">
              <a:buAutoNum type="arabicPeriod"/>
            </a:pPr>
            <a:r>
              <a:rPr lang="cs-CZ" dirty="0"/>
              <a:t>Student Honza si poté, co byl pedagogem obviněn z plagiátorství, uvědomil, že kdysi skutečně něco takového četl/slyšel a tehdy to byl prvotní impuls k analýze.	</a:t>
            </a:r>
          </a:p>
        </p:txBody>
      </p:sp>
    </p:spTree>
    <p:extLst>
      <p:ext uri="{BB962C8B-B14F-4D97-AF65-F5344CB8AC3E}">
        <p14:creationId xmlns:p14="http://schemas.microsoft.com/office/powerpoint/2010/main" val="598053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07685-E43B-41D8-BD71-1AC212767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Přesnost citace	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694349-7B64-4691-8C04-521174014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842" y="2015732"/>
            <a:ext cx="11325137" cy="4116620"/>
          </a:xfrm>
        </p:spPr>
        <p:txBody>
          <a:bodyPr>
            <a:normAutofit/>
          </a:bodyPr>
          <a:lstStyle/>
          <a:p>
            <a:r>
              <a:rPr lang="cs-CZ" dirty="0">
                <a:hlinkClick r:id="rId2"/>
              </a:rPr>
              <a:t>Citační manažer</a:t>
            </a:r>
            <a:r>
              <a:rPr lang="cs-CZ" dirty="0"/>
              <a:t>, </a:t>
            </a:r>
            <a:r>
              <a:rPr lang="cs-CZ" dirty="0">
                <a:hlinkClick r:id="rId3"/>
              </a:rPr>
              <a:t>citační normy MU</a:t>
            </a:r>
            <a:endParaRPr lang="cs-CZ" dirty="0"/>
          </a:p>
          <a:p>
            <a:r>
              <a:rPr lang="cs-CZ" dirty="0"/>
              <a:t>Citace vs. parafráze (doslovný opis vs. přeformulování textu)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Citovaná pasáž musí být přesnou kopií originálu, je třeba dodržet všechny zvláštnosti textu.</a:t>
            </a:r>
          </a:p>
          <a:p>
            <a:r>
              <a:rPr lang="cs-CZ" dirty="0"/>
              <a:t>Uvnitř citátu je třeba používat jednoduché uvozovky.</a:t>
            </a:r>
          </a:p>
          <a:p>
            <a:r>
              <a:rPr lang="cs-CZ" dirty="0"/>
              <a:t>Pokud chceme něco zvýraznit, použijeme jiný typ písma, podtržení apod., je třeba na to upozornit (do závorky napsat, v čem se citát liší od originálu).</a:t>
            </a:r>
          </a:p>
          <a:p>
            <a:r>
              <a:rPr lang="cs-CZ" dirty="0"/>
              <a:t>Citát by ideálně neměl být delší než 3 až 4 řádky.</a:t>
            </a:r>
          </a:p>
          <a:p>
            <a:endParaRPr lang="cs-CZ" dirty="0"/>
          </a:p>
          <a:p>
            <a:pPr lvl="1"/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362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ECCBC70-BCC3-4FB9-8B0A-8A7038B99A76}"/>
              </a:ext>
            </a:extLst>
          </p:cNvPr>
          <p:cNvSpPr txBox="1"/>
          <p:nvPr/>
        </p:nvSpPr>
        <p:spPr>
          <a:xfrm>
            <a:off x="1448498" y="1283516"/>
            <a:ext cx="929500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„</a:t>
            </a:r>
            <a:r>
              <a:rPr lang="cs-CZ" i="1" dirty="0"/>
              <a:t>Weber netvrdí, že účastníci navzájem vztaženého jednání vkládají [...] do sociálního vztahu stejný obsah smyslu nebo že postoj partnerů si co do smyslu navzájem vnitřně odpovídá, že tedy v tomto smyslu existuje nějaká ‚</a:t>
            </a:r>
            <a:r>
              <a:rPr lang="cs-CZ" dirty="0"/>
              <a:t>vzájemnost</a:t>
            </a:r>
            <a:r>
              <a:rPr lang="cs-CZ" i="1" dirty="0"/>
              <a:t>‘. Navzájem vztažené je [...] jednání také tehdy, jestliže jednající [...] předpokládá, že partner k němu (k jednajícímu) má určitý postoj a na toto očekávání orientuje své vlastní jednání.</a:t>
            </a:r>
            <a:r>
              <a:rPr lang="en-US" dirty="0"/>
              <a:t>“</a:t>
            </a:r>
            <a:endParaRPr lang="cs-CZ" dirty="0"/>
          </a:p>
          <a:p>
            <a:r>
              <a:rPr lang="cs-CZ" dirty="0"/>
              <a:t>WEBER, M.; HAVELKA, M.: </a:t>
            </a:r>
            <a:r>
              <a:rPr lang="cs-CZ" i="1" dirty="0"/>
              <a:t>Metodologie, sociologie a politika. </a:t>
            </a:r>
            <a:r>
              <a:rPr lang="cs-CZ" dirty="0"/>
              <a:t>Praha: Oikoymenh, 1998, s. 159.</a:t>
            </a:r>
          </a:p>
          <a:p>
            <a:endParaRPr lang="cs-CZ" dirty="0"/>
          </a:p>
          <a:p>
            <a:endParaRPr lang="cs-CZ" dirty="0"/>
          </a:p>
          <a:p>
            <a:r>
              <a:rPr lang="en-US" dirty="0"/>
              <a:t>„</a:t>
            </a:r>
            <a:r>
              <a:rPr lang="cs-CZ" i="1" dirty="0"/>
              <a:t>Řečeno obrazně: </a:t>
            </a:r>
            <a:r>
              <a:rPr lang="cs-CZ" dirty="0"/>
              <a:t>[život, E. J.]</a:t>
            </a:r>
            <a:r>
              <a:rPr lang="cs-CZ" i="1" dirty="0"/>
              <a:t> zná jen neslučitelnost a tedy i neřešitelnost boje posledních vůbec </a:t>
            </a:r>
            <a:r>
              <a:rPr lang="cs-CZ" dirty="0"/>
              <a:t>možných</a:t>
            </a:r>
            <a:r>
              <a:rPr lang="cs-CZ" i="1" dirty="0"/>
              <a:t> stanovisek k životu, a tedy možnost </a:t>
            </a:r>
            <a:r>
              <a:rPr lang="cs-CZ" dirty="0"/>
              <a:t>rozhodovat</a:t>
            </a:r>
            <a:r>
              <a:rPr lang="cs-CZ" i="1" dirty="0"/>
              <a:t> se mezi nimi.</a:t>
            </a:r>
            <a:r>
              <a:rPr lang="en-US" dirty="0"/>
              <a:t>“</a:t>
            </a:r>
            <a:endParaRPr lang="cs-CZ" dirty="0"/>
          </a:p>
          <a:p>
            <a:r>
              <a:rPr lang="cs-CZ" dirty="0"/>
              <a:t>WEBER, M.; HAVELKA, M.: </a:t>
            </a:r>
            <a:r>
              <a:rPr lang="cs-CZ" i="1" dirty="0"/>
              <a:t>Metodologie, sociologie a politika. </a:t>
            </a:r>
            <a:r>
              <a:rPr lang="cs-CZ" dirty="0"/>
              <a:t>Praha: Oikoymenh, 1998, s. 130.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477063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9115D-400E-43E0-9514-06F2880CB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Parafráze	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76E7CD-C125-40E0-856F-1CF06B9A2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0176" y="2015732"/>
            <a:ext cx="10737908" cy="3294499"/>
          </a:xfrm>
        </p:spPr>
        <p:txBody>
          <a:bodyPr>
            <a:normAutofit/>
          </a:bodyPr>
          <a:lstStyle/>
          <a:p>
            <a:pPr lvl="1"/>
            <a:r>
              <a:rPr lang="cs-CZ" dirty="0"/>
              <a:t>Zejména starší práce a archaické texty se nečtou snadno, proto je převádíme do jednoduššího jazyka.</a:t>
            </a:r>
          </a:p>
          <a:p>
            <a:pPr lvl="1"/>
            <a:r>
              <a:rPr lang="cs-CZ" dirty="0"/>
              <a:t>Parafráze bývá kratší než původní text.</a:t>
            </a:r>
          </a:p>
          <a:p>
            <a:pPr lvl="2"/>
            <a:r>
              <a:rPr lang="cs-CZ" dirty="0"/>
              <a:t>Pokud je přepis delší, je to kvůli velmi obtížně srozumitelnému originálu nebo více možnostem interpretace.</a:t>
            </a:r>
          </a:p>
          <a:p>
            <a:pPr lvl="1"/>
            <a:r>
              <a:rPr lang="cs-CZ" dirty="0"/>
              <a:t>Vždy je nutné uvést přesný odkaz.</a:t>
            </a:r>
          </a:p>
          <a:p>
            <a:pPr lvl="1"/>
            <a:r>
              <a:rPr lang="cs-CZ" dirty="0"/>
              <a:t>Citování cizojazyčné literatury – doporučuje se citovat originální znění, protože každý překlad je interpretací.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1097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9115D-400E-43E0-9514-06F2880CB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patří do seznamu použité literatury?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76E7CD-C125-40E0-856F-1CF06B9A2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783" y="2015732"/>
            <a:ext cx="11358694" cy="3294499"/>
          </a:xfrm>
        </p:spPr>
        <p:txBody>
          <a:bodyPr>
            <a:normAutofit/>
          </a:bodyPr>
          <a:lstStyle/>
          <a:p>
            <a:pPr lvl="1"/>
            <a:r>
              <a:rPr lang="cs-CZ" dirty="0"/>
              <a:t>Úplné údaje o všech zdrojích, z nichž autor čerpal</a:t>
            </a:r>
          </a:p>
          <a:p>
            <a:pPr lvl="1"/>
            <a:r>
              <a:rPr lang="cs-CZ" dirty="0"/>
              <a:t>Seznam použité literatury uváděný za textem – pro lepší přehlednost, abecedně řazený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Seznam excerpované literatury</a:t>
            </a:r>
          </a:p>
          <a:p>
            <a:pPr lvl="2"/>
            <a:r>
              <a:rPr lang="cs-CZ" dirty="0"/>
              <a:t>V případě, že je přebírána myšlenka, teze, ale v textu není využita přímá citace z díla</a:t>
            </a:r>
          </a:p>
          <a:p>
            <a:pPr lvl="2"/>
            <a:r>
              <a:rPr lang="cs-CZ" dirty="0"/>
              <a:t>Dílo je pro význam práce zásadní</a:t>
            </a:r>
          </a:p>
        </p:txBody>
      </p:sp>
    </p:spTree>
    <p:extLst>
      <p:ext uri="{BB962C8B-B14F-4D97-AF65-F5344CB8AC3E}">
        <p14:creationId xmlns:p14="http://schemas.microsoft.com/office/powerpoint/2010/main" val="3157582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9115D-400E-43E0-9514-06F2880CB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9195" y="699350"/>
            <a:ext cx="9520158" cy="1049235"/>
          </a:xfrm>
        </p:spPr>
        <p:txBody>
          <a:bodyPr/>
          <a:lstStyle/>
          <a:p>
            <a:r>
              <a:rPr lang="cs-CZ" dirty="0"/>
              <a:t>Poznámkový a odkazový aparát	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76E7CD-C125-40E0-856F-1CF06B9A2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707" y="1870745"/>
            <a:ext cx="11174136" cy="4182736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cs-CZ" dirty="0"/>
              <a:t>Poznámkový aparát = poznámky pod čarou nebo za textem</a:t>
            </a:r>
          </a:p>
          <a:p>
            <a:pPr lvl="1"/>
            <a:r>
              <a:rPr lang="cs-CZ" dirty="0"/>
              <a:t>Slouží k:</a:t>
            </a:r>
          </a:p>
          <a:p>
            <a:pPr lvl="2"/>
            <a:r>
              <a:rPr lang="cs-CZ" dirty="0"/>
              <a:t>uvedení citovaného díla,</a:t>
            </a:r>
          </a:p>
          <a:p>
            <a:pPr lvl="2"/>
            <a:r>
              <a:rPr lang="cs-CZ" dirty="0"/>
              <a:t>podrobnější informace, komentování, vysvětlení apod.,</a:t>
            </a:r>
          </a:p>
          <a:p>
            <a:pPr lvl="2"/>
            <a:r>
              <a:rPr lang="cs-CZ" dirty="0"/>
              <a:t>odkazování na předcházející nebo následující části práce.</a:t>
            </a:r>
          </a:p>
          <a:p>
            <a:pPr lvl="1"/>
            <a:r>
              <a:rPr lang="cs-CZ" dirty="0"/>
              <a:t>Pokud se cituje opakovaně ze stejného díla, bezprostředně za sebou, lze uvést </a:t>
            </a:r>
            <a:r>
              <a:rPr lang="en-US" dirty="0"/>
              <a:t>„ </a:t>
            </a:r>
            <a:r>
              <a:rPr lang="cs-CZ" dirty="0"/>
              <a:t>Tamtéž, str. XX</a:t>
            </a:r>
            <a:r>
              <a:rPr lang="en-US" dirty="0"/>
              <a:t>“</a:t>
            </a: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r>
              <a:rPr lang="cs-CZ" dirty="0"/>
              <a:t>Odkazový aparát = odkazy na odbornou literaturu, s níž autor pracuje, kterou cituje, apod.</a:t>
            </a:r>
          </a:p>
          <a:p>
            <a:pPr lvl="1"/>
            <a:r>
              <a:rPr lang="cs-CZ" dirty="0"/>
              <a:t>Časté chyby při zpracování seznamu citované literatury:</a:t>
            </a:r>
          </a:p>
          <a:p>
            <a:pPr lvl="2"/>
            <a:r>
              <a:rPr lang="cs-CZ" dirty="0"/>
              <a:t>seznam není úplný, obsahuje chyby ve jméně autora, obsahuje špatný rok vydání,</a:t>
            </a:r>
          </a:p>
          <a:p>
            <a:pPr lvl="2"/>
            <a:r>
              <a:rPr lang="cs-CZ" dirty="0"/>
              <a:t>autor není důsledný a nepoužívá jednotnou úpravu.</a:t>
            </a:r>
          </a:p>
          <a:p>
            <a:pPr lvl="2"/>
            <a:endParaRPr lang="cs-CZ" dirty="0"/>
          </a:p>
          <a:p>
            <a:pPr lvl="1"/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26009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720</TotalTime>
  <Words>870</Words>
  <Application>Microsoft Office PowerPoint</Application>
  <PresentationFormat>Widescreen</PresentationFormat>
  <Paragraphs>84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Palatino Linotype</vt:lpstr>
      <vt:lpstr>Gallery</vt:lpstr>
      <vt:lpstr>JSB078  Základy práce s odborným textem</vt:lpstr>
      <vt:lpstr>Hlavní zásady publikační etiky </vt:lpstr>
      <vt:lpstr>Co jsou všeobecně známá fakta?</vt:lpstr>
      <vt:lpstr>Co je původní myšlenka?</vt:lpstr>
      <vt:lpstr>Přesnost citace </vt:lpstr>
      <vt:lpstr>PowerPoint Presentation</vt:lpstr>
      <vt:lpstr>Parafráze </vt:lpstr>
      <vt:lpstr>Co patří do seznamu použité literatury?</vt:lpstr>
      <vt:lpstr>Poznámkový a odkazový aparát </vt:lpstr>
      <vt:lpstr>Domácí práce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JSB078  Základy práce s odborným textem</dc:title>
  <dc:creator>Eliska Jiranova</dc:creator>
  <cp:lastModifiedBy>Eliska Jiranova</cp:lastModifiedBy>
  <cp:revision>20</cp:revision>
  <dcterms:created xsi:type="dcterms:W3CDTF">2020-11-04T07:43:37Z</dcterms:created>
  <dcterms:modified xsi:type="dcterms:W3CDTF">2020-11-18T16:21:13Z</dcterms:modified>
</cp:coreProperties>
</file>