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4D5F-E2DA-490A-9F81-489E49BAF838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eph.nkp.cz/F/?func=file&amp;file_name=find-b&amp;local_base=skc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j1482/pokyn.pdf" TargetMode="External"/><Relationship Id="rId2" Type="http://schemas.openxmlformats.org/officeDocument/2006/relationships/hyperlink" Target="https://prirucka.ujc.ca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lavistika.phil.muni.cz/media/2109309/diplomove-prace-pokyny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6C40-CC31-4FCD-9E0A-CA6E42BA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443637"/>
            <a:ext cx="8637073" cy="2883159"/>
          </a:xfrm>
        </p:spPr>
        <p:txBody>
          <a:bodyPr>
            <a:normAutofit/>
          </a:bodyPr>
          <a:lstStyle/>
          <a:p>
            <a:r>
              <a:rPr lang="cs-CZ" dirty="0"/>
              <a:t>JSB078 </a:t>
            </a:r>
            <a:br>
              <a:rPr lang="cs-CZ" dirty="0"/>
            </a:br>
            <a:r>
              <a:rPr lang="cs-CZ" dirty="0"/>
              <a:t>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FC65-CAEC-404C-94D2-679D0D64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648650"/>
            <a:ext cx="8637072" cy="977621"/>
          </a:xfrm>
        </p:spPr>
        <p:txBody>
          <a:bodyPr/>
          <a:lstStyle/>
          <a:p>
            <a:r>
              <a:rPr lang="cs-CZ" dirty="0"/>
              <a:t>2. 12. 2020</a:t>
            </a:r>
          </a:p>
        </p:txBody>
      </p:sp>
    </p:spTree>
    <p:extLst>
      <p:ext uri="{BB962C8B-B14F-4D97-AF65-F5344CB8AC3E}">
        <p14:creationId xmlns:p14="http://schemas.microsoft.com/office/powerpoint/2010/main" val="250732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a taktika psaní odborného textu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3" y="2015732"/>
            <a:ext cx="11400639" cy="403774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dirty="0"/>
              <a:t>Přístupů a postupů jak napsat odborný text, je vícero.</a:t>
            </a:r>
          </a:p>
          <a:p>
            <a:pPr marL="457200" lvl="1" indent="0">
              <a:buNone/>
            </a:pPr>
            <a:r>
              <a:rPr lang="cs-CZ" dirty="0"/>
              <a:t>Standardně se postupuje v následujících krocích: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Projekt práce = formulace problému, rozhodnutí o metodě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Rešerše = přehled o stavu bádání v dané oblasti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Základní zjištění = formulace hypotéz, sběr a analýza dat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„Maketa“ textu= předběžná osnova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Pracovní verze textu = práce na textu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Druhá a další verze textu = úpravy textu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Definitivní text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3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FC02-4A70-4185-B26C-524B0BE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a rešerše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FB93-ADD2-4EA1-BF86-B6C7A28B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618" y="1719385"/>
            <a:ext cx="11442583" cy="44716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600" dirty="0"/>
              <a:t>Práce na projektu a vyhledávání relevantní literatury spolu úzce souvisí.</a:t>
            </a:r>
          </a:p>
          <a:p>
            <a:r>
              <a:rPr lang="cs-CZ" sz="1600" dirty="0"/>
              <a:t>Zpřesňujeme obecný záměr, seznamujeme se s literaturou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Dobře vypracovaný projekt je zárukou, že je cíl práce stanoven realisticky.</a:t>
            </a:r>
          </a:p>
          <a:p>
            <a:pPr marL="0" indent="0">
              <a:buNone/>
            </a:pPr>
            <a:r>
              <a:rPr lang="cs-CZ" sz="1600" dirty="0"/>
              <a:t>Odbytý projekt může vyústit ve zbytečnou, nadměrnou práci, předělávání apod.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Práci zahajujeme v knihovně / na internetu – je dobré kombinovat; nespoléhejte pouze na internet!</a:t>
            </a:r>
          </a:p>
          <a:p>
            <a:r>
              <a:rPr lang="cs-CZ" sz="1600" dirty="0">
                <a:hlinkClick r:id="rId2"/>
              </a:rPr>
              <a:t>Centrální katalog Národní knihovny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Rešerše = soupis relevantních vyhledaných publikací a textů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„Čas věnovaný projektu ušetří nepříjemná překvapení, zbytečnou práci a (neustálé) přepracovávání textu.“</a:t>
            </a:r>
          </a:p>
        </p:txBody>
      </p:sp>
    </p:spTree>
    <p:extLst>
      <p:ext uri="{BB962C8B-B14F-4D97-AF65-F5344CB8AC3E}">
        <p14:creationId xmlns:p14="http://schemas.microsoft.com/office/powerpoint/2010/main" val="13895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5A37-9575-46BE-8C42-0012F5F3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„Maketa“ textu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0FA9-8A16-4724-9145-4C5FB6D83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679" y="2015732"/>
            <a:ext cx="10645629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podstatě jde o detailní a dále rozpracovaný projekt.</a:t>
            </a:r>
          </a:p>
          <a:p>
            <a:r>
              <a:rPr lang="cs-CZ" dirty="0"/>
              <a:t>Může obsahovat citáty, parafráze, komentáře, poznámky, odkazy apod.</a:t>
            </a:r>
          </a:p>
          <a:p>
            <a:r>
              <a:rPr lang="cs-CZ" dirty="0"/>
              <a:t>Může vypadat jako heslovitá varianta plánovaného textu</a:t>
            </a:r>
          </a:p>
          <a:p>
            <a:r>
              <a:rPr lang="cs-CZ" dirty="0"/>
              <a:t>Napomáhá zjistit, kde jsou mezery, na co je potřeba se zaměřit do detailu, co je tak obsáhlé, že není možné to do textu zahrnout, apod.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Práce na „maketě“ ušetří čas – vyhneme se vytváření odstavců nebo rozsáhlejšího celku, který nakonec nemůžeme ve finálním textu využít.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05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7685-E43B-41D8-BD71-1AC21276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verze textu a jeho revize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94349-7B64-4691-8C04-52117401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42" y="2015732"/>
            <a:ext cx="11325137" cy="41166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Čím lepší maketu připravíme, tím jednodušeji se bude psát samotný finální text.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 třeba se zamyslet nad výkladem textu:</a:t>
            </a:r>
          </a:p>
          <a:p>
            <a:r>
              <a:rPr lang="cs-CZ" dirty="0"/>
              <a:t>Ich-forma (1. os. j.č.) / plural maiestaticus (1. os. mn.č.) / neosobní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Při psaní se soustředíme na problém a jeho řešení, méně se zamýšlíme nad formulacemi a strukturou. </a:t>
            </a:r>
          </a:p>
          <a:p>
            <a:r>
              <a:rPr lang="cs-CZ" dirty="0"/>
              <a:t>Často se stane, že takový text není pro čtenáře stravitelný a je těžko uchopitelný.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Doporučovaný postup revize textu:</a:t>
            </a:r>
          </a:p>
          <a:p>
            <a:r>
              <a:rPr lang="cs-CZ" dirty="0"/>
              <a:t>Vytisknout pracovní verzi a dělat si poznámky.</a:t>
            </a:r>
          </a:p>
          <a:p>
            <a:r>
              <a:rPr lang="cs-CZ" dirty="0"/>
              <a:t>Upravit text a po několik dní nad ním vůbec nepřemýšlet, věnovat se něčemu jinému.</a:t>
            </a:r>
          </a:p>
          <a:p>
            <a:r>
              <a:rPr lang="cs-CZ" dirty="0"/>
              <a:t>Dát text přečíst někomu dalšímu a vyžádat si poznámky.</a:t>
            </a:r>
          </a:p>
        </p:txBody>
      </p:sp>
    </p:spTree>
    <p:extLst>
      <p:ext uri="{BB962C8B-B14F-4D97-AF65-F5344CB8AC3E}">
        <p14:creationId xmlns:p14="http://schemas.microsoft.com/office/powerpoint/2010/main" val="69936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textu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176" y="2015732"/>
            <a:ext cx="10737908" cy="3294499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cs-CZ" dirty="0"/>
              <a:t>Je třeba se vyvarovat gramatickým a stylistickým chybám, které snižují hodnotu práce.</a:t>
            </a:r>
          </a:p>
          <a:p>
            <a:pPr lvl="1"/>
            <a:r>
              <a:rPr lang="cs-CZ" dirty="0"/>
              <a:t>Některé chyby mohou vznikat editací textu na PC</a:t>
            </a:r>
          </a:p>
          <a:p>
            <a:pPr lvl="1"/>
            <a:r>
              <a:rPr lang="cs-CZ" dirty="0"/>
              <a:t>V MS Wordu se doporučuje nastavit správný jazyk a použít Spell Check</a:t>
            </a:r>
          </a:p>
          <a:p>
            <a:pPr lvl="1"/>
            <a:r>
              <a:rPr lang="cs-CZ" dirty="0">
                <a:hlinkClick r:id="rId2"/>
              </a:rPr>
              <a:t>Internetová jazyková příručka</a:t>
            </a:r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Autor se soustředí na obsah, ale ne na formu, a dělá chyby, kterých by se normálně nedopustil.</a:t>
            </a:r>
          </a:p>
          <a:p>
            <a:pPr lvl="1"/>
            <a:r>
              <a:rPr lang="cs-CZ" dirty="0"/>
              <a:t>Je doporučeno zkontrolovat práci, i když jste si v gramatice jistí</a:t>
            </a:r>
          </a:p>
          <a:p>
            <a:pPr lvl="1"/>
            <a:r>
              <a:rPr lang="cs-CZ" dirty="0"/>
              <a:t>Pro 100% jistotu je také možnost nechat text zkontrolovat korektorem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Formální požadavky práce: vydávány katedrou. </a:t>
            </a:r>
          </a:p>
          <a:p>
            <a:pPr lvl="1"/>
            <a:r>
              <a:rPr lang="cs-CZ" dirty="0">
                <a:hlinkClick r:id="rId3"/>
              </a:rPr>
              <a:t>MU – požadavky pro bakalářské práce</a:t>
            </a:r>
            <a:endParaRPr lang="cs-CZ" dirty="0">
              <a:hlinkClick r:id="rId4"/>
            </a:endParaRPr>
          </a:p>
          <a:p>
            <a:pPr lvl="1"/>
            <a:r>
              <a:rPr lang="cs-CZ" dirty="0">
                <a:hlinkClick r:id="rId4"/>
              </a:rPr>
              <a:t>Ústav slavistiky FF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09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3" y="2015732"/>
            <a:ext cx="11358694" cy="403774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dirty="0"/>
              <a:t>Patří ke každému rozsáhlejšímu odbornému textu. Jde o stručnou informaci o cílech a závěrech.</a:t>
            </a:r>
          </a:p>
          <a:p>
            <a:pPr lvl="1"/>
            <a:r>
              <a:rPr lang="cs-CZ" dirty="0"/>
              <a:t>Nesmí zde být nic, co není obsaženo v textu samotném (nové myšlenky, otázky apod.)</a:t>
            </a:r>
          </a:p>
          <a:p>
            <a:pPr lvl="1"/>
            <a:r>
              <a:rPr lang="cs-CZ" dirty="0"/>
              <a:t>Nepatří sem obecně známé skutečnosti a citace</a:t>
            </a:r>
          </a:p>
          <a:p>
            <a:pPr lvl="1"/>
            <a:r>
              <a:rPr lang="cs-CZ" dirty="0"/>
              <a:t>Doporučená délka: 20 řádků (cca 150–200 slov)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Resumé:</a:t>
            </a:r>
          </a:p>
          <a:p>
            <a:pPr lvl="1"/>
            <a:r>
              <a:rPr lang="cs-CZ" dirty="0"/>
              <a:t>Doporučená délka: 500–800 slov</a:t>
            </a:r>
          </a:p>
          <a:p>
            <a:pPr lvl="1"/>
            <a:r>
              <a:rPr lang="cs-CZ" dirty="0"/>
              <a:t>Na konci práce</a:t>
            </a:r>
          </a:p>
          <a:p>
            <a:pPr lvl="1"/>
            <a:r>
              <a:rPr lang="cs-CZ" dirty="0"/>
              <a:t>Popisuje postup práce, stanovené hypotézy, použitou literaturu a shrnuje výsledky</a:t>
            </a:r>
          </a:p>
          <a:p>
            <a:pPr lvl="2"/>
            <a:r>
              <a:rPr lang="cs-CZ" dirty="0"/>
              <a:t>Podrobnější než abstrakt</a:t>
            </a:r>
          </a:p>
        </p:txBody>
      </p:sp>
    </p:spTree>
    <p:extLst>
      <p:ext uri="{BB962C8B-B14F-4D97-AF65-F5344CB8AC3E}">
        <p14:creationId xmlns:p14="http://schemas.microsoft.com/office/powerpoint/2010/main" val="31575825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573</Words>
  <Application>Microsoft Office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Palatino Linotype</vt:lpstr>
      <vt:lpstr>Gallery</vt:lpstr>
      <vt:lpstr>JSB078  Základy práce s odborným textem</vt:lpstr>
      <vt:lpstr>Strategie a taktika psaní odborného textu</vt:lpstr>
      <vt:lpstr>Projekt a rešerše</vt:lpstr>
      <vt:lpstr>„Maketa“ textu</vt:lpstr>
      <vt:lpstr>Pracovní verze textu a jeho revize</vt:lpstr>
      <vt:lpstr>Úpravy textu</vt:lpstr>
      <vt:lpstr>Abstrakt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 Základy práce s odborným textem</dc:title>
  <dc:creator>Eliska Jiranova</dc:creator>
  <cp:lastModifiedBy>Eliska Jiranova</cp:lastModifiedBy>
  <cp:revision>26</cp:revision>
  <dcterms:created xsi:type="dcterms:W3CDTF">2020-11-04T07:43:37Z</dcterms:created>
  <dcterms:modified xsi:type="dcterms:W3CDTF">2020-12-02T12:20:55Z</dcterms:modified>
</cp:coreProperties>
</file>