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1623-A064-4BED-B073-BA4D61433402}" type="datetime1">
              <a:rPr lang="en-US" smtClean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656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46501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652062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91062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322360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09477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01471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24331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76257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90593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43478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10/7/2020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53532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10/7/2020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24708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10/7/2020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45410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17084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10/7/2020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810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08324-A84C-4A45-93B6-78D079CCE772}" type="datetime1">
              <a:rPr lang="en-US" smtClean="0"/>
              <a:t>10/7/2020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29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  <p:sldLayoutId id="2147483788" r:id="rId13"/>
    <p:sldLayoutId id="2147483789" r:id="rId14"/>
    <p:sldLayoutId id="2147483790" r:id="rId15"/>
    <p:sldLayoutId id="2147483791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7C09BFF-D4EC-49CE-8A25-4E4DA696D16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50000"/>
          </a:blip>
          <a:srcRect r="-1" b="11762"/>
          <a:stretch/>
        </p:blipFill>
        <p:spPr>
          <a:xfrm>
            <a:off x="305" y="10"/>
            <a:ext cx="12191695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D6CD349-BC2B-475D-949D-CAD0F641D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80" y="455401"/>
            <a:ext cx="8637073" cy="2541431"/>
          </a:xfrm>
        </p:spPr>
        <p:txBody>
          <a:bodyPr>
            <a:normAutofit/>
          </a:bodyPr>
          <a:lstStyle/>
          <a:p>
            <a:r>
              <a:rPr lang="cs-CZ" dirty="0"/>
              <a:t>JSB078 Základy práce s odborným textem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D0B8C8-686F-4F97-8C32-FC8708B255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Eliška jiráňová</a:t>
            </a:r>
          </a:p>
          <a:p>
            <a:pPr algn="ctr"/>
            <a:r>
              <a:rPr lang="cs-CZ" dirty="0"/>
              <a:t>Podzim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836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B39A1-2A3F-4A2C-A671-4C8F87A01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předmětu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AC85E-3151-4AEE-B918-E6AA10598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Setkání: 7. 10., 21. 10., 4. 11., 18. 11., 2. 12., 16. 12., 6. 1</a:t>
            </a:r>
          </a:p>
          <a:p>
            <a:endParaRPr lang="cs-CZ" dirty="0"/>
          </a:p>
          <a:p>
            <a:r>
              <a:rPr lang="cs-CZ" dirty="0"/>
              <a:t>Absence – 70 % (2x)</a:t>
            </a:r>
          </a:p>
          <a:p>
            <a:pPr lvl="1"/>
            <a:r>
              <a:rPr lang="cs-CZ" dirty="0"/>
              <a:t>Náhradní úkol za neomluvenou absenci (1x)</a:t>
            </a:r>
          </a:p>
          <a:p>
            <a:pPr lvl="1"/>
            <a:r>
              <a:rPr lang="cs-CZ" dirty="0"/>
              <a:t>Absence vedena v ISu</a:t>
            </a:r>
          </a:p>
          <a:p>
            <a:endParaRPr lang="cs-CZ" dirty="0"/>
          </a:p>
          <a:p>
            <a:r>
              <a:rPr lang="cs-CZ" dirty="0"/>
              <a:t>Odevzdávání průběžných úkolů a aktivita v hodině</a:t>
            </a:r>
          </a:p>
          <a:p>
            <a:endParaRPr lang="cs-CZ" dirty="0"/>
          </a:p>
          <a:p>
            <a:r>
              <a:rPr lang="cs-CZ" dirty="0"/>
              <a:t>Ukončení: zápočet</a:t>
            </a:r>
          </a:p>
        </p:txBody>
      </p:sp>
    </p:spTree>
    <p:extLst>
      <p:ext uri="{BB962C8B-B14F-4D97-AF65-F5344CB8AC3E}">
        <p14:creationId xmlns:p14="http://schemas.microsoft.com/office/powerpoint/2010/main" val="536366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B1026-747A-4FD8-A2EF-C461D3AF7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6141" y="812482"/>
            <a:ext cx="9603275" cy="445440"/>
          </a:xfrm>
        </p:spPr>
        <p:txBody>
          <a:bodyPr>
            <a:normAutofit fontScale="90000"/>
          </a:bodyPr>
          <a:lstStyle/>
          <a:p>
            <a:r>
              <a:rPr lang="cs-CZ" dirty="0"/>
              <a:t>Co je to odborný text?	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B8FF9-D15D-4062-A99A-2CD0F81B1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2155" y="1939804"/>
            <a:ext cx="10569845" cy="5159508"/>
          </a:xfrm>
        </p:spPr>
        <p:txBody>
          <a:bodyPr>
            <a:normAutofit/>
          </a:bodyPr>
          <a:lstStyle/>
          <a:p>
            <a:r>
              <a:rPr lang="cs-CZ" dirty="0"/>
              <a:t>Funkce odborně sdělná a vzdělávací</a:t>
            </a:r>
          </a:p>
          <a:p>
            <a:r>
              <a:rPr lang="cs-CZ" dirty="0"/>
              <a:t>Odborný neznamená akademický (akademické texty jsou jen součástí portfolia odborných textů)</a:t>
            </a:r>
          </a:p>
          <a:p>
            <a:r>
              <a:rPr lang="cs-CZ" dirty="0"/>
              <a:t>Kdo je čtenář?</a:t>
            </a:r>
          </a:p>
          <a:p>
            <a:r>
              <a:rPr lang="cs-CZ" dirty="0"/>
              <a:t>Co je účelem textu?</a:t>
            </a:r>
          </a:p>
          <a:p>
            <a:r>
              <a:rPr lang="cs-CZ" dirty="0"/>
              <a:t>Vlastnosti</a:t>
            </a:r>
          </a:p>
          <a:p>
            <a:pPr lvl="1"/>
            <a:r>
              <a:rPr lang="cs-CZ" dirty="0"/>
              <a:t>Logická struktura</a:t>
            </a:r>
          </a:p>
          <a:p>
            <a:pPr lvl="1"/>
            <a:r>
              <a:rPr lang="cs-CZ" dirty="0"/>
              <a:t>Pracuje s metodami</a:t>
            </a:r>
          </a:p>
          <a:p>
            <a:pPr lvl="1"/>
            <a:r>
              <a:rPr lang="cs-CZ" dirty="0"/>
              <a:t>Využívá dosavadního poznání – citace vs. Parafráze</a:t>
            </a:r>
          </a:p>
          <a:p>
            <a:pPr lvl="1"/>
            <a:r>
              <a:rPr lang="cs-CZ" dirty="0"/>
              <a:t>Předkládá názory autora</a:t>
            </a:r>
          </a:p>
          <a:p>
            <a:pPr lvl="1"/>
            <a:r>
              <a:rPr lang="cs-CZ" dirty="0"/>
              <a:t>Užívá citační a poznámkový aparát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959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6DE87-BD9D-456A-B301-E9EC03163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6638" y="708000"/>
            <a:ext cx="8911687" cy="751684"/>
          </a:xfrm>
        </p:spPr>
        <p:txBody>
          <a:bodyPr/>
          <a:lstStyle/>
          <a:p>
            <a:r>
              <a:rPr lang="cs-CZ" dirty="0"/>
              <a:t>Žánry odborného textu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8A7F0-9286-4543-A2CC-054E69B0E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698462"/>
            <a:ext cx="8915400" cy="4535428"/>
          </a:xfrm>
        </p:spPr>
        <p:txBody>
          <a:bodyPr/>
          <a:lstStyle/>
          <a:p>
            <a:r>
              <a:rPr lang="cs-CZ" dirty="0"/>
              <a:t>Texty vědecké – pro sdělování poznatků v rámci vědecké komunity</a:t>
            </a:r>
          </a:p>
          <a:p>
            <a:r>
              <a:rPr lang="cs-CZ" dirty="0"/>
              <a:t>Texty naučné a popularizační – sdělování poznatků mimo obor</a:t>
            </a:r>
          </a:p>
          <a:p>
            <a:r>
              <a:rPr lang="cs-CZ" dirty="0"/>
              <a:t>Texty učební – účelem je rozvoj znalostí</a:t>
            </a:r>
          </a:p>
          <a:p>
            <a:endParaRPr lang="cs-CZ" dirty="0"/>
          </a:p>
          <a:p>
            <a:r>
              <a:rPr lang="cs-CZ" dirty="0"/>
              <a:t>Pro studijní účely jsou stěžejní:</a:t>
            </a:r>
          </a:p>
          <a:p>
            <a:pPr lvl="1"/>
            <a:r>
              <a:rPr lang="cs-CZ" dirty="0"/>
              <a:t>Seminární práce, referát, esej</a:t>
            </a:r>
          </a:p>
          <a:p>
            <a:pPr lvl="1"/>
            <a:r>
              <a:rPr lang="cs-CZ" dirty="0"/>
              <a:t>Diplomové práce</a:t>
            </a:r>
          </a:p>
          <a:p>
            <a:pPr lvl="1"/>
            <a:r>
              <a:rPr lang="cs-CZ" dirty="0"/>
              <a:t>Pomocné texty – anotace, abstrakt, klíčová slova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Texty pro publikační účely:</a:t>
            </a:r>
          </a:p>
          <a:p>
            <a:pPr lvl="1"/>
            <a:r>
              <a:rPr lang="cs-CZ" dirty="0"/>
              <a:t>Např. Stať (vědecký článek), zpráva, recenze, kritika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744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0C723-AB75-4CEF-8EC3-915A08322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758334"/>
            <a:ext cx="8911687" cy="1280890"/>
          </a:xfrm>
        </p:spPr>
        <p:txBody>
          <a:bodyPr/>
          <a:lstStyle/>
          <a:p>
            <a:r>
              <a:rPr lang="cs-CZ" dirty="0"/>
              <a:t>Úkol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7487F-80B5-44CA-8517-CB1EBF9F1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Bude vložen do ISu (Studijní materiály předmětu) do konce týdne</a:t>
            </a:r>
          </a:p>
          <a:p>
            <a:endParaRPr lang="cs-CZ" dirty="0"/>
          </a:p>
          <a:p>
            <a:r>
              <a:rPr lang="cs-CZ" dirty="0"/>
              <a:t>Vaším úkolem bude:</a:t>
            </a:r>
          </a:p>
          <a:p>
            <a:pPr lvl="1"/>
            <a:r>
              <a:rPr lang="cs-CZ" dirty="0"/>
              <a:t>Přečíst text</a:t>
            </a:r>
          </a:p>
          <a:p>
            <a:pPr lvl="1"/>
            <a:r>
              <a:rPr lang="cs-CZ" dirty="0"/>
              <a:t>Vyhledat neznámá slova ve slovníku</a:t>
            </a:r>
          </a:p>
          <a:p>
            <a:pPr lvl="1"/>
            <a:r>
              <a:rPr lang="cs-CZ" dirty="0"/>
              <a:t>Zvolit klíčová slova</a:t>
            </a:r>
          </a:p>
          <a:p>
            <a:pPr lvl="1"/>
            <a:r>
              <a:rPr lang="cs-CZ" dirty="0"/>
              <a:t>Sepsat krátký abstrakt (do 500 slov) 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Odevzdat úkol do 18. 10. (e-mailem)</a:t>
            </a:r>
          </a:p>
        </p:txBody>
      </p:sp>
    </p:spTree>
    <p:extLst>
      <p:ext uri="{BB962C8B-B14F-4D97-AF65-F5344CB8AC3E}">
        <p14:creationId xmlns:p14="http://schemas.microsoft.com/office/powerpoint/2010/main" val="238823070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1273</TotalTime>
  <Words>240</Words>
  <Application>Microsoft Office PowerPoint</Application>
  <PresentationFormat>Widescreen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Wisp</vt:lpstr>
      <vt:lpstr>JSB078 Základy práce s odborným textem</vt:lpstr>
      <vt:lpstr>O předmětu</vt:lpstr>
      <vt:lpstr>Co je to odborný text? </vt:lpstr>
      <vt:lpstr>Žánry odborného textu</vt:lpstr>
      <vt:lpstr>Úkol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JSB078 Základy práce s odborným textem</dc:title>
  <dc:creator>Eliska Jiranova</dc:creator>
  <cp:lastModifiedBy>Eliska Jiranova</cp:lastModifiedBy>
  <cp:revision>8</cp:revision>
  <dcterms:created xsi:type="dcterms:W3CDTF">2020-10-07T08:44:09Z</dcterms:created>
  <dcterms:modified xsi:type="dcterms:W3CDTF">2020-10-08T05:58:02Z</dcterms:modified>
</cp:coreProperties>
</file>