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layfair Display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Oswal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bold.fntdata"/><Relationship Id="rId25" Type="http://schemas.openxmlformats.org/officeDocument/2006/relationships/font" Target="fonts/PlayfairDisplay-regular.fntdata"/><Relationship Id="rId28" Type="http://schemas.openxmlformats.org/officeDocument/2006/relationships/font" Target="fonts/PlayfairDisplay-boldItalic.fntdata"/><Relationship Id="rId27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Oswald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swa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5a602d588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5a602d588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5a602d588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5a602d588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5a602d588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5a602d588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5a602d588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5a602d588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5a602d588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5a602d588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5a602d588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5a602d588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a602d588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5a602d588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5a602d588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5a602d588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5a602d588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5a602d588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5a602d588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5a602d588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5a602d58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5a602d58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5a602d588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5a602d58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5a602d588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5a602d588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a602d588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a602d588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5a602d588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5a602d588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5a602d588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5a602d588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5a602d588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5a602d588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5a602d588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5a602d588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Historicismus</a:t>
            </a:r>
            <a:br>
              <a:rPr lang="cs"/>
            </a:br>
            <a:r>
              <a:rPr lang="cs"/>
              <a:t>a materialismus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JSB_SLAV55 #9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NH vs historie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historie není sledem událostí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fikce nám o historii také moc neřekne = &gt;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historie je sledem slov o těchto událostech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nespolehlivá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nestabilní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(zde se vrací myšlenka života v jazyce)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467500" y="3301500"/>
            <a:ext cx="8171100" cy="15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!!! </a:t>
            </a:r>
            <a:r>
              <a:rPr b="1" lang="cs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DŮLEŽITÉ !!! : </a:t>
            </a:r>
            <a:endParaRPr b="1" sz="24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cs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Neexistuje žádný stabilní historický kontext.</a:t>
            </a:r>
            <a:endParaRPr b="1" i="1" sz="24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cs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Vše jsou jen slova ve vzájemné disputaci.</a:t>
            </a:r>
            <a:endParaRPr b="1" i="1" sz="24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Kulturní materialismus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čtení fikčních a ne-fikčních textů jako rovnoprávných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fikční text nemůže překročit hranice svého času (je v čase)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ALE na rozdíl od nového historicismu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literární text je také historickým dokumentem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je politickým dokumentem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nelze jej vykořenit z historického rámce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fikční text překračuje hranice svého času (je nadčasový)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Kulturní materialismus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vychází z marxismu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/>
              <a:t>STRUKTURY POCITŮ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pojem Raymonda Williamse (1921–1988)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lidské hodnoty v rozporu s hodnotami vynucovanými státem či společností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jsou vždy “revoluční” ve smyslu popření “oficiálního”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NH = text reprodukuje svoji “dobu”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KM = text žádá proměnu “doby”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Kulturní materialismus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skeptický vůči ne-fikčním textum (stejně jako NH)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odlišné čtení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NH = jak se fikční a ne-fikční doplňují?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KM = jak fikční překračuje ne-fikční?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5"/>
          <p:cNvSpPr txBox="1"/>
          <p:nvPr/>
        </p:nvSpPr>
        <p:spPr>
          <a:xfrm>
            <a:off x="576025" y="2845750"/>
            <a:ext cx="8149200" cy="19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latin typeface="Playfair Display"/>
                <a:ea typeface="Playfair Display"/>
                <a:cs typeface="Playfair Display"/>
                <a:sym typeface="Playfair Display"/>
              </a:rPr>
              <a:t>KULTURNÍ MATERIALISMUS je studium literárních textů po boku textů historických za účelem zhodnocení, zda fikční texty nabízejí alternativy k dominantním způsobům myšlení v určité době.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Proces čtení v kulturním materialismu</a:t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zájem o všechnty texty (televize, divadlo, film…)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kultura je v textech (jazyce)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cs"/>
              <a:t>“Jak naše čtení minulosti ovlivňuje naše čtení přítomnosti?”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Naše současné hodnoty a ideje jsou ovlivněny našim čtením historie.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6"/>
          <p:cNvSpPr txBox="1"/>
          <p:nvPr/>
        </p:nvSpPr>
        <p:spPr>
          <a:xfrm>
            <a:off x="421350" y="3268925"/>
            <a:ext cx="8301300" cy="22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Příklad 1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Proč nám jsou i po 200 letech od rukopisných falz předkládány kulturní statky 19. stol., aby se zdůraznilo naše “češství”?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Příklad 2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Je vysmívání se komunistickému Československu (např. Šabach) léčbou traumatu, nebo snad voláním po starých dobrých časech, kdy kradli všichni?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Příklad za všechny: Solženicyn</a:t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“gulagová” literatura dobyla svět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zájem o dění ve stalinistickém i pozdějším SSSR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NC za literaturu (1970)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cs"/>
              <a:t>Souostroví gulag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cs"/>
              <a:t>Jeden den Ivana Děnisoviče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X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“Pravoslavný ajatolláh” (Jefim Etkind)</a:t>
            </a:r>
            <a:br>
              <a:rPr lang="cs"/>
            </a:br>
            <a:r>
              <a:rPr lang="cs"/>
              <a:t>antisemita, nacionalista, pravoslavný fundamentalista</a:t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4249" y="1052687"/>
            <a:ext cx="2949752" cy="369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Nový materialismus (new materialism)</a:t>
            </a:r>
            <a:endParaRPr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kritické “hnutí” 21. stol.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promýšlení světa jako “hmoty”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“tělo jako hmota” (material)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Zájem o oběcně “živé” = zvířata, příroda, ekologie, životní prostředí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Materialismus chápán jako odklon od “humanismu” (antropocentrismu).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Decentralizace lidského</a:t>
            </a:r>
            <a:endParaRPr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historie vykládána skrze člověka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vznik “dehumanizované” literatury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opuštění antropocentrického hlediska kritiky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cs"/>
              <a:t>“Jak vypadá svět očima ne-lidského?”</a:t>
            </a:r>
            <a:endParaRPr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Nový materialismus v užším slova smyslu</a:t>
            </a:r>
            <a:endParaRPr/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text jako matérie (hmota)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kniha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čtečka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audiokniha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kniha pro nevidomé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překladový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ilustrace, písmo, typografie atd.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PERITEXT = podpůrný text (poznámky, vysvětlivky apod.)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PARATEXT = doplňující texty (předmluva, doslov, obálka knihy apod.)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Ergodický text (ergodická literatura)</a:t>
            </a:r>
            <a:endParaRPr/>
          </a:p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pojem Espena J. Aarsetha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text, jenž po čtenáři vyžaduje určité vyšší úsilí k jeho přečtení</a:t>
            </a:r>
            <a:endParaRPr/>
          </a:p>
        </p:txBody>
      </p:sp>
      <p:sp>
        <p:nvSpPr>
          <p:cNvPr id="176" name="Google Shape;176;p31"/>
          <p:cNvSpPr txBox="1"/>
          <p:nvPr/>
        </p:nvSpPr>
        <p:spPr>
          <a:xfrm>
            <a:off x="3146875" y="2143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Příklady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chatboti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cybertext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gamebooky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kinoautomat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hieroglyfické texty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únikové hry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Anekdota...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Ralph Waldo Emerson (USA, spisovatel)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+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Thomas Carlyle (Skotsko, historik)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=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“Žádná historie nejspíš není, jsou pouze</a:t>
            </a:r>
            <a:br>
              <a:rPr lang="cs"/>
            </a:br>
            <a:r>
              <a:rPr lang="cs"/>
              <a:t>biografie.” (R. W. Emerson, asi 1843)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9525"/>
            <a:ext cx="3810000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Základní teze historicismu a materialismu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Historie je narativ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Narativ vypráví jedinci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Každý má vlastní výklad historie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Literatura je historie, a historie je literatura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Psané slovo v sobě skrývá krásu i nebezpečí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521775" y="3344900"/>
            <a:ext cx="83106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latin typeface="Playfair Display"/>
                <a:ea typeface="Playfair Display"/>
                <a:cs typeface="Playfair Display"/>
                <a:sym typeface="Playfair Display"/>
              </a:rPr>
              <a:t>Pro porozumění fikci v její celistvosti nemůžeme číst texty bez zasazení do jejich historického rámce.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Rozvoj historicismu a materialismu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formalismus a strukturalismus, postmodernismus = odmítnutí mimotextového kontextu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X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feminismus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postkoloniální kritika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marxismus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recepční estetika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poststrukturalismus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Dvě hlavní větve historicismu a materialismu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cs"/>
              <a:t>NOVÝ HISTORICISMUS (New Historicism)</a:t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b="1" lang="cs"/>
              <a:t>KULTURNÍ MATERIALISMUS (Cultural Materialism)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Historicismus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Historicismus</a:t>
            </a:r>
            <a:r>
              <a:rPr lang="cs"/>
              <a:t> = “čtení” historie v běžném smyslu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“Tradiční” studium dějin jako toho, co se stalo v určitém čase.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Čtení literatury v historickém kontextu = </a:t>
            </a:r>
            <a:r>
              <a:rPr b="1" lang="cs"/>
              <a:t>historicistické</a:t>
            </a:r>
            <a:r>
              <a:rPr lang="cs"/>
              <a:t> čtení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Historicistickým rozumíme takový přístup k předmětu zájmu, který zohledňuje dějinný kontext (h. čtení / h. psaní / h. výklad apod.)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Stephen Greenblatt (1943–)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/>
              <a:t>Renaissance Self-Fashioning: From More to Shakespeare </a:t>
            </a:r>
            <a:r>
              <a:rPr lang="cs"/>
              <a:t>(1980)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nové historicistické čtení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fikce a ne-fikce čteny paralelně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skutečnost vykládaná fikcí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fikce vykládaná skutečnosti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= </a:t>
            </a:r>
            <a:r>
              <a:rPr b="1" lang="cs"/>
              <a:t>nový historicismus </a:t>
            </a:r>
            <a:r>
              <a:rPr lang="cs"/>
              <a:t>(new historicism)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cs"/>
              <a:t>“Vedla mě k tomu touhla mluvit s mrtvými.” </a:t>
            </a:r>
            <a:endParaRPr i="1"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0" l="35995" r="0" t="0"/>
          <a:stretch/>
        </p:blipFill>
        <p:spPr>
          <a:xfrm>
            <a:off x="6902300" y="0"/>
            <a:ext cx="21946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Nový historicismus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způsob čtení, v němž fikční a ne-fikční texty vystupují jako rovnocenné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fikce není zkoumána na historickém pozadí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ne-fikce je zkoumána nástroji pro zkoumání fikce (lit. interpretace)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“anekdota” = historický text je čten jako fikční, a ne jako “pozadí” pro fikci, jenž v daném období historie vzniká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je/není historický text (ne-fikční)?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NENÍ tvůrcem pevného “pozadí”, na němž vzniká fikce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má mnohem těsnější sepětí s fikčními texty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je diskutabilní, vždyť jde přece jen o text!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455775" y="2474075"/>
            <a:ext cx="7976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cs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“Historické nefikční texty jsou svým způsobem stejně imaginativní jako texty fikční.”</a:t>
            </a:r>
            <a:endParaRPr i="1"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