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2" r:id="rId2"/>
    <p:sldId id="261" r:id="rId3"/>
    <p:sldId id="263" r:id="rId4"/>
    <p:sldId id="257" r:id="rId5"/>
    <p:sldId id="258" r:id="rId6"/>
    <p:sldId id="264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 Zelinka" initials="LZ" lastIdx="1" clrIdx="0">
    <p:extLst>
      <p:ext uri="{19B8F6BF-5375-455C-9EA6-DF929625EA0E}">
        <p15:presenceInfo xmlns:p15="http://schemas.microsoft.com/office/powerpoint/2012/main" userId="a0ac24215a0974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0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68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2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6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17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03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9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8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9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8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7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8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38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5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4D8F70-03CF-472A-A5A1-B947C9671EC4}" type="datetimeFigureOut">
              <a:rPr lang="cs-CZ" smtClean="0"/>
              <a:t>06.12.2020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631D1-21A7-4FF7-BD68-968E61BC2C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7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3E979-C5DE-4A67-A1BA-F0E126BF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0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Prezentace projektu k bakalářské diplomové práci (16.12.2020)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11240A-CED1-4767-B0B0-B3CC45E0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429"/>
            <a:ext cx="10515600" cy="2545996"/>
          </a:xfrm>
        </p:spPr>
        <p:txBody>
          <a:bodyPr/>
          <a:lstStyle/>
          <a:p>
            <a:r>
              <a:rPr lang="cs-CZ" dirty="0"/>
              <a:t>Student: Ludvík Zelinka (458738)</a:t>
            </a:r>
          </a:p>
          <a:p>
            <a:r>
              <a:rPr lang="cs-CZ" dirty="0"/>
              <a:t>Vedoucí práce: doc. Lucie Olivová, MA, Ph.D., </a:t>
            </a:r>
            <a:r>
              <a:rPr lang="cs-CZ" dirty="0" err="1"/>
              <a:t>DSc</a:t>
            </a:r>
            <a:endParaRPr lang="cs-CZ" dirty="0"/>
          </a:p>
          <a:p>
            <a:r>
              <a:rPr lang="cs-CZ" dirty="0"/>
              <a:t>Název práce: Právní úprava trestného činu úplatkářství v </a:t>
            </a:r>
            <a:r>
              <a:rPr lang="cs-CZ" dirty="0" err="1"/>
              <a:t>Tangském</a:t>
            </a:r>
            <a:r>
              <a:rPr lang="cs-CZ" dirty="0"/>
              <a:t> zákoníku </a:t>
            </a:r>
          </a:p>
          <a:p>
            <a:r>
              <a:rPr lang="cs-CZ" dirty="0"/>
              <a:t>Anglický název: </a:t>
            </a:r>
            <a:r>
              <a:rPr lang="en-US" dirty="0"/>
              <a:t>Regulation of the crime of bribery in the Tang Code</a:t>
            </a:r>
            <a:endParaRPr lang="cs-CZ" dirty="0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D7A25CC-7D95-4074-AC11-93DA2BF57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2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07488-C003-4764-BF5C-38AEA716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(1/2)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4F2CF0-D687-41FA-A1DD-1AA56779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se zabývá problematikou právní úpravy trestného činu úplatkářství v </a:t>
            </a:r>
            <a:r>
              <a:rPr lang="cs-CZ" dirty="0" err="1"/>
              <a:t>Tangském</a:t>
            </a:r>
            <a:r>
              <a:rPr lang="cs-CZ" dirty="0"/>
              <a:t> zákoníku</a:t>
            </a:r>
          </a:p>
          <a:p>
            <a:r>
              <a:rPr lang="cs-CZ" dirty="0"/>
              <a:t>Základní východiska pro volbu tématu:</a:t>
            </a:r>
          </a:p>
          <a:p>
            <a:pPr lvl="1"/>
            <a:r>
              <a:rPr lang="cs-CZ" dirty="0"/>
              <a:t>Dynastie Tang je jedna z nejvýznamnějších čínských dynastií a </a:t>
            </a:r>
            <a:r>
              <a:rPr lang="cs-CZ" dirty="0" err="1"/>
              <a:t>Tangský</a:t>
            </a:r>
            <a:r>
              <a:rPr lang="cs-CZ" dirty="0"/>
              <a:t> zákoník je jedním z nejvýznamnějších dochovaných právních textů z čínské historie</a:t>
            </a:r>
          </a:p>
          <a:p>
            <a:pPr lvl="1"/>
            <a:r>
              <a:rPr lang="cs-CZ" dirty="0"/>
              <a:t>Úplatkářství je významný negativní sociální fenomén, který se dá označit za nadčasový a všudypřítomný – s úplatkářstvím se potýkáme v současné české společnosti, stejně jako se s ním potýkala čínská společnosti za dynastie Tang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9E3B14D-0418-40BB-BAB3-6596D9A16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389A7-5E8E-4B1F-B4B9-15F4FABE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(2/2)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F09D5-D79D-4AE8-B1ED-AC64185D7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Krom analýzy právní úpravy trestného činu úplatkářství je pozornost  věnována i dalším aspektům, které jsou důležité pro pochopení toho, jaký je význam trestného činu úplatkářství v celkovém kontextu </a:t>
            </a:r>
            <a:r>
              <a:rPr lang="cs-CZ" dirty="0" err="1"/>
              <a:t>Tangského</a:t>
            </a:r>
            <a:r>
              <a:rPr lang="cs-CZ" dirty="0"/>
              <a:t> zákoníku:</a:t>
            </a:r>
          </a:p>
          <a:p>
            <a:pPr lvl="1"/>
            <a:r>
              <a:rPr lang="cs-CZ" dirty="0"/>
              <a:t>Systematika</a:t>
            </a:r>
          </a:p>
          <a:p>
            <a:pPr lvl="1"/>
            <a:r>
              <a:rPr lang="cs-CZ" dirty="0"/>
              <a:t>Význam právního postavení úředníků ve vztahu k úpravě trestného činu úplatkářství</a:t>
            </a:r>
          </a:p>
          <a:p>
            <a:pPr lvl="1"/>
            <a:r>
              <a:rPr lang="cs-CZ" dirty="0"/>
              <a:t>Právní úprava některých významných trestněprávních institutů:</a:t>
            </a:r>
          </a:p>
          <a:p>
            <a:pPr lvl="2"/>
            <a:r>
              <a:rPr lang="cs-CZ" dirty="0"/>
              <a:t>„Institut pěti trestů“</a:t>
            </a:r>
          </a:p>
          <a:p>
            <a:pPr lvl="2"/>
            <a:r>
              <a:rPr lang="cs-CZ" dirty="0"/>
              <a:t>„Institut deseti hanebností“</a:t>
            </a:r>
          </a:p>
          <a:p>
            <a:pPr lvl="2"/>
            <a:r>
              <a:rPr lang="cs-CZ" dirty="0"/>
              <a:t>„Institut šesti trestných činů proti majetku“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A7A8A77-7334-45AC-B6A6-9C9157F6C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30C3B-41D5-4AF0-A269-362F14E4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B038A-9D8D-431E-8C9C-8CC209B1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práce je pomocí analýzy </a:t>
            </a:r>
            <a:r>
              <a:rPr lang="cs-CZ" dirty="0" err="1"/>
              <a:t>Tangského</a:t>
            </a:r>
            <a:r>
              <a:rPr lang="cs-CZ" dirty="0"/>
              <a:t> zákoníku odpovědět na otázku: Jakým způsobem bylo v Číně za dynastie Tang na základě platné právní úpravy postupováno proti těm, kteří se dopustili trestného činu úplatkářství?</a:t>
            </a:r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59F34C40-3E2E-430E-A656-FABE1FA75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46E2A-D10E-4573-892E-27DA482B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86B72A-1209-4044-A54B-01B2327F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Primárními prameny jsou anglický překlad </a:t>
            </a:r>
            <a:r>
              <a:rPr lang="cs-CZ" dirty="0" err="1"/>
              <a:t>Tangského</a:t>
            </a:r>
            <a:r>
              <a:rPr lang="cs-CZ" dirty="0"/>
              <a:t> zákoníku (Johnson 1979, 1997) a jeho originál v klasické čínštině (1983)</a:t>
            </a:r>
          </a:p>
          <a:p>
            <a:pPr lvl="1"/>
            <a:r>
              <a:rPr lang="cs-CZ" dirty="0"/>
              <a:t>Trestný čin úplatkářství je upraven především v čl. 136–139, vzhledem k provázanosti jednotlivých ustanovení je však třeba věnovat se i mnoha dalším speciálním ustanovením, na které úprava trestného činu úplatkářství odkazuje, stejně jako obecným ustanovením v čl. 1–57</a:t>
            </a:r>
          </a:p>
          <a:p>
            <a:r>
              <a:rPr lang="cs-CZ" dirty="0"/>
              <a:t>Dále bude využita i anglická a čínská odborná literatura zabývající se právem dynastie Tang</a:t>
            </a:r>
          </a:p>
          <a:p>
            <a:pPr lvl="1"/>
            <a:r>
              <a:rPr lang="cs-CZ" dirty="0"/>
              <a:t>K nejvýznamnějším anglicky píšícím badatelům patří mj. Johnson (1993; 1995; 2007), </a:t>
            </a:r>
            <a:r>
              <a:rPr lang="cs-CZ" dirty="0" err="1"/>
              <a:t>MacCormack</a:t>
            </a:r>
            <a:r>
              <a:rPr lang="cs-CZ" dirty="0"/>
              <a:t> (1983; 1986; 1987; 2002; 2004) a Norman P. Ho (</a:t>
            </a:r>
            <a:r>
              <a:rPr lang="pt-BR" dirty="0"/>
              <a:t>2009; 2015; 2017</a:t>
            </a:r>
            <a:r>
              <a:rPr lang="cs-CZ" dirty="0"/>
              <a:t>a; </a:t>
            </a:r>
            <a:r>
              <a:rPr lang="cs-CZ" dirty="0" err="1"/>
              <a:t>2017b</a:t>
            </a:r>
            <a:r>
              <a:rPr lang="cs-CZ" dirty="0"/>
              <a:t>;</a:t>
            </a:r>
            <a:r>
              <a:rPr lang="pt-BR" dirty="0"/>
              <a:t> 2019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Významným čínským badatelem je např. </a:t>
            </a:r>
            <a:r>
              <a:rPr lang="cs-CZ" dirty="0" err="1"/>
              <a:t>Zhang</a:t>
            </a:r>
            <a:r>
              <a:rPr lang="cs-CZ" dirty="0"/>
              <a:t> </a:t>
            </a:r>
            <a:r>
              <a:rPr lang="cs-CZ" dirty="0" err="1"/>
              <a:t>Jinfan</a:t>
            </a:r>
            <a:r>
              <a:rPr lang="cs-CZ" dirty="0"/>
              <a:t> </a:t>
            </a:r>
            <a:r>
              <a:rPr lang="zh-CN" altLang="en-US" dirty="0"/>
              <a:t>张晋藩 </a:t>
            </a:r>
            <a:r>
              <a:rPr lang="cs-CZ" dirty="0"/>
              <a:t>(2014), z prací zabývajících se primárně právní úpravou trestného činu úplatkářství lze zmínit např.: </a:t>
            </a:r>
            <a:r>
              <a:rPr lang="cs-CZ" dirty="0" err="1"/>
              <a:t>Luo</a:t>
            </a:r>
            <a:r>
              <a:rPr lang="cs-CZ" dirty="0"/>
              <a:t> </a:t>
            </a:r>
            <a:r>
              <a:rPr lang="cs-CZ" dirty="0" err="1"/>
              <a:t>Xin</a:t>
            </a:r>
            <a:r>
              <a:rPr lang="cs-CZ" dirty="0"/>
              <a:t> </a:t>
            </a:r>
            <a:r>
              <a:rPr lang="zh-CN" altLang="en-US" dirty="0"/>
              <a:t>罗欣</a:t>
            </a:r>
            <a:r>
              <a:rPr lang="cs-CZ" altLang="zh-CN" dirty="0"/>
              <a:t> (</a:t>
            </a:r>
            <a:r>
              <a:rPr lang="en-US" altLang="zh-CN" dirty="0"/>
              <a:t>2000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 err="1"/>
              <a:t>Li</a:t>
            </a:r>
            <a:r>
              <a:rPr lang="cs-CZ" dirty="0"/>
              <a:t> Na </a:t>
            </a:r>
            <a:r>
              <a:rPr lang="zh-CN" altLang="en-US" dirty="0"/>
              <a:t>李娜</a:t>
            </a:r>
            <a:r>
              <a:rPr lang="en-US" altLang="zh-CN" dirty="0"/>
              <a:t> </a:t>
            </a:r>
            <a:r>
              <a:rPr lang="cs-CZ" altLang="zh-CN" dirty="0"/>
              <a:t>(</a:t>
            </a:r>
            <a:r>
              <a:rPr lang="en-US" altLang="zh-CN" dirty="0"/>
              <a:t>2001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 err="1"/>
              <a:t>Huang</a:t>
            </a:r>
            <a:r>
              <a:rPr lang="cs-CZ" dirty="0"/>
              <a:t> </a:t>
            </a:r>
            <a:r>
              <a:rPr lang="cs-CZ" dirty="0" err="1"/>
              <a:t>Huiqi</a:t>
            </a:r>
            <a:r>
              <a:rPr lang="cs-CZ" dirty="0"/>
              <a:t> </a:t>
            </a:r>
            <a:r>
              <a:rPr lang="zh-CN" altLang="en-US" dirty="0"/>
              <a:t>黄会奇</a:t>
            </a:r>
            <a:r>
              <a:rPr lang="cs-CZ" altLang="zh-CN" dirty="0"/>
              <a:t> (200</a:t>
            </a:r>
            <a:r>
              <a:rPr lang="en-US" altLang="zh-CN" dirty="0"/>
              <a:t>3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 err="1"/>
              <a:t>Zhang</a:t>
            </a:r>
            <a:r>
              <a:rPr lang="cs-CZ" dirty="0"/>
              <a:t> </a:t>
            </a:r>
            <a:r>
              <a:rPr lang="cs-CZ" dirty="0" err="1"/>
              <a:t>Yuzhen</a:t>
            </a:r>
            <a:r>
              <a:rPr lang="cs-CZ" dirty="0"/>
              <a:t> </a:t>
            </a:r>
            <a:r>
              <a:rPr lang="zh-CN" altLang="en-US" dirty="0"/>
              <a:t>张玉珍</a:t>
            </a:r>
            <a:r>
              <a:rPr lang="cs-CZ" altLang="zh-CN" dirty="0"/>
              <a:t> (</a:t>
            </a:r>
            <a:r>
              <a:rPr lang="en-US" altLang="zh-CN" dirty="0"/>
              <a:t>2008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/>
              <a:t>Ren </a:t>
            </a:r>
            <a:r>
              <a:rPr lang="cs-CZ" dirty="0" err="1"/>
              <a:t>Yishun</a:t>
            </a:r>
            <a:r>
              <a:rPr lang="cs-CZ" dirty="0"/>
              <a:t> </a:t>
            </a:r>
            <a:r>
              <a:rPr lang="zh-CN" altLang="en-US" dirty="0"/>
              <a:t>任以顺 </a:t>
            </a:r>
            <a:r>
              <a:rPr lang="cs-CZ" dirty="0"/>
              <a:t>a </a:t>
            </a:r>
            <a:r>
              <a:rPr lang="cs-CZ" dirty="0" err="1"/>
              <a:t>Wang</a:t>
            </a:r>
            <a:r>
              <a:rPr lang="cs-CZ" dirty="0"/>
              <a:t> </a:t>
            </a:r>
            <a:r>
              <a:rPr lang="cs-CZ" dirty="0" err="1"/>
              <a:t>Yinzong</a:t>
            </a:r>
            <a:r>
              <a:rPr lang="cs-CZ" dirty="0"/>
              <a:t> </a:t>
            </a:r>
            <a:r>
              <a:rPr lang="zh-CN" altLang="en-US" dirty="0"/>
              <a:t>王尹宗</a:t>
            </a:r>
            <a:r>
              <a:rPr lang="cs-CZ" altLang="zh-CN" dirty="0"/>
              <a:t> (</a:t>
            </a:r>
            <a:r>
              <a:rPr lang="en-US" altLang="zh-CN" dirty="0"/>
              <a:t>2008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 err="1"/>
              <a:t>Liu</a:t>
            </a:r>
            <a:r>
              <a:rPr lang="cs-CZ" dirty="0"/>
              <a:t> </a:t>
            </a:r>
            <a:r>
              <a:rPr lang="cs-CZ" dirty="0" err="1"/>
              <a:t>Jiao</a:t>
            </a:r>
            <a:r>
              <a:rPr lang="cs-CZ" dirty="0"/>
              <a:t> </a:t>
            </a:r>
            <a:r>
              <a:rPr lang="zh-CN" altLang="en-US" dirty="0"/>
              <a:t>刘姣</a:t>
            </a:r>
            <a:r>
              <a:rPr lang="cs-CZ" altLang="zh-CN" dirty="0"/>
              <a:t> (</a:t>
            </a:r>
            <a:r>
              <a:rPr lang="en-US" altLang="zh-CN" dirty="0"/>
              <a:t>2008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 err="1"/>
              <a:t>Deng</a:t>
            </a:r>
            <a:r>
              <a:rPr lang="cs-CZ" dirty="0"/>
              <a:t> </a:t>
            </a:r>
            <a:r>
              <a:rPr lang="cs-CZ" dirty="0" err="1"/>
              <a:t>Zhongwen</a:t>
            </a:r>
            <a:r>
              <a:rPr lang="cs-CZ" dirty="0"/>
              <a:t> </a:t>
            </a:r>
            <a:r>
              <a:rPr lang="zh-CN" altLang="en-US" dirty="0"/>
              <a:t>邓中文</a:t>
            </a:r>
            <a:r>
              <a:rPr lang="en-US" altLang="zh-CN" dirty="0"/>
              <a:t> </a:t>
            </a:r>
            <a:r>
              <a:rPr lang="cs-CZ" altLang="zh-CN" dirty="0"/>
              <a:t>(</a:t>
            </a:r>
            <a:r>
              <a:rPr lang="en-US" altLang="zh-CN" dirty="0"/>
              <a:t>2009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 err="1"/>
              <a:t>Wang</a:t>
            </a:r>
            <a:r>
              <a:rPr lang="cs-CZ" dirty="0"/>
              <a:t> </a:t>
            </a:r>
            <a:r>
              <a:rPr lang="cs-CZ" dirty="0" err="1"/>
              <a:t>Pu</a:t>
            </a:r>
            <a:r>
              <a:rPr lang="cs-CZ" dirty="0"/>
              <a:t> </a:t>
            </a:r>
            <a:r>
              <a:rPr lang="zh-CN" altLang="en-US" dirty="0"/>
              <a:t>王璞 </a:t>
            </a:r>
            <a:r>
              <a:rPr lang="cs-CZ" dirty="0"/>
              <a:t>a </a:t>
            </a:r>
            <a:r>
              <a:rPr lang="cs-CZ" dirty="0" err="1"/>
              <a:t>Jiang</a:t>
            </a:r>
            <a:r>
              <a:rPr lang="cs-CZ" dirty="0"/>
              <a:t> </a:t>
            </a:r>
            <a:r>
              <a:rPr lang="cs-CZ" dirty="0" err="1"/>
              <a:t>Jiadi</a:t>
            </a:r>
            <a:r>
              <a:rPr lang="cs-CZ" dirty="0"/>
              <a:t> </a:t>
            </a:r>
            <a:r>
              <a:rPr lang="zh-CN" altLang="en-US" dirty="0"/>
              <a:t>蒋家棣</a:t>
            </a:r>
            <a:r>
              <a:rPr lang="cs-CZ" altLang="zh-CN" dirty="0"/>
              <a:t> (</a:t>
            </a:r>
            <a:r>
              <a:rPr lang="en-US" altLang="zh-CN" dirty="0"/>
              <a:t>2011</a:t>
            </a:r>
            <a:r>
              <a:rPr lang="cs-CZ" altLang="zh-CN" dirty="0"/>
              <a:t>),</a:t>
            </a:r>
            <a:r>
              <a:rPr lang="en-US" altLang="zh-CN" dirty="0"/>
              <a:t> </a:t>
            </a:r>
            <a:r>
              <a:rPr lang="cs-CZ" dirty="0" err="1"/>
              <a:t>Jiang</a:t>
            </a:r>
            <a:r>
              <a:rPr lang="cs-CZ" dirty="0"/>
              <a:t> </a:t>
            </a:r>
            <a:r>
              <a:rPr lang="cs-CZ" dirty="0" err="1"/>
              <a:t>Jiadi</a:t>
            </a:r>
            <a:r>
              <a:rPr lang="cs-CZ" dirty="0"/>
              <a:t> </a:t>
            </a:r>
            <a:r>
              <a:rPr lang="zh-CN" altLang="en-US" dirty="0"/>
              <a:t>蒋家棣</a:t>
            </a:r>
            <a:r>
              <a:rPr lang="cs-CZ" altLang="zh-CN" dirty="0"/>
              <a:t> (</a:t>
            </a:r>
            <a:r>
              <a:rPr lang="en-US" altLang="zh-CN" dirty="0"/>
              <a:t>2011)</a:t>
            </a:r>
            <a:r>
              <a:rPr lang="cs-CZ" altLang="zh-CN" dirty="0"/>
              <a:t>, </a:t>
            </a:r>
            <a:r>
              <a:rPr lang="it-IT" altLang="zh-CN" dirty="0"/>
              <a:t>Li Fuchang a Zhang Quanting</a:t>
            </a:r>
            <a:r>
              <a:rPr lang="cs-CZ" altLang="zh-CN" dirty="0"/>
              <a:t> (</a:t>
            </a:r>
            <a:r>
              <a:rPr lang="it-IT" altLang="zh-CN" dirty="0"/>
              <a:t>2020</a:t>
            </a:r>
            <a:r>
              <a:rPr lang="cs-CZ" altLang="zh-CN" dirty="0"/>
              <a:t>)</a:t>
            </a:r>
            <a:endParaRPr lang="cs-CZ" dirty="0"/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F7ED6CFB-189A-4EF9-84F2-35BFB947F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63C83-CEAF-48BE-9F54-C1D5470D49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3176" y="665826"/>
            <a:ext cx="4896603" cy="5031266"/>
          </a:xfrm>
        </p:spPr>
        <p:txBody>
          <a:bodyPr>
            <a:normAutofit/>
          </a:bodyPr>
          <a:lstStyle/>
          <a:p>
            <a:r>
              <a:rPr lang="cs-CZ" dirty="0"/>
              <a:t>Ukázka části čl. 136 </a:t>
            </a:r>
            <a:r>
              <a:rPr lang="cs-CZ" dirty="0" err="1"/>
              <a:t>Tangského</a:t>
            </a:r>
            <a:r>
              <a:rPr lang="cs-CZ" dirty="0"/>
              <a:t> zákoníku v originálním znění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09C10B9-B8D3-42BE-9A0A-0E6C6415FD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16158"/>
          <a:stretch/>
        </p:blipFill>
        <p:spPr>
          <a:xfrm>
            <a:off x="6560597" y="96985"/>
            <a:ext cx="4483223" cy="6642468"/>
          </a:xfrm>
        </p:spPr>
      </p:pic>
      <p:pic>
        <p:nvPicPr>
          <p:cNvPr id="9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C280933-6B40-498C-A516-1DA2788EE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CBF9F-1A78-4E10-B43B-DDA35857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E87ED-CD2D-4CEE-84E6-BDC4BF52A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 zodpovězení výzkumné otázky jsem zvolil metodu historické analýzy (kvalitativní výzkum), tj. snaha na základě studia pramenů popsat minulost</a:t>
            </a:r>
          </a:p>
          <a:p>
            <a:pPr lvl="1"/>
            <a:r>
              <a:rPr lang="cs-CZ" dirty="0"/>
              <a:t>Primárním pramenem, který bude podroben analýze, je </a:t>
            </a:r>
            <a:r>
              <a:rPr lang="cs-CZ" dirty="0" err="1"/>
              <a:t>Tangský</a:t>
            </a:r>
            <a:r>
              <a:rPr lang="cs-CZ" dirty="0"/>
              <a:t> zákoník </a:t>
            </a:r>
          </a:p>
          <a:p>
            <a:r>
              <a:rPr lang="cs-CZ" dirty="0"/>
              <a:t>Konkrétně:</a:t>
            </a:r>
          </a:p>
          <a:p>
            <a:pPr lvl="1"/>
            <a:r>
              <a:rPr lang="cs-CZ" dirty="0"/>
              <a:t>Budou vyhledána pro téma práce relevantní ustanovení </a:t>
            </a:r>
            <a:r>
              <a:rPr lang="cs-CZ" dirty="0" err="1"/>
              <a:t>Tangského</a:t>
            </a:r>
            <a:r>
              <a:rPr lang="cs-CZ" dirty="0"/>
              <a:t> zákoníku</a:t>
            </a:r>
          </a:p>
          <a:p>
            <a:pPr lvl="1"/>
            <a:r>
              <a:rPr lang="cs-CZ" dirty="0"/>
              <a:t>Tato relevantní ustanovení budou podrobena kritické analýze, a to za použití jazykové, systematické, historické a teleologické interpretační metody</a:t>
            </a:r>
          </a:p>
          <a:p>
            <a:pPr lvl="1"/>
            <a:r>
              <a:rPr lang="cs-CZ" dirty="0"/>
              <a:t>Fakta získaná pomocí této kritické analýzy budou použita pro vyvození obecnějších závěrů (induktivní metoda)</a:t>
            </a:r>
          </a:p>
          <a:p>
            <a:r>
              <a:rPr lang="cs-CZ" dirty="0"/>
              <a:t>Navíc budou na základě analýzy </a:t>
            </a:r>
            <a:r>
              <a:rPr lang="cs-CZ" dirty="0" err="1"/>
              <a:t>Tangského</a:t>
            </a:r>
            <a:r>
              <a:rPr lang="cs-CZ" dirty="0"/>
              <a:t> zákoníku a sekundární literatury zodpovězeny otázky týkající se dalších významných aspektů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56ABCF28-8899-4EDF-9E19-270236158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757D6-CB30-477E-BADF-38E05606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je práce inovativní?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8838F-E6F9-4E17-9419-FFF2BABFA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Cílem bakalářské diplomové práce je pokusit se přispět k českému výzkumu v oblasti práva dynastie Tang, tedy oblasti, o které toho v české odborné literatuře doposud bylo napsáno velmi málo</a:t>
            </a:r>
          </a:p>
          <a:p>
            <a:pPr lvl="1"/>
            <a:r>
              <a:rPr lang="cs-CZ" dirty="0"/>
              <a:t>Tomášek (1995, 2004, 2016, 2019)</a:t>
            </a:r>
          </a:p>
          <a:p>
            <a:r>
              <a:rPr lang="cs-CZ" dirty="0"/>
              <a:t>Ani v anglické literatuře zabývající se právem dynastie Tang se mně nepodařilo najít práci, která by se primárně zabývala trestným činem úplatkářství</a:t>
            </a:r>
          </a:p>
          <a:p>
            <a:r>
              <a:rPr lang="cs-CZ" dirty="0"/>
              <a:t>Za to se dá říct, že v čínské literatuře je právní úprava trestného činu úplatkářství v </a:t>
            </a:r>
            <a:r>
              <a:rPr lang="cs-CZ" dirty="0" err="1"/>
              <a:t>Tangském</a:t>
            </a:r>
            <a:r>
              <a:rPr lang="cs-CZ" dirty="0"/>
              <a:t> zákoníku poměrně oblíbeným tématem, protože se mně podařilo dohledat poměrně velké množství publikací, které o tomto pojednávají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DD951C8-D021-4678-838C-A0A8F262C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0C8D8-9219-4068-86C6-9819C352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217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FD464F6-4908-4823-8FCF-36B067067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2789</TotalTime>
  <Words>697</Words>
  <Application>Microsoft Office PowerPoint</Application>
  <PresentationFormat>Širokoúhlá obrazovka</PresentationFormat>
  <Paragraphs>41</Paragraphs>
  <Slides>9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Prezentace projektu k bakalářské diplomové práci (16.12.2020)</vt:lpstr>
      <vt:lpstr>Téma (1/2)</vt:lpstr>
      <vt:lpstr>Téma (2/2)</vt:lpstr>
      <vt:lpstr>Výzkumná otázka</vt:lpstr>
      <vt:lpstr>Prameny</vt:lpstr>
      <vt:lpstr>Ukázka části čl. 136 Tangského zákoníku v originálním znění</vt:lpstr>
      <vt:lpstr>Metodologie</vt:lpstr>
      <vt:lpstr>V čem je práce inovativní?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projektu</dc:title>
  <dc:creator>Ludvík Zelinka</dc:creator>
  <cp:lastModifiedBy>Ludvík Zelinka</cp:lastModifiedBy>
  <cp:revision>44</cp:revision>
  <dcterms:created xsi:type="dcterms:W3CDTF">2020-11-25T08:00:05Z</dcterms:created>
  <dcterms:modified xsi:type="dcterms:W3CDTF">2020-12-07T15:54:55Z</dcterms:modified>
</cp:coreProperties>
</file>