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1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3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14.xml" ContentType="application/vnd.openxmlformats-officedocument.presentationml.notesSlide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320" r:id="rId3"/>
    <p:sldId id="336" r:id="rId4"/>
    <p:sldId id="324" r:id="rId5"/>
    <p:sldId id="334" r:id="rId6"/>
    <p:sldId id="337" r:id="rId7"/>
    <p:sldId id="314" r:id="rId8"/>
    <p:sldId id="328" r:id="rId9"/>
    <p:sldId id="338" r:id="rId10"/>
    <p:sldId id="339" r:id="rId11"/>
    <p:sldId id="335" r:id="rId12"/>
    <p:sldId id="340" r:id="rId13"/>
    <p:sldId id="341" r:id="rId14"/>
    <p:sldId id="301" r:id="rId15"/>
  </p:sldIdLst>
  <p:sldSz cx="9144000" cy="5143500" type="screen16x9"/>
  <p:notesSz cx="6858000" cy="9144000"/>
  <p:embeddedFontLst>
    <p:embeddedFont>
      <p:font typeface="East Sea Dokdo" panose="020B0604020202020204" charset="-127"/>
      <p:regular r:id="rId17"/>
    </p:embeddedFont>
    <p:embeddedFont>
      <p:font typeface="宋体" panose="02010600030101010101" pitchFamily="2" charset="-122"/>
      <p:regular r:id="rId18"/>
    </p:embeddedFont>
    <p:embeddedFont>
      <p:font typeface="宋体" panose="02010600030101010101" pitchFamily="2" charset="-122"/>
      <p:regular r:id="rId18"/>
    </p:embeddedFont>
    <p:embeddedFont>
      <p:font typeface="Antic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4271B855-52AF-4498-A346-E23F6397E43B}">
          <p14:sldIdLst>
            <p14:sldId id="256"/>
            <p14:sldId id="320"/>
            <p14:sldId id="336"/>
            <p14:sldId id="324"/>
            <p14:sldId id="334"/>
            <p14:sldId id="337"/>
            <p14:sldId id="314"/>
            <p14:sldId id="328"/>
            <p14:sldId id="338"/>
            <p14:sldId id="339"/>
            <p14:sldId id="335"/>
            <p14:sldId id="340"/>
            <p14:sldId id="341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8ADB-96BE-457B-B652-3DDE1C4A431A}">
  <a:tblStyle styleId="{56F68ADB-96BE-457B-B652-3DDE1C4A43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2:24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0,'0'4,"0"5,0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2:2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0,'0'4,"0"5,-4 5,-2 5,-3-2,0-4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2:24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0,'0'4,"0"5,0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2:2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0,'0'4,"0"5,-4 5,-2 5,-3-2,0-4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2:24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0,'0'4,"0"5,0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2:2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0,'0'4,"0"5,-4 5,-2 5,-3-2,0-4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6:05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1,'0'4,"0"5,0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6:08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0,'-4'0,"-2"4,-3 5,0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6:05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1,'0'4,"0"5,0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6:08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0,'-4'0,"-2"4,-3 5,0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6:05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1,'0'4,"0"5,0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0:36:08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0,'-4'0,"-2"4,-3 5,0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6:02:26.403"/>
    </inkml:context>
    <inkml:brush xml:id="br0">
      <inkml:brushProperty name="width" value="0.1" units="cm"/>
      <inkml:brushProperty name="height" value="0.1" units="cm"/>
      <inkml:brushProperty name="color" value="#D21022"/>
      <inkml:brushProperty name="ignorePressure" value="1"/>
    </inkml:brush>
  </inkml:definitions>
  <inkml:trace contextRef="#ctx0" brushRef="#br0">72 241,'0'5,"1"-1,0 1,0 0,0 0,4 8,-4-10,1 0,-1 1,0-1,0 0,-1 1,1-1,0 0,-1 1,0-1,0 1,-1 4,1-7,0-1,0 0,0 0,0 0,0 1,0-1,-1 0,1 0,0 0,0 1,0-1,0 0,0 0,-1 0,1 0,0 0,0 1,0-1,-1 0,1 0,0 0,0 0,0 0,-1 0,1 0,0 0,0 0,-1 0,1 0,0 0,0 0,-1 0,1 0,0 0,0 0,0 0,-1 0,1 0,0 0,0 0,0 0,-1 0,1-1,0 1,0 0,0 0,-1 0,1 0,0-1,0 1,0 0,0 0,0 0,0 0,-1-1,1 1,0 0,0 0,0-1,-10-12,10 13,-10-17,1 0,0 0,1-1,1-1,1 1,1-1,0 0,-3-39,8 61,1 10,0 0,1 0,8 24,-1-14,22 36,-25-49,1 0,-1-1,2 0,-1 0,16 14,-22-23,-1 1,1-1,0 1,-1-1,1 1,0-1,-1 0,1 1,0-1,0 0,0 1,-1-1,1 0,0 0,0 0,0 0,-1 0,1 0,0 0,0 0,0 0,-1 0,1 0,0-1,0 1,-1 0,1-1,0 1,0 0,-1-1,1 1,0-1,-1 1,1-1,-1 1,1-1,0 0,-1 1,1-1,-1 0,0 1,1-1,-1 0,0 1,1-2,2-4,0-1,0 1,-1-1,1-7,-2 11,14-79,-12 58,1 0,15-46,-15 61,0-1,1 1,1 0,-1 0,2 0,-1 1,10-9,-16 16,1 0,-1 1,0-1,1 1,-1-1,1 1,0-1,-1 1,1 0,-1-1,1 1,0 0,-1-1,1 1,0 0,-1 0,1-1,0 1,-1 0,1 0,0 0,-1 0,1 0,0 0,0 0,-1 0,2 1,-1-1,-1 1,1 0,0 0,-1-1,1 1,-1 0,1 0,-1 0,1 0,-1-1,0 1,1 0,-1 0,0 0,0 0,0 0,0 1,1 3,-1 0,0 0,0 0,-1 0,1 0,-3 9,-12 17,11-24,0 0,1 0,0 0,0 1,-2 13,2-1,-2-1,0 1,0-1,-2 0,-11 22,7-21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0 136,'0'-5,"0"0,1 0,-1 0,1 0,0 1,0-1,0 0,1 0,-1 1,1-1,0 1,1 0,-1 0,1-1,0 1,0 1,0-1,0 0,1 1,-1 0,1 0,0 0,0 0,0 0,1 1,-1 0,0 0,1 0,0 0,-1 1,7-2,-2 2,12-2,39-12,-87 21,24-5,1 1,-1 0,1 0,-1 0,1 0,0 0,0 0,0 1,0-1,0 1,1-1,-1 1,1 0,-2 3,-12 44,11-33,-1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9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18 163,'2'-4,"0"-1,0 0,0 1,0 0,1-1,-1 1,1 0,0 0,6-5,-2 0,7-7,1 0,0 2,1 0,0 0,30-17,-50 33,-19 14,-1-2,-40 19,59-31,1 0,-1 1,0-1,1 1,-1 1,1-1,0 0,0 1,0 0,-6 8,2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89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31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29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01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6d1affa1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6d1affa1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22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97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12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59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0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1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32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57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88325" y="1001852"/>
            <a:ext cx="5025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8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11825" y="347952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2638350" y="1624249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2682600" y="2298300"/>
            <a:ext cx="3778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4510750" y="2125688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655450" y="3580575"/>
            <a:ext cx="3606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lang="en" sz="1000" b="1">
                <a:solidFill>
                  <a:srgbClr val="CC0000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, including icons by </a:t>
            </a:r>
            <a:r>
              <a:rPr lang="en" sz="1000" b="1">
                <a:solidFill>
                  <a:srgbClr val="CC0000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rPr>
              <a:t>, and infographics &amp; images by </a:t>
            </a:r>
            <a:r>
              <a:rPr lang="en" sz="1000" b="1">
                <a:solidFill>
                  <a:srgbClr val="CC0000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/>
              </a:rPr>
              <a:t>Freepik</a:t>
            </a:r>
            <a:endParaRPr sz="1000" b="1">
              <a:solidFill>
                <a:srgbClr val="CC0000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040300" y="716000"/>
            <a:ext cx="48369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ast Sea Dokdo"/>
              <a:buNone/>
              <a:defRPr sz="4800">
                <a:solidFill>
                  <a:schemeClr val="dk1"/>
                </a:solidFill>
                <a:latin typeface="East Sea Dokdo"/>
                <a:ea typeface="East Sea Dokdo"/>
                <a:cs typeface="East Sea Dokdo"/>
                <a:sym typeface="East Sea Dok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ic"/>
              <a:buChar char="●"/>
              <a:defRPr sz="18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62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22.xml"/><Relationship Id="rId3" Type="http://schemas.openxmlformats.org/officeDocument/2006/relationships/image" Target="../media/image2.png"/><Relationship Id="rId7" Type="http://schemas.openxmlformats.org/officeDocument/2006/relationships/customXml" Target="../ink/ink19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21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0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26.xml"/><Relationship Id="rId3" Type="http://schemas.openxmlformats.org/officeDocument/2006/relationships/image" Target="../media/image2.png"/><Relationship Id="rId7" Type="http://schemas.openxmlformats.org/officeDocument/2006/relationships/customXml" Target="../ink/ink2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25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4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customXml" Target="../ink/ink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png"/><Relationship Id="rId4" Type="http://schemas.openxmlformats.org/officeDocument/2006/relationships/customXml" Target="../ink/ink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12.xml"/><Relationship Id="rId3" Type="http://schemas.openxmlformats.org/officeDocument/2006/relationships/image" Target="../media/image2.png"/><Relationship Id="rId7" Type="http://schemas.openxmlformats.org/officeDocument/2006/relationships/customXml" Target="../ink/ink9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1.xml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customXml" Target="../ink/ink10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16.xml"/><Relationship Id="rId3" Type="http://schemas.openxmlformats.org/officeDocument/2006/relationships/image" Target="../media/image2.png"/><Relationship Id="rId7" Type="http://schemas.openxmlformats.org/officeDocument/2006/relationships/customXml" Target="../ink/ink1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5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14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ctrTitle"/>
          </p:nvPr>
        </p:nvSpPr>
        <p:spPr>
          <a:xfrm>
            <a:off x="3288325" y="1001852"/>
            <a:ext cx="5025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cs-CZ" sz="8800" dirty="0"/>
              <a:t>Fonetika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KSCA203</a:t>
            </a:r>
            <a:endParaRPr dirty="0"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5911825" y="347952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Alena Smetanová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502735@mail.muni.cz</a:t>
            </a:r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06374" y="1401074"/>
            <a:ext cx="5647926" cy="341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3"/>
          <p:cNvCxnSpPr/>
          <p:nvPr/>
        </p:nvCxnSpPr>
        <p:spPr>
          <a:xfrm>
            <a:off x="7498912" y="3159644"/>
            <a:ext cx="8361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681438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ian</a:t>
            </a:r>
            <a:r>
              <a:rPr lang="cs-CZ" dirty="0"/>
              <a:t>, </a:t>
            </a:r>
            <a:r>
              <a:rPr lang="cs-CZ" dirty="0" err="1"/>
              <a:t>uan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xuānyán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宣言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yuánxiān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原先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quāndiǎn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圈点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juānxiàn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捐献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quántiān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全天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yuǎnjiàn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远见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biānyuán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边缘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jiànquán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健全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yǎnyuán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演员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tiányuán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田园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liànquán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练拳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piānyuǎn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偏远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B6F0118-71FB-4887-8E1A-502CB62664F7}"/>
              </a:ext>
            </a:extLst>
          </p:cNvPr>
          <p:cNvGrpSpPr/>
          <p:nvPr/>
        </p:nvGrpSpPr>
        <p:grpSpPr>
          <a:xfrm>
            <a:off x="3455752" y="419205"/>
            <a:ext cx="76320" cy="27720"/>
            <a:chOff x="3455752" y="419205"/>
            <a:chExt cx="7632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B32B47-3694-4026-A684-E49DB1FB1E73}"/>
                    </a:ext>
                  </a:extLst>
                </p14:cNvPr>
                <p14:cNvContentPartPr/>
                <p14:nvPr/>
              </p14:nvContentPartPr>
              <p14:xfrm>
                <a:off x="3455752" y="419205"/>
                <a:ext cx="360" cy="8640"/>
              </p14:xfrm>
            </p:contentPart>
          </mc:Choice>
          <mc:Fallback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B32B47-3694-4026-A684-E49DB1FB1E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37752" y="401205"/>
                  <a:ext cx="3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C0DF5F3-B05D-441C-871F-3859EF1AEA9C}"/>
                    </a:ext>
                  </a:extLst>
                </p14:cNvPr>
                <p14:cNvContentPartPr/>
                <p14:nvPr/>
              </p14:nvContentPartPr>
              <p14:xfrm>
                <a:off x="3521632" y="419205"/>
                <a:ext cx="10440" cy="277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C0DF5F3-B05D-441C-871F-3859EF1AEA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03632" y="401205"/>
                  <a:ext cx="4608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180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in, </a:t>
            </a:r>
            <a:r>
              <a:rPr lang="cs-CZ" dirty="0" err="1"/>
              <a:t>un</a:t>
            </a:r>
            <a:r>
              <a:rPr lang="cs-CZ" dirty="0"/>
              <a:t>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金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军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yín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银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yún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云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jìn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近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jùn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郡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yìn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印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yùn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新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熏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xìn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信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xùn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训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439801" y="377840"/>
              <a:ext cx="64080" cy="59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1801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075167" y="377840"/>
              <a:ext cx="65880" cy="493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7265" y="359840"/>
                <a:ext cx="101326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Skupina 6">
            <a:extLst>
              <a:ext uri="{FF2B5EF4-FFF2-40B4-BE49-F238E27FC236}">
                <a16:creationId xmlns:a16="http://schemas.microsoft.com/office/drawing/2014/main" id="{FA84DE4E-A004-40D1-A4AA-FFFF3D59B79A}"/>
              </a:ext>
            </a:extLst>
          </p:cNvPr>
          <p:cNvGrpSpPr/>
          <p:nvPr/>
        </p:nvGrpSpPr>
        <p:grpSpPr>
          <a:xfrm>
            <a:off x="3473032" y="419205"/>
            <a:ext cx="67320" cy="16920"/>
            <a:chOff x="3473032" y="419205"/>
            <a:chExt cx="67320" cy="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3AF916AF-E58E-4DC4-BB34-A4F180A2DAC6}"/>
                    </a:ext>
                  </a:extLst>
                </p14:cNvPr>
                <p14:cNvContentPartPr/>
                <p14:nvPr/>
              </p14:nvContentPartPr>
              <p14:xfrm>
                <a:off x="3473032" y="427125"/>
                <a:ext cx="360" cy="9000"/>
              </p14:xfrm>
            </p:contentPart>
          </mc:Choice>
          <mc:Fallback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3AF916AF-E58E-4DC4-BB34-A4F180A2DA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55032" y="409485"/>
                  <a:ext cx="3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383521F2-6527-4F8F-9032-8F43F1484B83}"/>
                    </a:ext>
                  </a:extLst>
                </p14:cNvPr>
                <p14:cNvContentPartPr/>
                <p14:nvPr/>
              </p14:nvContentPartPr>
              <p14:xfrm>
                <a:off x="3529912" y="419205"/>
                <a:ext cx="10440" cy="864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383521F2-6527-4F8F-9032-8F43F1484B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2272" y="401205"/>
                  <a:ext cx="4608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676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in, </a:t>
            </a:r>
            <a:r>
              <a:rPr lang="cs-CZ" dirty="0" err="1"/>
              <a:t>un</a:t>
            </a:r>
            <a:r>
              <a:rPr lang="cs-CZ" dirty="0"/>
              <a:t>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báiyín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白银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báiyún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白云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yángqín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扬琴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yángqún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羊群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tōngxìn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通信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tōngxùn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通讯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bùjīn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不禁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bù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不均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xìnfú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信服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xùnfú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驯服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yánjǐn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严谨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yánjùn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严峻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yìnshū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印书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yùnshū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运输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cānjīn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餐巾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cānjūn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参军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439801" y="377840"/>
              <a:ext cx="64080" cy="59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1801" y="35973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075167" y="377840"/>
              <a:ext cx="65880" cy="493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7265" y="359840"/>
                <a:ext cx="101326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Skupina 6">
            <a:extLst>
              <a:ext uri="{FF2B5EF4-FFF2-40B4-BE49-F238E27FC236}">
                <a16:creationId xmlns:a16="http://schemas.microsoft.com/office/drawing/2014/main" id="{FA84DE4E-A004-40D1-A4AA-FFFF3D59B79A}"/>
              </a:ext>
            </a:extLst>
          </p:cNvPr>
          <p:cNvGrpSpPr/>
          <p:nvPr/>
        </p:nvGrpSpPr>
        <p:grpSpPr>
          <a:xfrm>
            <a:off x="3473032" y="419205"/>
            <a:ext cx="67320" cy="16920"/>
            <a:chOff x="3473032" y="419205"/>
            <a:chExt cx="67320" cy="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3AF916AF-E58E-4DC4-BB34-A4F180A2DAC6}"/>
                    </a:ext>
                  </a:extLst>
                </p14:cNvPr>
                <p14:cNvContentPartPr/>
                <p14:nvPr/>
              </p14:nvContentPartPr>
              <p14:xfrm>
                <a:off x="3473032" y="427125"/>
                <a:ext cx="360" cy="9000"/>
              </p14:xfrm>
            </p:contentPart>
          </mc:Choice>
          <mc:Fallback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3AF916AF-E58E-4DC4-BB34-A4F180A2DA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55032" y="409125"/>
                  <a:ext cx="3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383521F2-6527-4F8F-9032-8F43F1484B83}"/>
                    </a:ext>
                  </a:extLst>
                </p14:cNvPr>
                <p14:cNvContentPartPr/>
                <p14:nvPr/>
              </p14:nvContentPartPr>
              <p14:xfrm>
                <a:off x="3529912" y="419205"/>
                <a:ext cx="10440" cy="864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383521F2-6527-4F8F-9032-8F43F1484B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1912" y="401205"/>
                  <a:ext cx="4608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466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70790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in, </a:t>
            </a:r>
            <a:r>
              <a:rPr lang="cs-CZ" dirty="0" err="1"/>
              <a:t>un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12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yīnyún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阴云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yīnxún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因循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yīnxùn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音讯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jūn-mín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军民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jìnyùn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禁运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en-US" altLang="zh-CN" sz="1800" dirty="0" err="1">
                <a:latin typeface="+mj-ea"/>
                <a:ea typeface="+mj-ea"/>
              </a:rPr>
              <a:t>xīnjūn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新军</a:t>
            </a:r>
            <a:r>
              <a:rPr lang="en-US" altLang="zh-CN" sz="1800" dirty="0">
                <a:latin typeface="+mj-ea"/>
                <a:ea typeface="+mj-ea"/>
              </a:rPr>
              <a:t>)</a:t>
            </a:r>
            <a:endParaRPr lang="sk-SK" sz="1800" dirty="0">
              <a:latin typeface="+mj-ea"/>
              <a:ea typeface="+mj-ea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A84DE4E-A004-40D1-A4AA-FFFF3D59B79A}"/>
              </a:ext>
            </a:extLst>
          </p:cNvPr>
          <p:cNvGrpSpPr/>
          <p:nvPr/>
        </p:nvGrpSpPr>
        <p:grpSpPr>
          <a:xfrm>
            <a:off x="3473032" y="419205"/>
            <a:ext cx="67320" cy="16920"/>
            <a:chOff x="3473032" y="419205"/>
            <a:chExt cx="67320" cy="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3AF916AF-E58E-4DC4-BB34-A4F180A2DAC6}"/>
                    </a:ext>
                  </a:extLst>
                </p14:cNvPr>
                <p14:cNvContentPartPr/>
                <p14:nvPr/>
              </p14:nvContentPartPr>
              <p14:xfrm>
                <a:off x="3473032" y="427125"/>
                <a:ext cx="360" cy="9000"/>
              </p14:xfrm>
            </p:contentPart>
          </mc:Choice>
          <mc:Fallback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3AF916AF-E58E-4DC4-BB34-A4F180A2DA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55032" y="409125"/>
                  <a:ext cx="3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383521F2-6527-4F8F-9032-8F43F1484B83}"/>
                    </a:ext>
                  </a:extLst>
                </p14:cNvPr>
                <p14:cNvContentPartPr/>
                <p14:nvPr/>
              </p14:nvContentPartPr>
              <p14:xfrm>
                <a:off x="3529912" y="419205"/>
                <a:ext cx="10440" cy="864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383521F2-6527-4F8F-9032-8F43F1484B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1912" y="401205"/>
                  <a:ext cx="4608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63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89850" y="409075"/>
            <a:ext cx="4391524" cy="432534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4"/>
          <p:cNvSpPr txBox="1">
            <a:spLocks noGrp="1"/>
          </p:cNvSpPr>
          <p:nvPr>
            <p:ph type="title"/>
          </p:nvPr>
        </p:nvSpPr>
        <p:spPr>
          <a:xfrm>
            <a:off x="4040350" y="1397605"/>
            <a:ext cx="48369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dirty="0"/>
              <a:t>Dekuji</a:t>
            </a:r>
            <a:br>
              <a:rPr lang="cs-CZ" sz="8000" dirty="0"/>
            </a:br>
            <a:r>
              <a:rPr lang="cs-CZ" sz="8000" dirty="0"/>
              <a:t>za</a:t>
            </a:r>
            <a:br>
              <a:rPr lang="cs-CZ" sz="8000" dirty="0"/>
            </a:br>
            <a:r>
              <a:rPr lang="cs-CZ" sz="8000" dirty="0"/>
              <a:t>pozornost</a:t>
            </a:r>
            <a:endParaRPr sz="8000" dirty="0"/>
          </a:p>
        </p:txBody>
      </p:sp>
      <p:sp>
        <p:nvSpPr>
          <p:cNvPr id="522" name="Google Shape;522;p44"/>
          <p:cNvSpPr txBox="1">
            <a:spLocks noGrp="1"/>
          </p:cNvSpPr>
          <p:nvPr>
            <p:ph type="subTitle" idx="1"/>
          </p:nvPr>
        </p:nvSpPr>
        <p:spPr>
          <a:xfrm>
            <a:off x="4510750" y="4396025"/>
            <a:ext cx="38961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Please keep this slide for attribution</a:t>
            </a:r>
            <a:endParaRPr sz="100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B9DB553-D9D4-4EA6-8D9D-8966B180825A}"/>
                  </a:ext>
                </a:extLst>
              </p14:cNvPr>
              <p14:cNvContentPartPr/>
              <p14:nvPr/>
            </p14:nvContentPartPr>
            <p14:xfrm>
              <a:off x="5980792" y="500565"/>
              <a:ext cx="100080" cy="1242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B9DB553-D9D4-4EA6-8D9D-8966B18082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3152" y="482565"/>
                <a:ext cx="135720" cy="159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42263F8C-B4A8-421E-96A8-39338AFE075C}"/>
              </a:ext>
            </a:extLst>
          </p:cNvPr>
          <p:cNvSpPr/>
          <p:nvPr/>
        </p:nvSpPr>
        <p:spPr>
          <a:xfrm>
            <a:off x="4748169" y="3883895"/>
            <a:ext cx="3742571" cy="93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C92594-B937-4D37-8E13-7965E34D6844}"/>
              </a:ext>
            </a:extLst>
          </p:cNvPr>
          <p:cNvSpPr txBox="1"/>
          <p:nvPr/>
        </p:nvSpPr>
        <p:spPr>
          <a:xfrm>
            <a:off x="6560191" y="4621933"/>
            <a:ext cx="341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Smetanová, podzim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an</a:t>
            </a:r>
            <a:r>
              <a:rPr lang="cs-CZ" dirty="0"/>
              <a:t>, en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班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–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bēn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奔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翻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fēn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办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笨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反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粉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寒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痕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粘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zhēn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真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喊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狠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站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阵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448190" y="386449"/>
              <a:ext cx="64080" cy="59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0190" y="368339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091945" y="396169"/>
              <a:ext cx="65880" cy="493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4043" y="378169"/>
                <a:ext cx="101326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23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an</a:t>
            </a:r>
            <a:r>
              <a:rPr lang="cs-CZ" dirty="0"/>
              <a:t>, en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gānz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竿子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–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gēnz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根子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hǎnshēng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喊声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–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shēng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很生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bǎnz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板子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–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běnz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本子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fānkāi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翻开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fēnkāi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分开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kǎnle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砍了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kěnle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肯了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chán(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很馋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hěn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很沉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yí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一站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yí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一阵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yíhàn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遗憾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yíhèn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遗恨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448190" y="386449"/>
              <a:ext cx="64080" cy="59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0190" y="368339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091945" y="396169"/>
              <a:ext cx="65880" cy="493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4043" y="378169"/>
                <a:ext cx="101326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4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2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an</a:t>
            </a:r>
            <a:r>
              <a:rPr lang="cs-CZ" dirty="0"/>
              <a:t>, en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82188" y="1242811"/>
            <a:ext cx="634547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cánrěn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残忍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bǎnběn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版本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ānfèn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安分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fánmèn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烦闷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半盆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fànrén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犯人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shěnpàn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审判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shēnzhǎn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伸展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fēndān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分担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chènshān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衬衫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shēnshān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深山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zhēn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nán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真难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91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ang</a:t>
            </a:r>
            <a:r>
              <a:rPr lang="cs-CZ" dirty="0"/>
              <a:t>, </a:t>
            </a:r>
            <a:r>
              <a:rPr lang="cs-CZ" dirty="0" err="1"/>
              <a:t>eng</a:t>
            </a:r>
            <a:r>
              <a:rPr lang="cs-CZ" dirty="0"/>
              <a:t>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49235" y="1106211"/>
            <a:ext cx="6345472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旁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péng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棚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狼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léng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棱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pàng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胖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pèng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碰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làng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浪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lèng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愣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gāng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钢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gēng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耕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dāng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当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dēng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灯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gǎng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港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gěng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梗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dǎng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挡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děng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等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632748" y="412821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4748" y="394711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318448" y="394999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0546" y="376999"/>
                <a:ext cx="101326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20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ang</a:t>
            </a:r>
            <a:r>
              <a:rPr lang="cs-CZ" dirty="0"/>
              <a:t>, </a:t>
            </a:r>
            <a:r>
              <a:rPr lang="cs-CZ" dirty="0" err="1"/>
              <a:t>eng</a:t>
            </a:r>
            <a:r>
              <a:rPr lang="cs-CZ" dirty="0"/>
              <a:t>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49235" y="1106211"/>
            <a:ext cx="6345472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chángle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长了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chéngle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成了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mángzhe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忙着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méngzhe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蒙着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lángz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廊子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léngz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棱子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shāngrén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商人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shēngrén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生人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bù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不长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bù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chéng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不成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dōngfāng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东方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dōngfēng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东风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kāifàng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开放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kāifèng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开缝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gāodàng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高档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gāodèng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高凳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632748" y="412821"/>
              <a:ext cx="64080" cy="59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4748" y="394711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318448" y="394999"/>
              <a:ext cx="65880" cy="493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0546" y="376999"/>
                <a:ext cx="101326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40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757688" y="1513736"/>
            <a:ext cx="6345472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Chángchéng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长城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zhāngchéng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章程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dǎngfēng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挡风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chāngshèng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昌盛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péngzhàng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膨胀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shēngzhǎng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生长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zhèngcháng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正常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fēnglàng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风浪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Google Shape;138;p26">
            <a:extLst>
              <a:ext uri="{FF2B5EF4-FFF2-40B4-BE49-F238E27FC236}">
                <a16:creationId xmlns:a16="http://schemas.microsoft.com/office/drawing/2014/main" id="{D085B9A2-74D9-4EC3-A15F-4CAA400310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ang</a:t>
            </a:r>
            <a:r>
              <a:rPr lang="cs-CZ" dirty="0"/>
              <a:t>, </a:t>
            </a:r>
            <a:r>
              <a:rPr lang="cs-CZ" dirty="0" err="1"/>
              <a:t>eng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65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ian</a:t>
            </a:r>
            <a:r>
              <a:rPr lang="cs-CZ" dirty="0"/>
              <a:t>, </a:t>
            </a:r>
            <a:r>
              <a:rPr lang="cs-CZ" dirty="0" err="1"/>
              <a:t>uan</a:t>
            </a:r>
            <a:r>
              <a:rPr lang="cs-CZ" dirty="0"/>
              <a:t>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xiǎn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险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xuǎn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选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jiān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尖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juān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xiàn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线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xuàn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楦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jiǎn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剪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juǎn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卷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qiān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千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quān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圈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盐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yuán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圆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qiàn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欠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quàn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劝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endParaRPr lang="cs-CZ" altLang="zh-TW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眼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cs-CZ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cs-CZ" sz="1800" dirty="0" err="1">
                <a:latin typeface="SimSun" panose="02010600030101010101" pitchFamily="2" charset="-122"/>
                <a:ea typeface="SimSun" panose="02010600030101010101" pitchFamily="2" charset="-122"/>
              </a:rPr>
              <a:t>yuǎn</a:t>
            </a:r>
            <a:r>
              <a:rPr lang="cs-CZ" sz="18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1800" dirty="0">
                <a:latin typeface="SimSun" panose="02010600030101010101" pitchFamily="2" charset="-122"/>
                <a:ea typeface="SimSun" panose="02010600030101010101" pitchFamily="2" charset="-122"/>
              </a:rPr>
              <a:t>远</a:t>
            </a:r>
            <a:r>
              <a:rPr lang="en-US" altLang="zh-TW" sz="1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sk-SK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624359" y="402500"/>
              <a:ext cx="64080" cy="590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6359" y="38439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268114" y="402500"/>
              <a:ext cx="65880" cy="493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0212" y="384500"/>
                <a:ext cx="101326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Skupina 9">
            <a:extLst>
              <a:ext uri="{FF2B5EF4-FFF2-40B4-BE49-F238E27FC236}">
                <a16:creationId xmlns:a16="http://schemas.microsoft.com/office/drawing/2014/main" id="{8B6F0118-71FB-4887-8E1A-502CB62664F7}"/>
              </a:ext>
            </a:extLst>
          </p:cNvPr>
          <p:cNvGrpSpPr/>
          <p:nvPr/>
        </p:nvGrpSpPr>
        <p:grpSpPr>
          <a:xfrm>
            <a:off x="3455752" y="419205"/>
            <a:ext cx="76320" cy="27720"/>
            <a:chOff x="3455752" y="419205"/>
            <a:chExt cx="7632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B32B47-3694-4026-A684-E49DB1FB1E73}"/>
                    </a:ext>
                  </a:extLst>
                </p14:cNvPr>
                <p14:cNvContentPartPr/>
                <p14:nvPr/>
              </p14:nvContentPartPr>
              <p14:xfrm>
                <a:off x="3455752" y="419205"/>
                <a:ext cx="360" cy="8640"/>
              </p14:xfrm>
            </p:contentPart>
          </mc:Choice>
          <mc:Fallback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B32B47-3694-4026-A684-E49DB1FB1E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38112" y="401205"/>
                  <a:ext cx="3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C0DF5F3-B05D-441C-871F-3859EF1AEA9C}"/>
                    </a:ext>
                  </a:extLst>
                </p14:cNvPr>
                <p14:cNvContentPartPr/>
                <p14:nvPr/>
              </p14:nvContentPartPr>
              <p14:xfrm>
                <a:off x="3521632" y="419205"/>
                <a:ext cx="10440" cy="277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C0DF5F3-B05D-441C-871F-3859EF1AEA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3632" y="401205"/>
                  <a:ext cx="4608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432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515011" y="142736"/>
            <a:ext cx="5280071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ian</a:t>
            </a:r>
            <a:r>
              <a:rPr lang="cs-CZ" dirty="0"/>
              <a:t>, </a:t>
            </a:r>
            <a:r>
              <a:rPr lang="cs-CZ" dirty="0" err="1"/>
              <a:t>uan</a:t>
            </a:r>
            <a:r>
              <a:rPr lang="cs-CZ" dirty="0"/>
              <a:t> srovnani</a:t>
            </a:r>
            <a:endParaRPr dirty="0"/>
          </a:p>
        </p:txBody>
      </p:sp>
      <p:grpSp>
        <p:nvGrpSpPr>
          <p:cNvPr id="140" name="Google Shape;140;p26"/>
          <p:cNvGrpSpPr/>
          <p:nvPr/>
        </p:nvGrpSpPr>
        <p:grpSpPr>
          <a:xfrm>
            <a:off x="-94217" y="0"/>
            <a:ext cx="1637792" cy="1631541"/>
            <a:chOff x="248575" y="-104979"/>
            <a:chExt cx="2434026" cy="2699351"/>
          </a:xfrm>
        </p:grpSpPr>
        <p:pic>
          <p:nvPicPr>
            <p:cNvPr id="141" name="Google Shape;1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9775" y="131175"/>
              <a:ext cx="931550" cy="85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 rotWithShape="1">
            <a:blip r:embed="rId4">
              <a:alphaModFix/>
            </a:blip>
            <a:srcRect t="49" b="49"/>
            <a:stretch/>
          </p:blipFill>
          <p:spPr>
            <a:xfrm rot="9469572" flipH="1">
              <a:off x="601932" y="139221"/>
              <a:ext cx="1727313" cy="2210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6"/>
          <p:cNvGrpSpPr/>
          <p:nvPr/>
        </p:nvGrpSpPr>
        <p:grpSpPr>
          <a:xfrm>
            <a:off x="7160478" y="3146806"/>
            <a:ext cx="1885365" cy="1956737"/>
            <a:chOff x="6680800" y="2139050"/>
            <a:chExt cx="2132700" cy="2745396"/>
          </a:xfrm>
        </p:grpSpPr>
        <p:pic>
          <p:nvPicPr>
            <p:cNvPr id="144" name="Google Shape;14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950454">
              <a:off x="7289500" y="3729735"/>
              <a:ext cx="931550" cy="1225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6"/>
            <p:cNvPicPr preferRelativeResize="0"/>
            <p:nvPr/>
          </p:nvPicPr>
          <p:blipFill rotWithShape="1">
            <a:blip r:embed="rId6">
              <a:alphaModFix/>
            </a:blip>
            <a:srcRect l="69" r="69"/>
            <a:stretch/>
          </p:blipFill>
          <p:spPr>
            <a:xfrm>
              <a:off x="6680800" y="2139050"/>
              <a:ext cx="2132700" cy="2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C289E6-E25F-413E-8FE8-3F6A23A1A6BE}"/>
              </a:ext>
            </a:extLst>
          </p:cNvPr>
          <p:cNvSpPr txBox="1"/>
          <p:nvPr/>
        </p:nvSpPr>
        <p:spPr>
          <a:xfrm>
            <a:off x="1657020" y="1183333"/>
            <a:ext cx="6345472" cy="336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qiántou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前头</a:t>
            </a:r>
            <a:r>
              <a:rPr lang="en-US" altLang="zh-CN" sz="1800" dirty="0">
                <a:latin typeface="+mj-ea"/>
                <a:ea typeface="+mj-ea"/>
              </a:rPr>
              <a:t>) - </a:t>
            </a:r>
            <a:r>
              <a:rPr lang="en-US" altLang="zh-CN" sz="1800" dirty="0" err="1">
                <a:latin typeface="+mj-ea"/>
                <a:ea typeface="+mj-ea"/>
              </a:rPr>
              <a:t>quántou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拳头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yǎnshì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演示</a:t>
            </a:r>
            <a:r>
              <a:rPr lang="en-US" altLang="zh-CN" sz="1800" dirty="0">
                <a:latin typeface="+mj-ea"/>
                <a:ea typeface="+mj-ea"/>
              </a:rPr>
              <a:t>)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>
                <a:latin typeface="+mj-ea"/>
                <a:ea typeface="+mj-ea"/>
              </a:rPr>
              <a:t> - </a:t>
            </a:r>
            <a:r>
              <a:rPr lang="en-US" altLang="zh-CN" sz="1800" dirty="0" err="1">
                <a:latin typeface="+mj-ea"/>
                <a:ea typeface="+mj-ea"/>
              </a:rPr>
              <a:t>yuǎnshì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远视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xiánzhe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闲着</a:t>
            </a:r>
            <a:r>
              <a:rPr lang="en-US" altLang="zh-CN" sz="1800" dirty="0">
                <a:latin typeface="+mj-ea"/>
                <a:ea typeface="+mj-ea"/>
              </a:rPr>
              <a:t>) - </a:t>
            </a:r>
            <a:r>
              <a:rPr lang="en-US" altLang="zh-CN" sz="1800" dirty="0" err="1">
                <a:latin typeface="+mj-ea"/>
                <a:ea typeface="+mj-ea"/>
              </a:rPr>
              <a:t>xuánzhe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悬着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qiānzhe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牵着</a:t>
            </a:r>
            <a:r>
              <a:rPr lang="en-US" altLang="zh-CN" sz="1800" dirty="0">
                <a:latin typeface="+mj-ea"/>
                <a:ea typeface="+mj-ea"/>
              </a:rPr>
              <a:t>) - </a:t>
            </a:r>
            <a:r>
              <a:rPr lang="en-US" altLang="zh-CN" sz="1800" dirty="0" err="1">
                <a:latin typeface="+mj-ea"/>
                <a:ea typeface="+mj-ea"/>
              </a:rPr>
              <a:t>quānzhe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圈着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yǒu</a:t>
            </a:r>
            <a:r>
              <a:rPr lang="en-US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qián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有钱</a:t>
            </a:r>
            <a:r>
              <a:rPr lang="en-US" altLang="zh-CN" sz="1800" dirty="0">
                <a:latin typeface="+mj-ea"/>
                <a:ea typeface="+mj-ea"/>
              </a:rPr>
              <a:t>) - </a:t>
            </a:r>
            <a:r>
              <a:rPr lang="en-US" altLang="zh-CN" sz="1800" dirty="0" err="1">
                <a:latin typeface="+mj-ea"/>
                <a:ea typeface="+mj-ea"/>
              </a:rPr>
              <a:t>yǒu</a:t>
            </a:r>
            <a:r>
              <a:rPr lang="en-US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quán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有权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yì</a:t>
            </a:r>
            <a:r>
              <a:rPr lang="en-US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qiān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一千</a:t>
            </a:r>
            <a:r>
              <a:rPr lang="en-US" altLang="zh-CN" sz="1800" dirty="0">
                <a:latin typeface="+mj-ea"/>
                <a:ea typeface="+mj-ea"/>
              </a:rPr>
              <a:t>) - </a:t>
            </a:r>
            <a:r>
              <a:rPr lang="en-US" altLang="zh-CN" sz="1800" dirty="0" err="1">
                <a:latin typeface="+mj-ea"/>
                <a:ea typeface="+mj-ea"/>
              </a:rPr>
              <a:t>yì</a:t>
            </a:r>
            <a:r>
              <a:rPr lang="en-US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quān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一圈</a:t>
            </a:r>
            <a:r>
              <a:rPr lang="en-US" altLang="zh-CN" sz="1800" dirty="0">
                <a:latin typeface="+mj-ea"/>
                <a:ea typeface="+mj-ea"/>
              </a:rPr>
              <a:t>)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wú</a:t>
            </a:r>
            <a:r>
              <a:rPr lang="en-US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yán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无盐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r>
              <a:rPr lang="cs-CZ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>
                <a:latin typeface="+mj-ea"/>
                <a:ea typeface="+mj-ea"/>
              </a:rPr>
              <a:t>- </a:t>
            </a:r>
            <a:r>
              <a:rPr lang="en-US" altLang="zh-CN" sz="1800" dirty="0" err="1">
                <a:latin typeface="+mj-ea"/>
                <a:ea typeface="+mj-ea"/>
              </a:rPr>
              <a:t>wú</a:t>
            </a:r>
            <a:r>
              <a:rPr lang="en-US" altLang="zh-CN" sz="1800" dirty="0">
                <a:latin typeface="+mj-ea"/>
                <a:ea typeface="+mj-ea"/>
              </a:rPr>
              <a:t> </a:t>
            </a:r>
            <a:r>
              <a:rPr lang="en-US" altLang="zh-CN" sz="1800" dirty="0" err="1">
                <a:latin typeface="+mj-ea"/>
                <a:ea typeface="+mj-ea"/>
              </a:rPr>
              <a:t>yuán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无缘</a:t>
            </a:r>
            <a:r>
              <a:rPr lang="en-US" altLang="zh-CN" sz="1800" dirty="0">
                <a:latin typeface="+mj-ea"/>
                <a:ea typeface="+mj-ea"/>
              </a:rPr>
              <a:t>) </a:t>
            </a:r>
            <a:endParaRPr lang="cs-CZ" altLang="zh-CN" sz="1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latin typeface="+mj-ea"/>
                <a:ea typeface="+mj-ea"/>
              </a:rPr>
              <a:t>shìjiàn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事件</a:t>
            </a:r>
            <a:r>
              <a:rPr lang="en-US" altLang="zh-CN" sz="1800" dirty="0">
                <a:latin typeface="+mj-ea"/>
                <a:ea typeface="+mj-ea"/>
              </a:rPr>
              <a:t>) - </a:t>
            </a:r>
            <a:r>
              <a:rPr lang="en-US" altLang="zh-CN" sz="1800" dirty="0" err="1">
                <a:latin typeface="+mj-ea"/>
                <a:ea typeface="+mj-ea"/>
              </a:rPr>
              <a:t>shìjuàn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zh-CN" altLang="en-US" sz="1800" dirty="0">
                <a:latin typeface="+mj-ea"/>
                <a:ea typeface="+mj-ea"/>
              </a:rPr>
              <a:t>试卷</a:t>
            </a:r>
            <a:r>
              <a:rPr lang="en-US" altLang="zh-CN" sz="1800" dirty="0">
                <a:latin typeface="+mj-ea"/>
                <a:ea typeface="+mj-ea"/>
              </a:rPr>
              <a:t>)  </a:t>
            </a:r>
            <a:endParaRPr lang="sk-SK" sz="1800" dirty="0">
              <a:latin typeface="+mj-ea"/>
              <a:ea typeface="+mj-e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14:cNvPr>
              <p14:cNvContentPartPr/>
              <p14:nvPr/>
            </p14:nvContentPartPr>
            <p14:xfrm>
              <a:off x="5624359" y="402500"/>
              <a:ext cx="64080" cy="59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06FEBE9-B4C7-48ED-B332-D592AA299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6359" y="384390"/>
                <a:ext cx="99720" cy="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14:cNvPr>
              <p14:cNvContentPartPr/>
              <p14:nvPr/>
            </p14:nvContentPartPr>
            <p14:xfrm>
              <a:off x="5268114" y="402500"/>
              <a:ext cx="65880" cy="493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5633BB2-646A-4C6E-96A2-94389805C1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0212" y="384500"/>
                <a:ext cx="101326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Skupina 9">
            <a:extLst>
              <a:ext uri="{FF2B5EF4-FFF2-40B4-BE49-F238E27FC236}">
                <a16:creationId xmlns:a16="http://schemas.microsoft.com/office/drawing/2014/main" id="{8B6F0118-71FB-4887-8E1A-502CB62664F7}"/>
              </a:ext>
            </a:extLst>
          </p:cNvPr>
          <p:cNvGrpSpPr/>
          <p:nvPr/>
        </p:nvGrpSpPr>
        <p:grpSpPr>
          <a:xfrm>
            <a:off x="3455752" y="419205"/>
            <a:ext cx="76320" cy="27720"/>
            <a:chOff x="3455752" y="419205"/>
            <a:chExt cx="7632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B32B47-3694-4026-A684-E49DB1FB1E73}"/>
                    </a:ext>
                  </a:extLst>
                </p14:cNvPr>
                <p14:cNvContentPartPr/>
                <p14:nvPr/>
              </p14:nvContentPartPr>
              <p14:xfrm>
                <a:off x="3455752" y="419205"/>
                <a:ext cx="360" cy="8640"/>
              </p14:xfrm>
            </p:contentPart>
          </mc:Choice>
          <mc:Fallback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B32B47-3694-4026-A684-E49DB1FB1E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37752" y="401205"/>
                  <a:ext cx="3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C0DF5F3-B05D-441C-871F-3859EF1AEA9C}"/>
                    </a:ext>
                  </a:extLst>
                </p14:cNvPr>
                <p14:cNvContentPartPr/>
                <p14:nvPr/>
              </p14:nvContentPartPr>
              <p14:xfrm>
                <a:off x="3521632" y="419205"/>
                <a:ext cx="10440" cy="277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C0DF5F3-B05D-441C-871F-3859EF1AEA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3632" y="401205"/>
                  <a:ext cx="4608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0656864"/>
      </p:ext>
    </p:extLst>
  </p:cSld>
  <p:clrMapOvr>
    <a:masterClrMapping/>
  </p:clrMapOvr>
</p:sld>
</file>

<file path=ppt/theme/theme1.xml><?xml version="1.0" encoding="utf-8"?>
<a:theme xmlns:a="http://schemas.openxmlformats.org/drawingml/2006/main" name="East Asian Studies Thesis by Slidesgo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0000"/>
      </a:accent1>
      <a:accent2>
        <a:srgbClr val="990000"/>
      </a:accent2>
      <a:accent3>
        <a:srgbClr val="660000"/>
      </a:accent3>
      <a:accent4>
        <a:srgbClr val="CC0000"/>
      </a:accent4>
      <a:accent5>
        <a:srgbClr val="990000"/>
      </a:accent5>
      <a:accent6>
        <a:srgbClr val="66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900</Words>
  <Application>Microsoft Office PowerPoint</Application>
  <PresentationFormat>Předvádění na obrazovce (16:9)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East Sea Dokdo</vt:lpstr>
      <vt:lpstr>Arial</vt:lpstr>
      <vt:lpstr>Antic</vt:lpstr>
      <vt:lpstr>宋体</vt:lpstr>
      <vt:lpstr>宋体</vt:lpstr>
      <vt:lpstr>East Asian Studies Thesis by Slidesgo </vt:lpstr>
      <vt:lpstr> Fonetika  KSCA203</vt:lpstr>
      <vt:lpstr>an, en srovnani</vt:lpstr>
      <vt:lpstr>an, en srovnani</vt:lpstr>
      <vt:lpstr>an, en</vt:lpstr>
      <vt:lpstr>ang, eng srovnani</vt:lpstr>
      <vt:lpstr>ang, eng srovnani</vt:lpstr>
      <vt:lpstr>ang, eng</vt:lpstr>
      <vt:lpstr>ian, uan srovnani</vt:lpstr>
      <vt:lpstr>ian, uan srovnani</vt:lpstr>
      <vt:lpstr>ian, uan</vt:lpstr>
      <vt:lpstr>in, un srovnani</vt:lpstr>
      <vt:lpstr>in, un srovnani</vt:lpstr>
      <vt:lpstr>in, un</vt:lpstr>
      <vt:lpstr>Dekuji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Fonetika  KSCA203</dc:title>
  <cp:lastModifiedBy>Alena Smetanová</cp:lastModifiedBy>
  <cp:revision>30</cp:revision>
  <dcterms:modified xsi:type="dcterms:W3CDTF">2020-09-30T20:39:50Z</dcterms:modified>
</cp:coreProperties>
</file>