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5" r:id="rId1"/>
  </p:sldMasterIdLst>
  <p:handoutMasterIdLst>
    <p:handoutMasterId r:id="rId22"/>
  </p:handoutMasterIdLst>
  <p:sldIdLst>
    <p:sldId id="256" r:id="rId2"/>
    <p:sldId id="289" r:id="rId3"/>
    <p:sldId id="257" r:id="rId4"/>
    <p:sldId id="290" r:id="rId5"/>
    <p:sldId id="291" r:id="rId6"/>
    <p:sldId id="293" r:id="rId7"/>
    <p:sldId id="292" r:id="rId8"/>
    <p:sldId id="277" r:id="rId9"/>
    <p:sldId id="294" r:id="rId10"/>
    <p:sldId id="296" r:id="rId11"/>
    <p:sldId id="297" r:id="rId12"/>
    <p:sldId id="304" r:id="rId13"/>
    <p:sldId id="295" r:id="rId14"/>
    <p:sldId id="301" r:id="rId15"/>
    <p:sldId id="298" r:id="rId16"/>
    <p:sldId id="299" r:id="rId17"/>
    <p:sldId id="303" r:id="rId18"/>
    <p:sldId id="300" r:id="rId19"/>
    <p:sldId id="302" r:id="rId20"/>
    <p:sldId id="265" r:id="rId21"/>
  </p:sldIdLst>
  <p:sldSz cx="9144000" cy="6858000" type="screen4x3"/>
  <p:notesSz cx="7099300" cy="10234613"/>
  <p:defaultTextStyle>
    <a:defPPr>
      <a:defRPr lang="cs-CZ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119" d="100"/>
          <a:sy n="119" d="100"/>
        </p:scale>
        <p:origin x="1296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276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5404" tIns="47702" rIns="95404" bIns="47702" numCol="1" anchor="t" anchorCtr="0" compatLnSpc="1">
            <a:prstTxWarp prst="textNoShape">
              <a:avLst/>
            </a:prstTxWarp>
          </a:bodyPr>
          <a:lstStyle>
            <a:lvl1pPr defTabSz="954088" eaLnBrk="1" hangingPunct="1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7373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1138" y="0"/>
            <a:ext cx="3076575" cy="51276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5404" tIns="47702" rIns="95404" bIns="47702" numCol="1" anchor="t" anchorCtr="0" compatLnSpc="1">
            <a:prstTxWarp prst="textNoShape">
              <a:avLst/>
            </a:prstTxWarp>
          </a:bodyPr>
          <a:lstStyle>
            <a:lvl1pPr algn="r" defTabSz="954088" eaLnBrk="1" hangingPunct="1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7373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0263"/>
            <a:ext cx="3076575" cy="512762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5404" tIns="47702" rIns="95404" bIns="47702" numCol="1" anchor="b" anchorCtr="0" compatLnSpc="1">
            <a:prstTxWarp prst="textNoShape">
              <a:avLst/>
            </a:prstTxWarp>
          </a:bodyPr>
          <a:lstStyle>
            <a:lvl1pPr defTabSz="954088" eaLnBrk="1" hangingPunct="1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7373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1138" y="9720263"/>
            <a:ext cx="3076575" cy="512762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5404" tIns="47702" rIns="95404" bIns="47702" numCol="1" anchor="b" anchorCtr="0" compatLnSpc="1">
            <a:prstTxWarp prst="textNoShape">
              <a:avLst/>
            </a:prstTxWarp>
          </a:bodyPr>
          <a:lstStyle>
            <a:lvl1pPr algn="r" defTabSz="954088" eaLnBrk="1" hangingPunct="1">
              <a:defRPr sz="13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1F5FFBE1-0D20-49A9-BEE5-CA17F937570A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904875" y="3648075"/>
            <a:ext cx="7315200" cy="127952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5" name="Obdélník 4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6" name="Obdélník 5"/>
          <p:cNvSpPr/>
          <p:nvPr/>
        </p:nvSpPr>
        <p:spPr>
          <a:xfrm>
            <a:off x="904875" y="3648075"/>
            <a:ext cx="228600" cy="1279525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7" name="Obdélník 6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cs-CZ"/>
              <a:t>Kliknutím lze upravit styl předlohy.</a:t>
            </a:r>
            <a:endParaRPr lang="en-US"/>
          </a:p>
        </p:txBody>
      </p:sp>
      <p:sp>
        <p:nvSpPr>
          <p:cNvPr id="10" name="Zástupný symbol pro datum 27"/>
          <p:cNvSpPr>
            <a:spLocks noGrp="1"/>
          </p:cNvSpPr>
          <p:nvPr>
            <p:ph type="dt" sz="half" idx="10"/>
          </p:nvPr>
        </p:nvSpPr>
        <p:spPr>
          <a:xfrm>
            <a:off x="6400800" y="6354763"/>
            <a:ext cx="2286000" cy="366712"/>
          </a:xfrm>
        </p:spPr>
        <p:txBody>
          <a:bodyPr/>
          <a:lstStyle>
            <a:lvl1pPr>
              <a:defRPr sz="1400"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11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2898775" y="6354763"/>
            <a:ext cx="3475038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12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1216025" y="6354763"/>
            <a:ext cx="1219200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6C51E1-F37A-4E03-8A49-6340A12B1AB0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3690191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A0A8AC-C734-4A30-8170-8317FB89D022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8308490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římá spojnice 10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algn="ctr">
            <a:solidFill>
              <a:schemeClr val="accent2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5" name="Rovnoramenný trojúhelník 4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6" name="Přímá spojnice 14"/>
          <p:cNvSpPr>
            <a:spLocks noChangeShapeType="1"/>
          </p:cNvSpPr>
          <p:nvPr/>
        </p:nvSpPr>
        <p:spPr bwMode="auto">
          <a:xfrm rot="5400000">
            <a:off x="3630612" y="3201988"/>
            <a:ext cx="5851525" cy="0"/>
          </a:xfrm>
          <a:prstGeom prst="line">
            <a:avLst/>
          </a:prstGeom>
          <a:noFill/>
          <a:ln w="9525" algn="ctr">
            <a:solidFill>
              <a:schemeClr val="accent2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07461F-8FA4-4AEA-8E7F-33BF50E5E479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968772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B18DC4-595B-4334-A1B7-0B6267004D62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4723235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914400" y="2819400"/>
            <a:ext cx="7315200" cy="127952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5" name="Obdélník 4"/>
          <p:cNvSpPr/>
          <p:nvPr/>
        </p:nvSpPr>
        <p:spPr>
          <a:xfrm>
            <a:off x="914400" y="2819400"/>
            <a:ext cx="228600" cy="1279525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/>
          <a:lstStyle>
            <a:lvl1pPr algn="r">
              <a:buNone/>
              <a:defRPr sz="3200" b="0" cap="none" baseline="0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400800" y="6354763"/>
            <a:ext cx="2286000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7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2898775" y="6354763"/>
            <a:ext cx="3475038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8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1069975" y="6354763"/>
            <a:ext cx="1520825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AC3B16-AF43-4A42-A81D-6F23F5BEBFB6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93141313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5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7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94C706-51B9-4133-AAD0-A8A3508A18FA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6524859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anchor="b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7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8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9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6D8AF1-E479-4AB4-9A7F-73D62BFE81B6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96271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vnoramenný trojúhelník 2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4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571163-699C-4538-8D5B-61FE278AF1A5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92007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římá spojnice 10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algn="ctr">
            <a:solidFill>
              <a:schemeClr val="accent2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" name="Rovnoramenný trojúhelník 2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4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F235E4-5FAA-42C3-893C-CD4EE28306B2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6819861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římá spojnice 10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algn="ctr">
            <a:solidFill>
              <a:schemeClr val="accent2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6" name="Přímá spojnice 11"/>
          <p:cNvSpPr>
            <a:spLocks noChangeShapeType="1"/>
          </p:cNvSpPr>
          <p:nvPr/>
        </p:nvSpPr>
        <p:spPr bwMode="auto">
          <a:xfrm rot="5400000">
            <a:off x="3160712" y="3324226"/>
            <a:ext cx="6035675" cy="0"/>
          </a:xfrm>
          <a:prstGeom prst="line">
            <a:avLst/>
          </a:prstGeom>
          <a:noFill/>
          <a:ln w="9525" algn="ctr">
            <a:solidFill>
              <a:schemeClr val="accent2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7" name="Rovnoramenný trojúhelník 6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2" name="Zástupný symbol pro obsah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8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9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10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40FF79-1482-4DE1-9FC9-6B8174A40075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099497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římá spojnice 10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algn="ctr">
            <a:solidFill>
              <a:schemeClr val="accent2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6" name="Rovnoramenný trojúhelník 5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7" name="Obdélník 6"/>
          <p:cNvSpPr/>
          <p:nvPr/>
        </p:nvSpPr>
        <p:spPr>
          <a:xfrm>
            <a:off x="457200" y="500063"/>
            <a:ext cx="182563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pPr lvl="0"/>
            <a:r>
              <a:rPr lang="cs-CZ" noProof="0"/>
              <a:t>Kliknutím na ikonu přidáte obrázek.</a:t>
            </a:r>
            <a:endParaRPr lang="en-US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8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9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10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65AC70-558D-4669-8030-AAF16B53291B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91553081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21"/>
          <p:cNvSpPr>
            <a:spLocks noGrp="1"/>
          </p:cNvSpPr>
          <p:nvPr>
            <p:ph type="title"/>
          </p:nvPr>
        </p:nvSpPr>
        <p:spPr bwMode="auto">
          <a:xfrm>
            <a:off x="457200" y="152400"/>
            <a:ext cx="82296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Kliknutím lze upravit styl.</a:t>
            </a:r>
            <a:endParaRPr lang="en-US" altLang="cs-CZ"/>
          </a:p>
        </p:txBody>
      </p:sp>
      <p:sp>
        <p:nvSpPr>
          <p:cNvPr id="1027" name="Zástupný symbol pro text 12"/>
          <p:cNvSpPr>
            <a:spLocks noGrp="1"/>
          </p:cNvSpPr>
          <p:nvPr>
            <p:ph type="body" idx="1"/>
          </p:nvPr>
        </p:nvSpPr>
        <p:spPr bwMode="auto">
          <a:xfrm>
            <a:off x="457200" y="1219200"/>
            <a:ext cx="8229600" cy="4910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Kliknutím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  <a:endParaRPr lang="en-US" altLang="cs-CZ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175" cy="3651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2898775" y="6356350"/>
            <a:ext cx="3505200" cy="3651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612775" y="6356350"/>
            <a:ext cx="19812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D475F7E8-7682-4BAE-AE3F-0F77E6495103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  <p:sp>
        <p:nvSpPr>
          <p:cNvPr id="1031" name="Přímá spojnice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algn="ctr">
            <a:solidFill>
              <a:schemeClr val="accent2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032" name="Přímá spojnice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algn="ctr">
            <a:solidFill>
              <a:schemeClr val="accent2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0" name="Rovnoramenný trojúhelník 9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6" r:id="rId1"/>
    <p:sldLayoutId id="2147484042" r:id="rId2"/>
    <p:sldLayoutId id="2147484047" r:id="rId3"/>
    <p:sldLayoutId id="2147484043" r:id="rId4"/>
    <p:sldLayoutId id="2147484044" r:id="rId5"/>
    <p:sldLayoutId id="2147484048" r:id="rId6"/>
    <p:sldLayoutId id="2147484049" r:id="rId7"/>
    <p:sldLayoutId id="2147484050" r:id="rId8"/>
    <p:sldLayoutId id="2147484051" r:id="rId9"/>
    <p:sldLayoutId id="2147484045" r:id="rId10"/>
    <p:sldLayoutId id="2147484052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Palatino Linotype" panose="02040502050505030304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Palatino Linotype" panose="02040502050505030304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Palatino Linotype" panose="02040502050505030304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Palatino Linotype" panose="02040502050505030304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9pPr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76000"/>
        <a:buFont typeface="Wingdings 3" panose="05040102010807070707" pitchFamily="18" charset="2"/>
        <a:buChar char="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eaLnBrk="0" fontAlgn="base" hangingPunct="0">
        <a:spcBef>
          <a:spcPts val="500"/>
        </a:spcBef>
        <a:spcAft>
          <a:spcPct val="0"/>
        </a:spcAft>
        <a:buClr>
          <a:schemeClr val="accent2"/>
        </a:buClr>
        <a:buSzPct val="76000"/>
        <a:buFont typeface="Wingdings 3" panose="05040102010807070707" pitchFamily="18" charset="2"/>
        <a:buChar char=""/>
        <a:defRPr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ts val="500"/>
        </a:spcBef>
        <a:spcAft>
          <a:spcPct val="0"/>
        </a:spcAft>
        <a:buClr>
          <a:srgbClr val="BCBCBC"/>
        </a:buClr>
        <a:buSzPct val="76000"/>
        <a:buFont typeface="Wingdings 3" panose="05040102010807070707" pitchFamily="18" charset="2"/>
        <a:buChar char="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ts val="400"/>
        </a:spcBef>
        <a:spcAft>
          <a:spcPct val="0"/>
        </a:spcAft>
        <a:buClr>
          <a:srgbClr val="8BA2B4"/>
        </a:buClr>
        <a:buSzPct val="70000"/>
        <a:buFont typeface="Wingdings" panose="05000000000000000000" pitchFamily="2" charset="2"/>
        <a:buChar char="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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uni.cz/studenti" TargetMode="External"/><Relationship Id="rId2" Type="http://schemas.openxmlformats.org/officeDocument/2006/relationships/hyperlink" Target="https://www.phil.muni.cz/student/prvak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teiresias.muni.cz/" TargetMode="External"/><Relationship Id="rId4" Type="http://schemas.openxmlformats.org/officeDocument/2006/relationships/hyperlink" Target="https://www.muni.cz/studenti/kdo-mi-muze-pomoci" TargetMode="Externa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uni.cz/studenti/dostuduj" TargetMode="External"/><Relationship Id="rId2" Type="http://schemas.openxmlformats.org/officeDocument/2006/relationships/hyperlink" Target="https://www.muni.cz/studenti/strategie-uspesneho-studenta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cs-CZ" altLang="cs-CZ" b="1">
                <a:latin typeface="Calibri Light" panose="020F0302020204030204" pitchFamily="34" charset="0"/>
                <a:cs typeface="Calibri Light" panose="020F0302020204030204" pitchFamily="34" charset="0"/>
              </a:rPr>
              <a:t>Úvod do studia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219200" y="5084763"/>
            <a:ext cx="6858000" cy="53340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cs-CZ" altLang="cs-CZ" dirty="0">
                <a:latin typeface="Calibri" panose="020F0502020204030204" pitchFamily="34" charset="0"/>
                <a:cs typeface="Calibri" panose="020F0502020204030204" pitchFamily="34" charset="0"/>
              </a:rPr>
              <a:t>Informace pro studenty 1. ročníku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Co dělat, když nemůžu na hodinu?</a:t>
            </a:r>
          </a:p>
        </p:txBody>
      </p:sp>
      <p:sp>
        <p:nvSpPr>
          <p:cNvPr id="19459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r>
              <a:rPr lang="cs-CZ" altLang="cs-CZ" dirty="0"/>
              <a:t>omluvenky od lékaře dát zavčas na studijní oddělení – zejména na termíny průběžných i závěrečných testů nebo zkoušení</a:t>
            </a:r>
          </a:p>
          <a:p>
            <a:r>
              <a:rPr lang="cs-CZ" altLang="cs-CZ" dirty="0"/>
              <a:t>napsat mail vyučujícím a domluvit se na náhradním plnění apod.</a:t>
            </a:r>
          </a:p>
          <a:p>
            <a:r>
              <a:rPr lang="cs-CZ" altLang="cs-CZ" dirty="0"/>
              <a:t>v současné době se řiďte pokyny vyučujících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Kde najdu studijní materiály a informace</a:t>
            </a:r>
          </a:p>
        </p:txBody>
      </p:sp>
      <p:sp>
        <p:nvSpPr>
          <p:cNvPr id="2048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r>
              <a:rPr lang="cs-CZ" altLang="cs-CZ" dirty="0"/>
              <a:t>povinnost sledovat univerzitní email (lze nastavit prohlížení v O365 nebo přes </a:t>
            </a:r>
            <a:r>
              <a:rPr lang="cs-CZ" altLang="cs-CZ" dirty="0" err="1"/>
              <a:t>gmail</a:t>
            </a:r>
            <a:r>
              <a:rPr lang="cs-CZ" altLang="cs-CZ" dirty="0"/>
              <a:t> dostupný přes MU). Přeposílání lze, ale je silný tlak na komunikaci z univerzitní adresy (časem možná i povinnost)</a:t>
            </a:r>
          </a:p>
          <a:p>
            <a:r>
              <a:rPr lang="cs-CZ" altLang="cs-CZ" dirty="0"/>
              <a:t>hromadné maily od vyučujících archivovány v IS ve studijních materiálech předmětu (složka Organizační pokyny)</a:t>
            </a:r>
          </a:p>
          <a:p>
            <a:r>
              <a:rPr lang="cs-CZ" altLang="cs-CZ" dirty="0"/>
              <a:t>stránky MU, FF, </a:t>
            </a:r>
            <a:r>
              <a:rPr lang="cs-CZ" altLang="cs-CZ" dirty="0" err="1"/>
              <a:t>ÚKS</a:t>
            </a:r>
            <a:r>
              <a:rPr lang="cs-CZ" altLang="cs-CZ" dirty="0"/>
              <a:t>, </a:t>
            </a:r>
            <a:r>
              <a:rPr lang="cs-CZ" altLang="cs-CZ" dirty="0" err="1"/>
              <a:t>facebook</a:t>
            </a:r>
            <a:r>
              <a:rPr lang="cs-CZ" altLang="cs-CZ" dirty="0"/>
              <a:t> </a:t>
            </a:r>
            <a:r>
              <a:rPr lang="cs-CZ" altLang="cs-CZ" dirty="0" err="1"/>
              <a:t>ÚKS</a:t>
            </a:r>
            <a:endParaRPr lang="cs-CZ" alt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6A91FAF-83FF-4CFF-962C-E2D0D64114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Kde najdu studijní materiály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405777E-613F-4F83-9086-3C019AB9B237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altLang="cs-CZ" b="1" dirty="0">
                <a:solidFill>
                  <a:srgbClr val="FF0000"/>
                </a:solidFill>
              </a:rPr>
              <a:t>knihovny (FF, </a:t>
            </a:r>
            <a:r>
              <a:rPr lang="cs-CZ" altLang="cs-CZ" b="1" dirty="0" err="1">
                <a:solidFill>
                  <a:srgbClr val="FF0000"/>
                </a:solidFill>
              </a:rPr>
              <a:t>ÚKS</a:t>
            </a:r>
            <a:r>
              <a:rPr lang="cs-CZ" altLang="cs-CZ" b="1" dirty="0">
                <a:solidFill>
                  <a:srgbClr val="FF0000"/>
                </a:solidFill>
              </a:rPr>
              <a:t>, MU, </a:t>
            </a:r>
            <a:r>
              <a:rPr lang="cs-CZ" altLang="cs-CZ" b="1" dirty="0" err="1">
                <a:solidFill>
                  <a:srgbClr val="FF0000"/>
                </a:solidFill>
              </a:rPr>
              <a:t>MZK</a:t>
            </a:r>
            <a:r>
              <a:rPr lang="cs-CZ" altLang="cs-CZ" b="1" dirty="0">
                <a:solidFill>
                  <a:srgbClr val="FF0000"/>
                </a:solidFill>
              </a:rPr>
              <a:t>, e-zdroje, databáze)</a:t>
            </a:r>
          </a:p>
          <a:p>
            <a:r>
              <a:rPr lang="cs-CZ" altLang="cs-CZ" dirty="0"/>
              <a:t>e-learning – IS nebo Elf (sekundární heslo do IS, event. klíč k zápisu), MS </a:t>
            </a:r>
            <a:r>
              <a:rPr lang="cs-CZ" altLang="cs-CZ" dirty="0" err="1"/>
              <a:t>Teams</a:t>
            </a:r>
            <a:r>
              <a:rPr lang="cs-CZ" altLang="cs-CZ" dirty="0"/>
              <a:t>, ...</a:t>
            </a:r>
          </a:p>
          <a:p>
            <a:r>
              <a:rPr lang="cs-CZ" altLang="cs-CZ" dirty="0"/>
              <a:t>prezentace nestačí</a:t>
            </a:r>
          </a:p>
          <a:p>
            <a:r>
              <a:rPr lang="cs-CZ" altLang="cs-CZ" dirty="0"/>
              <a:t>pozor na porušování autorského práva</a:t>
            </a:r>
          </a:p>
        </p:txBody>
      </p:sp>
    </p:spTree>
    <p:extLst>
      <p:ext uri="{BB962C8B-B14F-4D97-AF65-F5344CB8AC3E}">
        <p14:creationId xmlns:p14="http://schemas.microsoft.com/office/powerpoint/2010/main" val="362221743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Jak vypadají zkoušky?</a:t>
            </a:r>
          </a:p>
        </p:txBody>
      </p:sp>
      <p:sp>
        <p:nvSpPr>
          <p:cNvPr id="21507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r>
              <a:rPr lang="cs-CZ" altLang="cs-CZ" dirty="0"/>
              <a:t>písemné i ústní, podmínky ukončení na začátku semestru</a:t>
            </a:r>
          </a:p>
          <a:p>
            <a:r>
              <a:rPr lang="cs-CZ" altLang="cs-CZ" dirty="0"/>
              <a:t>lze vyžadovat splnění podmínek během semestru pro přístup ke zkoušce</a:t>
            </a:r>
          </a:p>
          <a:p>
            <a:r>
              <a:rPr lang="cs-CZ" altLang="cs-CZ" dirty="0"/>
              <a:t>3 pokusy pro předmět zapsaný poprvé, 2 pokusy pro opakovaný předmět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Konají se nějaké akce mimo běžnou výuku?</a:t>
            </a:r>
          </a:p>
        </p:txBody>
      </p:sp>
      <p:sp>
        <p:nvSpPr>
          <p:cNvPr id="22531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>
              <a:spcAft>
                <a:spcPts val="1200"/>
              </a:spcAft>
            </a:pPr>
            <a:r>
              <a:rPr lang="cs-CZ" altLang="cs-CZ" dirty="0">
                <a:latin typeface="Calibri" panose="020F0502020204030204" pitchFamily="34" charset="0"/>
                <a:cs typeface="Calibri" panose="020F0502020204030204" pitchFamily="34" charset="0"/>
              </a:rPr>
              <a:t>studijní soustředění v jarním semestru (poslední týden v dubnu)</a:t>
            </a:r>
          </a:p>
          <a:p>
            <a:pPr>
              <a:spcAft>
                <a:spcPts val="1200"/>
              </a:spcAft>
            </a:pPr>
            <a:r>
              <a:rPr lang="cs-CZ" altLang="cs-CZ" dirty="0">
                <a:latin typeface="Calibri" panose="020F0502020204030204" pitchFamily="34" charset="0"/>
                <a:cs typeface="Calibri" panose="020F0502020204030204" pitchFamily="34" charset="0"/>
              </a:rPr>
              <a:t>akce organizované studentským spolkem nebo Antickou společností</a:t>
            </a:r>
          </a:p>
          <a:p>
            <a:pPr>
              <a:spcAft>
                <a:spcPts val="1200"/>
              </a:spcAft>
            </a:pPr>
            <a:r>
              <a:rPr lang="cs-CZ" altLang="cs-CZ" dirty="0">
                <a:latin typeface="Calibri" panose="020F0502020204030204" pitchFamily="34" charset="0"/>
                <a:cs typeface="Calibri" panose="020F0502020204030204" pitchFamily="34" charset="0"/>
              </a:rPr>
              <a:t>akce pro veřejnost</a:t>
            </a:r>
          </a:p>
          <a:p>
            <a:pPr>
              <a:spcAft>
                <a:spcPts val="1200"/>
              </a:spcAft>
            </a:pPr>
            <a:r>
              <a:rPr lang="cs-CZ" altLang="cs-CZ" dirty="0">
                <a:latin typeface="Calibri" panose="020F0502020204030204" pitchFamily="34" charset="0"/>
                <a:cs typeface="Calibri" panose="020F0502020204030204" pitchFamily="34" charset="0"/>
              </a:rPr>
              <a:t>studijní stáže v zahraničí</a:t>
            </a:r>
          </a:p>
          <a:p>
            <a:pPr>
              <a:spcAft>
                <a:spcPts val="1200"/>
              </a:spcAft>
            </a:pPr>
            <a:r>
              <a:rPr lang="cs-CZ" altLang="cs-CZ" dirty="0">
                <a:latin typeface="Calibri" panose="020F0502020204030204" pitchFamily="34" charset="0"/>
                <a:cs typeface="Calibri" panose="020F0502020204030204" pitchFamily="34" charset="0"/>
              </a:rPr>
              <a:t>přednášky tuzemských i zahraničních hostů</a:t>
            </a:r>
          </a:p>
          <a:p>
            <a:pPr>
              <a:spcAft>
                <a:spcPts val="1200"/>
              </a:spcAft>
            </a:pPr>
            <a:r>
              <a:rPr lang="cs-CZ" altLang="cs-CZ" dirty="0">
                <a:latin typeface="Calibri" panose="020F0502020204030204" pitchFamily="34" charset="0"/>
                <a:cs typeface="Calibri" panose="020F0502020204030204" pitchFamily="34" charset="0"/>
              </a:rPr>
              <a:t>různé semináře pořádané knihovnou FF a dalšími katedrami a fakultami</a:t>
            </a:r>
          </a:p>
          <a:p>
            <a:endParaRPr lang="cs-CZ" altLang="cs-CZ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Pravidla a předpisy</a:t>
            </a:r>
          </a:p>
        </p:txBody>
      </p:sp>
      <p:sp>
        <p:nvSpPr>
          <p:cNvPr id="23555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r>
              <a:rPr lang="cs-CZ" altLang="cs-CZ" sz="2800" dirty="0">
                <a:latin typeface="Calibri" panose="020F0502020204030204" pitchFamily="34" charset="0"/>
                <a:cs typeface="Calibri" panose="020F0502020204030204" pitchFamily="34" charset="0"/>
              </a:rPr>
              <a:t>Studijní a zkušební řád (IS, stránky MU i FF), novela s účinností od </a:t>
            </a:r>
            <a:r>
              <a:rPr lang="cs-CZ" altLang="cs-CZ" sz="2800" b="1" dirty="0">
                <a:latin typeface="Calibri" panose="020F0502020204030204" pitchFamily="34" charset="0"/>
                <a:cs typeface="Calibri" panose="020F0502020204030204" pitchFamily="34" charset="0"/>
              </a:rPr>
              <a:t>2. 2. 2019</a:t>
            </a:r>
            <a:r>
              <a:rPr lang="cs-CZ" altLang="cs-CZ" sz="2800" dirty="0">
                <a:latin typeface="Calibri" panose="020F0502020204030204" pitchFamily="34" charset="0"/>
                <a:cs typeface="Calibri" panose="020F0502020204030204" pitchFamily="34" charset="0"/>
              </a:rPr>
              <a:t>, výklad s příklady v IS</a:t>
            </a:r>
          </a:p>
          <a:p>
            <a:r>
              <a:rPr lang="cs-CZ" altLang="cs-CZ" sz="2800" dirty="0">
                <a:latin typeface="Calibri" panose="020F0502020204030204" pitchFamily="34" charset="0"/>
                <a:cs typeface="Calibri" panose="020F0502020204030204" pitchFamily="34" charset="0"/>
              </a:rPr>
              <a:t>fakultní směrnice – stránky studijního oddělení FF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Kde můžu hledat radu, pomoc a podporu?</a:t>
            </a:r>
          </a:p>
        </p:txBody>
      </p:sp>
      <p:sp>
        <p:nvSpPr>
          <p:cNvPr id="24579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r>
              <a:rPr lang="cs-CZ" altLang="cs-CZ" sz="2400" dirty="0"/>
              <a:t>informační stránka pro prváky na FF: </a:t>
            </a:r>
            <a:r>
              <a:rPr lang="cs-CZ" altLang="cs-CZ" sz="2400" dirty="0">
                <a:hlinkClick r:id="rId2"/>
              </a:rPr>
              <a:t>https://www.phil.muni.cz/student/prvak</a:t>
            </a:r>
            <a:r>
              <a:rPr lang="cs-CZ" altLang="cs-CZ" sz="2400" dirty="0"/>
              <a:t> </a:t>
            </a:r>
          </a:p>
          <a:p>
            <a:r>
              <a:rPr lang="cs-CZ" altLang="cs-CZ" sz="2400" dirty="0"/>
              <a:t>rozcestník pro studenty na stránkách MU: </a:t>
            </a:r>
            <a:r>
              <a:rPr lang="cs-CZ" altLang="cs-CZ" sz="2400" dirty="0">
                <a:hlinkClick r:id="rId3"/>
              </a:rPr>
              <a:t>https://www.muni.cz/studenti</a:t>
            </a:r>
            <a:endParaRPr lang="cs-CZ" altLang="cs-CZ" sz="2400" dirty="0"/>
          </a:p>
          <a:p>
            <a:r>
              <a:rPr lang="cs-CZ" altLang="cs-CZ" sz="2400" dirty="0"/>
              <a:t>na koho se obrátit s prosbou o pomoc: </a:t>
            </a:r>
            <a:r>
              <a:rPr lang="cs-CZ" altLang="cs-CZ" sz="2400" dirty="0">
                <a:hlinkClick r:id="rId4"/>
              </a:rPr>
              <a:t>https://www.muni.cz/studenti/kdo-mi-muze-pomoci</a:t>
            </a:r>
            <a:endParaRPr lang="cs-CZ" altLang="cs-CZ" sz="2400" dirty="0"/>
          </a:p>
          <a:p>
            <a:r>
              <a:rPr lang="cs-CZ" altLang="cs-CZ" sz="2400" dirty="0"/>
              <a:t>stipendia, psychologické poradenství, kariérní poradenství</a:t>
            </a:r>
          </a:p>
          <a:p>
            <a:r>
              <a:rPr lang="cs-CZ" altLang="cs-CZ" sz="2400" dirty="0"/>
              <a:t>studium se znevýhodněním – středisko </a:t>
            </a:r>
            <a:r>
              <a:rPr lang="cs-CZ" altLang="cs-CZ" sz="2400" dirty="0" err="1"/>
              <a:t>Teiresiás</a:t>
            </a:r>
            <a:r>
              <a:rPr lang="cs-CZ" altLang="cs-CZ" sz="2400" dirty="0"/>
              <a:t> (</a:t>
            </a:r>
            <a:r>
              <a:rPr lang="cs-CZ" altLang="cs-CZ" sz="2400" dirty="0">
                <a:hlinkClick r:id="rId5"/>
              </a:rPr>
              <a:t>https://www.teiresias.muni.cz/</a:t>
            </a:r>
            <a:r>
              <a:rPr lang="cs-CZ" altLang="cs-CZ" sz="2400" dirty="0"/>
              <a:t>) – různé typy postižení, poruchy učení, chronické somatické a psychické nemoci</a:t>
            </a:r>
          </a:p>
          <a:p>
            <a:r>
              <a:rPr lang="cs-CZ" altLang="cs-CZ" sz="2400" b="1" dirty="0"/>
              <a:t>učitelé na </a:t>
            </a:r>
            <a:r>
              <a:rPr lang="cs-CZ" altLang="cs-CZ" sz="2400" b="1" dirty="0" err="1"/>
              <a:t>ÚKS</a:t>
            </a:r>
            <a:r>
              <a:rPr lang="cs-CZ" altLang="cs-CZ" sz="2400" b="1" dirty="0"/>
              <a:t> </a:t>
            </a:r>
            <a:r>
              <a:rPr lang="cs-CZ" altLang="cs-CZ" sz="2400" b="1" dirty="0">
                <a:solidFill>
                  <a:srgbClr val="FF0000"/>
                </a:solidFill>
              </a:rPr>
              <a:t>Jsme připraveni Vám pomoci.</a:t>
            </a:r>
          </a:p>
          <a:p>
            <a:r>
              <a:rPr lang="cs-CZ" altLang="cs-CZ" sz="2400" b="1" dirty="0">
                <a:solidFill>
                  <a:srgbClr val="FF0000"/>
                </a:solidFill>
              </a:rPr>
              <a:t>Nebojte se o pomoc si říct! </a:t>
            </a:r>
            <a:endParaRPr lang="cs-CZ" altLang="cs-CZ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D431A9D-1613-49ED-9667-69202107FB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Studium ve stínu </a:t>
            </a:r>
            <a:r>
              <a:rPr lang="cs-CZ" dirty="0" err="1"/>
              <a:t>covidu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1F0B16A-AAC5-4E5D-8233-6FC542AFD69E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sz="2400" b="1" dirty="0">
                <a:solidFill>
                  <a:srgbClr val="FF0000"/>
                </a:solidFill>
              </a:rPr>
              <a:t>Zůstaňte v kontaktu se spolužáky a vyučujícími! </a:t>
            </a:r>
          </a:p>
          <a:p>
            <a:r>
              <a:rPr lang="cs-CZ" sz="2400" dirty="0"/>
              <a:t>videokonference (MS </a:t>
            </a:r>
            <a:r>
              <a:rPr lang="cs-CZ" sz="2400" dirty="0" err="1"/>
              <a:t>Teams</a:t>
            </a:r>
            <a:r>
              <a:rPr lang="cs-CZ" sz="2400" dirty="0"/>
              <a:t>, Zoom, jiné) dle pokynů vyučujících</a:t>
            </a:r>
          </a:p>
          <a:p>
            <a:r>
              <a:rPr lang="cs-CZ" sz="2400" dirty="0"/>
              <a:t>odpovědnost za vlastní studium</a:t>
            </a:r>
          </a:p>
          <a:p>
            <a:r>
              <a:rPr lang="cs-CZ" sz="2400" b="1" dirty="0"/>
              <a:t>Zvládací strategie</a:t>
            </a:r>
          </a:p>
          <a:p>
            <a:pPr lvl="1"/>
            <a:r>
              <a:rPr lang="cs-CZ" sz="2000" dirty="0"/>
              <a:t>„Všichni jsme na jedné lodi“ - sdílení a vzájemná podpora ve studiu i v životě (spolužáci, přátelé, rodina, učitelé,...).</a:t>
            </a:r>
          </a:p>
          <a:p>
            <a:pPr lvl="1"/>
            <a:r>
              <a:rPr lang="cs-CZ" sz="2000" dirty="0"/>
              <a:t>„Zachovej řád a on zachová tebe.“ </a:t>
            </a:r>
          </a:p>
          <a:p>
            <a:pPr lvl="1"/>
            <a:r>
              <a:rPr lang="cs-CZ" sz="2000" dirty="0"/>
              <a:t>Při pohybu se vyplavují endorfiny.</a:t>
            </a:r>
          </a:p>
          <a:p>
            <a:pPr lvl="1"/>
            <a:r>
              <a:rPr lang="cs-CZ" sz="2000" dirty="0"/>
              <a:t>Osobní konzultace – nebojte si o ně říct!</a:t>
            </a:r>
          </a:p>
          <a:p>
            <a:pPr lvl="1"/>
            <a:r>
              <a:rPr lang="cs-CZ" sz="2000" dirty="0"/>
              <a:t>V případě psychických potíží zavčas vyhledejte pomoc.</a:t>
            </a:r>
          </a:p>
          <a:p>
            <a:pPr lvl="1"/>
            <a:r>
              <a:rPr lang="cs-CZ" sz="2000" dirty="0"/>
              <a:t>Co pomáhá vám?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7263696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Jak dostudovat aneb strategie úspěšného studenta</a:t>
            </a:r>
          </a:p>
        </p:txBody>
      </p:sp>
      <p:sp>
        <p:nvSpPr>
          <p:cNvPr id="2560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r>
              <a:rPr lang="cs-CZ" altLang="cs-CZ" dirty="0">
                <a:hlinkClick r:id="rId2"/>
              </a:rPr>
              <a:t>https://www.muni.cz/studenti/strategie-uspesneho-studenta</a:t>
            </a:r>
            <a:endParaRPr lang="cs-CZ" altLang="cs-CZ" dirty="0"/>
          </a:p>
          <a:p>
            <a:r>
              <a:rPr lang="cs-CZ" altLang="cs-CZ" dirty="0">
                <a:hlinkClick r:id="rId3"/>
              </a:rPr>
              <a:t>https://www.muni.cz/studenti/dostuduj</a:t>
            </a:r>
            <a:endParaRPr lang="cs-CZ" altLang="cs-CZ" dirty="0"/>
          </a:p>
          <a:p>
            <a:r>
              <a:rPr lang="cs-CZ" altLang="cs-CZ" dirty="0"/>
              <a:t>a pár rad z našich řad:</a:t>
            </a:r>
          </a:p>
          <a:p>
            <a:pPr lvl="1"/>
            <a:r>
              <a:rPr lang="cs-CZ" altLang="cs-CZ" dirty="0"/>
              <a:t>přijít na tuto schůzku </a:t>
            </a:r>
            <a:r>
              <a:rPr lang="cs-CZ" altLang="cs-CZ" dirty="0">
                <a:sym typeface="Wingdings" panose="05000000000000000000" pitchFamily="2" charset="2"/>
              </a:rPr>
              <a:t></a:t>
            </a:r>
            <a:endParaRPr lang="cs-CZ" altLang="cs-CZ" dirty="0"/>
          </a:p>
          <a:p>
            <a:pPr lvl="1"/>
            <a:r>
              <a:rPr lang="cs-CZ" altLang="cs-CZ" dirty="0"/>
              <a:t>účastnit se výuky od prvního dne</a:t>
            </a:r>
          </a:p>
          <a:p>
            <a:pPr lvl="1"/>
            <a:r>
              <a:rPr lang="cs-CZ" altLang="cs-CZ" dirty="0"/>
              <a:t>studovat během semestru, znát svoje povinnosti</a:t>
            </a:r>
          </a:p>
          <a:p>
            <a:pPr lvl="1"/>
            <a:r>
              <a:rPr lang="cs-CZ" altLang="cs-CZ" dirty="0"/>
              <a:t>navázat kontakty se spolužáky</a:t>
            </a:r>
          </a:p>
          <a:p>
            <a:pPr lvl="1"/>
            <a:r>
              <a:rPr lang="cs-CZ" altLang="cs-CZ" dirty="0"/>
              <a:t>zavčas řešit problémy, zůstat v kontaktu, reagovat a komunikovat</a:t>
            </a:r>
          </a:p>
          <a:p>
            <a:pPr lvl="1"/>
            <a:r>
              <a:rPr lang="cs-CZ" altLang="cs-CZ" dirty="0"/>
              <a:t>zachovat chladnou hlavu, poradit se s </a:t>
            </a:r>
            <a:r>
              <a:rPr lang="cs-CZ" altLang="cs-CZ" b="1" dirty="0"/>
              <a:t>relevantní osobou (sociální sítě neví všechno)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Jak brzy skončit </a:t>
            </a:r>
            <a:r>
              <a:rPr lang="cs-CZ" altLang="cs-CZ" dirty="0">
                <a:sym typeface="Wingdings" panose="05000000000000000000" pitchFamily="2" charset="2"/>
              </a:rPr>
              <a:t></a:t>
            </a:r>
            <a:endParaRPr lang="cs-CZ" altLang="cs-CZ" dirty="0"/>
          </a:p>
        </p:txBody>
      </p:sp>
      <p:sp>
        <p:nvSpPr>
          <p:cNvPr id="26627" name="Zástupný symbol pro text 9"/>
          <p:cNvSpPr>
            <a:spLocks noGrp="1"/>
          </p:cNvSpPr>
          <p:nvPr>
            <p:ph type="body" idx="1"/>
          </p:nvPr>
        </p:nvSpPr>
        <p:spPr>
          <a:xfrm>
            <a:off x="457200" y="1143000"/>
            <a:ext cx="4040188" cy="558800"/>
          </a:xfrm>
        </p:spPr>
        <p:txBody>
          <a:bodyPr/>
          <a:lstStyle/>
          <a:p>
            <a:r>
              <a:rPr lang="cs-CZ" altLang="cs-CZ"/>
              <a:t>Chovat se jako mrtvý brouk</a:t>
            </a:r>
          </a:p>
        </p:txBody>
      </p:sp>
      <p:sp>
        <p:nvSpPr>
          <p:cNvPr id="26628" name="Zástupný symbol pro text 11"/>
          <p:cNvSpPr>
            <a:spLocks noGrp="1"/>
          </p:cNvSpPr>
          <p:nvPr>
            <p:ph type="body" sz="half" idx="3"/>
          </p:nvPr>
        </p:nvSpPr>
        <p:spPr>
          <a:xfrm>
            <a:off x="4648200" y="1152525"/>
            <a:ext cx="4041775" cy="549275"/>
          </a:xfrm>
        </p:spPr>
        <p:txBody>
          <a:bodyPr/>
          <a:lstStyle/>
          <a:p>
            <a:r>
              <a:rPr lang="cs-CZ" altLang="cs-CZ"/>
              <a:t>Strkat hlavu do písku</a:t>
            </a:r>
          </a:p>
        </p:txBody>
      </p:sp>
      <p:sp>
        <p:nvSpPr>
          <p:cNvPr id="26629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533400" y="1701800"/>
            <a:ext cx="4038600" cy="4470400"/>
          </a:xfrm>
        </p:spPr>
        <p:txBody>
          <a:bodyPr/>
          <a:lstStyle/>
          <a:p>
            <a:r>
              <a:rPr lang="cs-CZ" altLang="cs-CZ" sz="2400" dirty="0"/>
              <a:t>Na co schůzka pro prváky?</a:t>
            </a:r>
          </a:p>
          <a:p>
            <a:r>
              <a:rPr lang="cs-CZ" altLang="cs-CZ" sz="2400" dirty="0"/>
              <a:t>Maily nečtu.</a:t>
            </a:r>
          </a:p>
          <a:p>
            <a:r>
              <a:rPr lang="cs-CZ" altLang="cs-CZ" sz="2400" dirty="0"/>
              <a:t>Do výuky nechodím a během semestru se neučím, času dost.</a:t>
            </a:r>
          </a:p>
          <a:p>
            <a:endParaRPr lang="cs-CZ" altLang="cs-CZ" dirty="0"/>
          </a:p>
        </p:txBody>
      </p:sp>
      <p:sp>
        <p:nvSpPr>
          <p:cNvPr id="26630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648200" y="1711325"/>
            <a:ext cx="4038600" cy="4460875"/>
          </a:xfrm>
        </p:spPr>
        <p:txBody>
          <a:bodyPr/>
          <a:lstStyle/>
          <a:p>
            <a:r>
              <a:rPr lang="cs-CZ" altLang="cs-CZ" sz="2400" dirty="0"/>
              <a:t>Zítra je taky den.</a:t>
            </a:r>
          </a:p>
          <a:p>
            <a:r>
              <a:rPr lang="cs-CZ" altLang="cs-CZ" sz="2400" dirty="0"/>
              <a:t>Ono se to nějak vyřeší. </a:t>
            </a:r>
          </a:p>
          <a:p>
            <a:r>
              <a:rPr lang="cs-CZ" altLang="cs-CZ" sz="2400" dirty="0"/>
              <a:t>Problémy si raději nechám pro sebe, stejně mi nikdo nepomůže.</a:t>
            </a:r>
            <a:endParaRPr lang="cs-CZ" altLang="cs-CZ" dirty="0"/>
          </a:p>
        </p:txBody>
      </p:sp>
      <p:pic>
        <p:nvPicPr>
          <p:cNvPr id="6" name="Zástupný symbol pro obsah 5"/>
          <p:cNvPicPr>
            <a:picLocks noGrp="1" noChangeAspect="1"/>
          </p:cNvPicPr>
          <p:nvPr>
            <p:ph sz="quarter" idx="4294967295"/>
          </p:nvPr>
        </p:nvPicPr>
        <p:blipFill>
          <a:blip r:embed="rId2"/>
          <a:stretch>
            <a:fillRect/>
          </a:stretch>
        </p:blipFill>
        <p:spPr>
          <a:xfrm>
            <a:off x="1246981" y="3851772"/>
            <a:ext cx="2460625" cy="2268538"/>
          </a:xfrm>
          <a:ln w="12700">
            <a:solidFill>
              <a:schemeClr val="tx1">
                <a:lumMod val="50000"/>
                <a:lumOff val="50000"/>
                <a:alpha val="69000"/>
              </a:schemeClr>
            </a:solidFill>
          </a:ln>
        </p:spPr>
      </p:pic>
      <p:pic>
        <p:nvPicPr>
          <p:cNvPr id="8" name="Obrázek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99844" y="3851772"/>
            <a:ext cx="3135312" cy="2268538"/>
          </a:xfrm>
          <a:prstGeom prst="rect">
            <a:avLst/>
          </a:prstGeom>
          <a:ln w="12700">
            <a:solidFill>
              <a:schemeClr val="tx1">
                <a:lumMod val="50000"/>
                <a:lumOff val="50000"/>
                <a:alpha val="40000"/>
              </a:schemeClr>
            </a:solidFill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Studijní program</a:t>
            </a:r>
          </a:p>
        </p:txBody>
      </p:sp>
      <p:sp>
        <p:nvSpPr>
          <p:cNvPr id="11267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>
              <a:spcAft>
                <a:spcPts val="1200"/>
              </a:spcAft>
            </a:pPr>
            <a:r>
              <a:rPr lang="cs-CZ" altLang="cs-CZ" dirty="0"/>
              <a:t>studijní plány</a:t>
            </a:r>
          </a:p>
          <a:p>
            <a:pPr>
              <a:spcAft>
                <a:spcPts val="1200"/>
              </a:spcAft>
            </a:pPr>
            <a:r>
              <a:rPr lang="cs-CZ" altLang="cs-CZ" dirty="0"/>
              <a:t>garant studijního programu (katalog programů v </a:t>
            </a:r>
            <a:r>
              <a:rPr lang="cs-CZ" altLang="cs-CZ" dirty="0" err="1"/>
              <a:t>IS</a:t>
            </a:r>
            <a:r>
              <a:rPr lang="cs-CZ" altLang="cs-CZ" dirty="0"/>
              <a:t>) – povinnost vyjádřit se k dotazům, podnětům apod.</a:t>
            </a:r>
          </a:p>
          <a:p>
            <a:pPr>
              <a:spcAft>
                <a:spcPts val="1200"/>
              </a:spcAft>
            </a:pPr>
            <a:r>
              <a:rPr lang="cs-CZ" altLang="cs-CZ" dirty="0">
                <a:sym typeface="Symbol" panose="05050102010706020507" pitchFamily="18" charset="2"/>
              </a:rPr>
              <a:t>studijní program  studijní obor (obvykle vyšší ročníky)</a:t>
            </a:r>
          </a:p>
          <a:p>
            <a:pPr>
              <a:spcAft>
                <a:spcPts val="1200"/>
              </a:spcAft>
            </a:pPr>
            <a:r>
              <a:rPr lang="cs-CZ" altLang="cs-CZ" b="1" dirty="0">
                <a:solidFill>
                  <a:srgbClr val="FF0000"/>
                </a:solidFill>
                <a:sym typeface="Symbol" panose="05050102010706020507" pitchFamily="18" charset="2"/>
              </a:rPr>
              <a:t>Nelze se spoléhat na informace od starších studentů!</a:t>
            </a:r>
            <a:endParaRPr lang="cs-CZ" altLang="cs-CZ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cs-CZ" altLang="cs-CZ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Děkuji za pozornost</a:t>
            </a:r>
          </a:p>
        </p:txBody>
      </p:sp>
      <p:sp>
        <p:nvSpPr>
          <p:cNvPr id="21507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cs-CZ" altLang="cs-CZ" sz="2100" dirty="0">
                <a:latin typeface="Calibri" panose="020F0502020204030204" pitchFamily="34" charset="0"/>
                <a:cs typeface="Calibri" panose="020F0502020204030204" pitchFamily="34" charset="0"/>
              </a:rPr>
              <a:t>Jana Mikulová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433388" y="214313"/>
            <a:ext cx="8229600" cy="990600"/>
          </a:xfrm>
        </p:spPr>
        <p:txBody>
          <a:bodyPr/>
          <a:lstStyle/>
          <a:p>
            <a:pPr eaLnBrk="1" hangingPunct="1"/>
            <a:r>
              <a:rPr lang="cs-CZ" altLang="cs-CZ"/>
              <a:t>Stránka</a:t>
            </a:r>
            <a:r>
              <a:rPr lang="cs-CZ" altLang="cs-CZ" b="1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cs-CZ" altLang="cs-CZ"/>
              <a:t>Student v IS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altLang="cs-CZ" sz="2400">
                <a:latin typeface="Calibri" panose="020F0502020204030204" pitchFamily="34" charset="0"/>
                <a:cs typeface="Calibri" panose="020F0502020204030204" pitchFamily="34" charset="0"/>
              </a:rPr>
              <a:t>správné období a studium (2 jednooborová studia!)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400">
                <a:latin typeface="Calibri" panose="020F0502020204030204" pitchFamily="34" charset="0"/>
                <a:cs typeface="Calibri" panose="020F0502020204030204" pitchFamily="34" charset="0"/>
              </a:rPr>
              <a:t>veškeré agendy spojené se studiem, např.: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400">
                <a:latin typeface="Calibri" panose="020F0502020204030204" pitchFamily="34" charset="0"/>
                <a:cs typeface="Calibri" panose="020F0502020204030204" pitchFamily="34" charset="0"/>
              </a:rPr>
              <a:t>registrace a zápis předmětů; seminární skupiny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400">
                <a:latin typeface="Calibri" panose="020F0502020204030204" pitchFamily="34" charset="0"/>
                <a:cs typeface="Calibri" panose="020F0502020204030204" pitchFamily="34" charset="0"/>
              </a:rPr>
              <a:t>zkoušky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400">
                <a:latin typeface="Calibri" panose="020F0502020204030204" pitchFamily="34" charset="0"/>
                <a:cs typeface="Calibri" panose="020F0502020204030204" pitchFamily="34" charset="0"/>
              </a:rPr>
              <a:t>žádost o zápis do semestru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400">
                <a:latin typeface="Calibri" panose="020F0502020204030204" pitchFamily="34" charset="0"/>
                <a:cs typeface="Calibri" panose="020F0502020204030204" pitchFamily="34" charset="0"/>
              </a:rPr>
              <a:t>žádost o zrušení povinnosti opakovat předmět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400">
                <a:latin typeface="Calibri" panose="020F0502020204030204" pitchFamily="34" charset="0"/>
                <a:cs typeface="Calibri" panose="020F0502020204030204" pitchFamily="34" charset="0"/>
              </a:rPr>
              <a:t>žádost o uznání předmětů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400">
                <a:latin typeface="Calibri" panose="020F0502020204030204" pitchFamily="34" charset="0"/>
                <a:cs typeface="Calibri" panose="020F0502020204030204" pitchFamily="34" charset="0"/>
              </a:rPr>
              <a:t>kontrola plnění studijních povinností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400">
                <a:latin typeface="Calibri" panose="020F0502020204030204" pitchFamily="34" charset="0"/>
                <a:cs typeface="Calibri" panose="020F0502020204030204" pitchFamily="34" charset="0"/>
              </a:rPr>
              <a:t>e-learning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400">
                <a:latin typeface="Calibri" panose="020F0502020204030204" pitchFamily="34" charset="0"/>
                <a:cs typeface="Calibri" panose="020F0502020204030204" pitchFamily="34" charset="0"/>
              </a:rPr>
              <a:t>...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Můj studijní plán a zápis předmětů</a:t>
            </a:r>
          </a:p>
        </p:txBody>
      </p:sp>
      <p:sp>
        <p:nvSpPr>
          <p:cNvPr id="13315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cs-CZ" altLang="cs-CZ" dirty="0"/>
              <a:t>povinné a povinně </a:t>
            </a:r>
            <a:r>
              <a:rPr lang="cs-CZ" altLang="cs-CZ"/>
              <a:t>volitelné předměty daného </a:t>
            </a:r>
            <a:r>
              <a:rPr lang="cs-CZ" altLang="cs-CZ" dirty="0"/>
              <a:t>plánu – </a:t>
            </a:r>
            <a:r>
              <a:rPr lang="cs-CZ" altLang="cs-CZ" b="1" dirty="0">
                <a:solidFill>
                  <a:srgbClr val="FF0000"/>
                </a:solidFill>
              </a:rPr>
              <a:t>registrační šablona </a:t>
            </a:r>
            <a:r>
              <a:rPr lang="cs-CZ" altLang="cs-CZ" dirty="0"/>
              <a:t>studijního plánu (pozor na výběr správné šablony – Registrační šablony: imatrikulace od podzimu 2019 )</a:t>
            </a:r>
          </a:p>
          <a:p>
            <a:pPr>
              <a:spcAft>
                <a:spcPts val="600"/>
              </a:spcAft>
            </a:pPr>
            <a:r>
              <a:rPr lang="cs-CZ" altLang="cs-CZ" dirty="0"/>
              <a:t>předměty povinné pro všechny (filozofie, tělocvik, jazyk, akademický předmět) – registrační šablona </a:t>
            </a:r>
            <a:r>
              <a:rPr lang="cs-CZ" altLang="cs-CZ" b="1" dirty="0"/>
              <a:t>Společné předměty</a:t>
            </a:r>
            <a:r>
              <a:rPr lang="cs-CZ" altLang="cs-CZ" dirty="0"/>
              <a:t>, kdykoliv během studia</a:t>
            </a:r>
          </a:p>
          <a:p>
            <a:pPr>
              <a:spcAft>
                <a:spcPts val="600"/>
              </a:spcAft>
            </a:pPr>
            <a:r>
              <a:rPr lang="cs-CZ" altLang="cs-CZ" b="1" dirty="0"/>
              <a:t>akademický předmět z jiné katedry</a:t>
            </a:r>
          </a:p>
          <a:p>
            <a:pPr>
              <a:spcAft>
                <a:spcPts val="600"/>
              </a:spcAft>
            </a:pPr>
            <a:r>
              <a:rPr lang="cs-CZ" altLang="cs-CZ" dirty="0"/>
              <a:t>registrační šablona x katalog programů x katalog oborů x katalog předmětů</a:t>
            </a:r>
          </a:p>
          <a:p>
            <a:pPr>
              <a:spcAft>
                <a:spcPts val="600"/>
              </a:spcAft>
            </a:pPr>
            <a:r>
              <a:rPr lang="cs-CZ" altLang="cs-CZ" dirty="0"/>
              <a:t>aktuální znění – </a:t>
            </a:r>
            <a:r>
              <a:rPr lang="cs-CZ" altLang="cs-CZ" dirty="0" err="1"/>
              <a:t>IS</a:t>
            </a:r>
            <a:r>
              <a:rPr lang="cs-CZ" altLang="cs-CZ" dirty="0"/>
              <a:t>, nespoléhat se na katalog v </a:t>
            </a:r>
            <a:r>
              <a:rPr lang="cs-CZ" altLang="cs-CZ" dirty="0" err="1"/>
              <a:t>pdf</a:t>
            </a:r>
            <a:endParaRPr lang="cs-CZ" alt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Můj studijní plán a zápis předmětů</a:t>
            </a:r>
          </a:p>
        </p:txBody>
      </p:sp>
      <p:sp>
        <p:nvSpPr>
          <p:cNvPr id="14339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cs-CZ" altLang="cs-CZ" dirty="0"/>
              <a:t>volitelné předměty – katalog předmětů, atribut základ, zapisujte si </a:t>
            </a:r>
            <a:r>
              <a:rPr lang="cs-CZ" altLang="cs-CZ" b="1" dirty="0"/>
              <a:t>užitečné, ne pouze lehké </a:t>
            </a:r>
            <a:r>
              <a:rPr lang="cs-CZ" altLang="cs-CZ" dirty="0"/>
              <a:t>předměty</a:t>
            </a:r>
          </a:p>
          <a:p>
            <a:pPr>
              <a:spcAft>
                <a:spcPts val="600"/>
              </a:spcAft>
            </a:pPr>
            <a:r>
              <a:rPr lang="cs-CZ" altLang="cs-CZ" dirty="0" err="1"/>
              <a:t>prerekvizity</a:t>
            </a:r>
            <a:r>
              <a:rPr lang="cs-CZ" altLang="cs-CZ" dirty="0"/>
              <a:t> – podmínky omezující zápis (posloupnost jazykových kurzů apod.)</a:t>
            </a:r>
          </a:p>
          <a:p>
            <a:pPr>
              <a:spcAft>
                <a:spcPts val="600"/>
              </a:spcAft>
            </a:pPr>
            <a:r>
              <a:rPr lang="cs-CZ" altLang="cs-CZ" dirty="0"/>
              <a:t>žádost o výjimky</a:t>
            </a:r>
          </a:p>
          <a:p>
            <a:pPr>
              <a:spcAft>
                <a:spcPts val="600"/>
              </a:spcAft>
            </a:pPr>
            <a:r>
              <a:rPr lang="cs-CZ" altLang="cs-CZ" b="1" dirty="0"/>
              <a:t>změny v zápisu </a:t>
            </a:r>
            <a:r>
              <a:rPr lang="cs-CZ" altLang="cs-CZ" dirty="0"/>
              <a:t>– prvních 14 dní semestru (nyní </a:t>
            </a:r>
            <a:r>
              <a:rPr lang="cs-CZ" altLang="cs-CZ" b="1" dirty="0"/>
              <a:t>do 18. 10. 2020</a:t>
            </a:r>
            <a:r>
              <a:rPr lang="cs-CZ" altLang="cs-CZ" dirty="0"/>
              <a:t>), </a:t>
            </a:r>
            <a:r>
              <a:rPr lang="cs-CZ" altLang="cs-CZ" b="1" dirty="0"/>
              <a:t>později nelze odregistrovat</a:t>
            </a:r>
          </a:p>
          <a:p>
            <a:pPr>
              <a:spcAft>
                <a:spcPts val="600"/>
              </a:spcAft>
            </a:pPr>
            <a:r>
              <a:rPr lang="cs-CZ" altLang="cs-CZ" dirty="0"/>
              <a:t>pozor na předměty vypisované 1x za 2 roky</a:t>
            </a:r>
          </a:p>
          <a:p>
            <a:endParaRPr lang="cs-CZ" altLang="cs-CZ" dirty="0"/>
          </a:p>
          <a:p>
            <a:endParaRPr lang="cs-CZ" alt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Kolik jakých kreditů musím splnit?</a:t>
            </a:r>
          </a:p>
        </p:txBody>
      </p:sp>
      <p:sp>
        <p:nvSpPr>
          <p:cNvPr id="1536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>
              <a:spcAft>
                <a:spcPts val="1800"/>
              </a:spcAft>
            </a:pPr>
            <a:r>
              <a:rPr lang="cs-CZ" altLang="cs-CZ" dirty="0"/>
              <a:t>informace v katalogu programů, registrační šabloně a kontrolní šabloně (Kontrola průchodu studiem)</a:t>
            </a:r>
          </a:p>
          <a:p>
            <a:r>
              <a:rPr lang="cs-CZ" altLang="cs-CZ" dirty="0"/>
              <a:t>kontrola studia před státnicemi – kontrolní šablona studijního programu a společných předmětů (pokud kontrolní šablonu nemáte, vyčkejte a studijní oddělení vám ji přiřadí).</a:t>
            </a:r>
          </a:p>
          <a:p>
            <a:endParaRPr lang="cs-CZ" alt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Kolik kreditů si mám teď zapsat?</a:t>
            </a:r>
          </a:p>
        </p:txBody>
      </p:sp>
      <p:sp>
        <p:nvSpPr>
          <p:cNvPr id="16387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r>
              <a:rPr lang="cs-CZ" altLang="cs-CZ"/>
              <a:t>3 roky studia, 180 kreditů </a:t>
            </a:r>
            <a:r>
              <a:rPr lang="cs-CZ" altLang="cs-CZ">
                <a:sym typeface="Symbol" panose="05050102010706020507" pitchFamily="18" charset="2"/>
              </a:rPr>
              <a:t> cca 30 kreditů za semestr</a:t>
            </a:r>
          </a:p>
          <a:p>
            <a:r>
              <a:rPr lang="cs-CZ" altLang="cs-CZ">
                <a:sym typeface="Symbol" panose="05050102010706020507" pitchFamily="18" charset="2"/>
              </a:rPr>
              <a:t>postup do dalšího semestru alespoň 20 kreditů  zapisovat vždy více než 20 tak, aby bylo možné neudělat některý / některé předměty</a:t>
            </a:r>
          </a:p>
          <a:p>
            <a:r>
              <a:rPr lang="cs-CZ" altLang="cs-CZ"/>
              <a:t>zapisovat s rozmyslem</a:t>
            </a:r>
          </a:p>
          <a:p>
            <a:pPr lvl="1"/>
            <a:r>
              <a:rPr lang="cs-CZ" altLang="cs-CZ"/>
              <a:t>neukončení předmětu </a:t>
            </a:r>
            <a:r>
              <a:rPr lang="cs-CZ" altLang="cs-CZ">
                <a:sym typeface="Symbol" panose="05050102010706020507" pitchFamily="18" charset="2"/>
              </a:rPr>
              <a:t></a:t>
            </a:r>
            <a:r>
              <a:rPr lang="cs-CZ" altLang="cs-CZ"/>
              <a:t> opakování, ukončení podmínka pro postup do dalšího semestru</a:t>
            </a:r>
          </a:p>
          <a:p>
            <a:pPr lvl="1"/>
            <a:r>
              <a:rPr lang="cs-CZ" altLang="cs-CZ"/>
              <a:t>u volitelných předmětů si lze zrušit opakování 18 kreditů </a:t>
            </a:r>
            <a:r>
              <a:rPr lang="cs-CZ" altLang="cs-CZ">
                <a:sym typeface="Symbol" panose="05050102010706020507" pitchFamily="18" charset="2"/>
              </a:rPr>
              <a:t> </a:t>
            </a:r>
            <a:r>
              <a:rPr lang="cs-CZ" altLang="cs-CZ"/>
              <a:t> povinně volitelné se pro Vás zápisem stávají povinnými</a:t>
            </a:r>
          </a:p>
          <a:p>
            <a:r>
              <a:rPr lang="cs-CZ" altLang="cs-CZ" b="1">
                <a:solidFill>
                  <a:srgbClr val="FF0000"/>
                </a:solidFill>
              </a:rPr>
              <a:t>nepřecenit síly </a:t>
            </a:r>
            <a:r>
              <a:rPr lang="cs-CZ" altLang="cs-CZ"/>
              <a:t>(studijní zátěž, práce a její typ)</a:t>
            </a:r>
          </a:p>
          <a:p>
            <a:r>
              <a:rPr lang="cs-CZ" altLang="cs-CZ"/>
              <a:t>Plánovač studia v IS</a:t>
            </a:r>
          </a:p>
          <a:p>
            <a:pPr lvl="1"/>
            <a:endParaRPr lang="cs-CZ" altLang="cs-CZ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V katalogu nebo v šabloně je chyba? / !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 eaLnBrk="1" hangingPunct="1">
              <a:spcAft>
                <a:spcPts val="600"/>
              </a:spcAft>
            </a:pPr>
            <a:r>
              <a:rPr lang="cs-CZ" altLang="cs-CZ" dirty="0">
                <a:latin typeface="Calibri" panose="020F0502020204030204" pitchFamily="34" charset="0"/>
                <a:cs typeface="Calibri" panose="020F0502020204030204" pitchFamily="34" charset="0"/>
              </a:rPr>
              <a:t>Správci katalogu předmětů a šablon</a:t>
            </a:r>
          </a:p>
          <a:p>
            <a:pPr lvl="1" eaLnBrk="1" hangingPunct="1"/>
            <a:r>
              <a:rPr lang="cs-CZ" altLang="cs-CZ" dirty="0">
                <a:latin typeface="Calibri" panose="020F0502020204030204" pitchFamily="34" charset="0"/>
                <a:cs typeface="Calibri" panose="020F0502020204030204" pitchFamily="34" charset="0"/>
              </a:rPr>
              <a:t>latina – Jana Mikulová</a:t>
            </a:r>
          </a:p>
          <a:p>
            <a:pPr lvl="1" eaLnBrk="1" hangingPunct="1"/>
            <a:r>
              <a:rPr lang="cs-CZ" altLang="cs-CZ" dirty="0">
                <a:latin typeface="Calibri" panose="020F0502020204030204" pitchFamily="34" charset="0"/>
                <a:cs typeface="Calibri" panose="020F0502020204030204" pitchFamily="34" charset="0"/>
              </a:rPr>
              <a:t>klasická řečtina – Juraj Franek</a:t>
            </a:r>
          </a:p>
          <a:p>
            <a:pPr lvl="1" eaLnBrk="1" hangingPunct="1"/>
            <a:r>
              <a:rPr lang="cs-CZ" altLang="cs-CZ" dirty="0">
                <a:latin typeface="Calibri" panose="020F0502020204030204" pitchFamily="34" charset="0"/>
                <a:cs typeface="Calibri" panose="020F0502020204030204" pitchFamily="34" charset="0"/>
              </a:rPr>
              <a:t>mediteránní studia – Katarina </a:t>
            </a:r>
            <a:r>
              <a:rPr lang="cs-CZ" altLang="cs-CZ" dirty="0" err="1">
                <a:latin typeface="Calibri" panose="020F0502020204030204" pitchFamily="34" charset="0"/>
                <a:cs typeface="Calibri" panose="020F0502020204030204" pitchFamily="34" charset="0"/>
              </a:rPr>
              <a:t>Petrovićová</a:t>
            </a:r>
            <a:endParaRPr lang="cs-CZ" altLang="cs-CZ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eaLnBrk="1" hangingPunct="1"/>
            <a:r>
              <a:rPr lang="cs-CZ" altLang="cs-CZ" dirty="0">
                <a:latin typeface="Calibri" panose="020F0502020204030204" pitchFamily="34" charset="0"/>
                <a:cs typeface="Calibri" panose="020F0502020204030204" pitchFamily="34" charset="0"/>
              </a:rPr>
              <a:t>novořečtina – Markéta Kulhánková</a:t>
            </a:r>
          </a:p>
          <a:p>
            <a:pPr lvl="1" eaLnBrk="1" hangingPunct="1"/>
            <a:r>
              <a:rPr lang="cs-CZ" altLang="cs-CZ" dirty="0">
                <a:latin typeface="Calibri" panose="020F0502020204030204" pitchFamily="34" charset="0"/>
                <a:cs typeface="Calibri" panose="020F0502020204030204" pitchFamily="34" charset="0"/>
              </a:rPr>
              <a:t>dějiny starověku – Markéta Melounová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Co dělat, když se mi kryje rozvrh?</a:t>
            </a:r>
          </a:p>
        </p:txBody>
      </p:sp>
      <p:sp>
        <p:nvSpPr>
          <p:cNvPr id="18435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>
              <a:spcAft>
                <a:spcPts val="1800"/>
              </a:spcAft>
            </a:pPr>
            <a:r>
              <a:rPr lang="cs-CZ" altLang="cs-CZ" dirty="0"/>
              <a:t>domluva s vyučujícím</a:t>
            </a:r>
          </a:p>
          <a:p>
            <a:pPr>
              <a:spcAft>
                <a:spcPts val="1800"/>
              </a:spcAft>
            </a:pPr>
            <a:r>
              <a:rPr lang="cs-CZ" altLang="cs-CZ" dirty="0"/>
              <a:t>odklad předmětu, je-li to možné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ůvod">
  <a:themeElements>
    <a:clrScheme name="Oranžovo-červená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Vlastní 1">
      <a:majorFont>
        <a:latin typeface="Palatino Linotype"/>
        <a:ea typeface=""/>
        <a:cs typeface=""/>
      </a:majorFont>
      <a:minorFont>
        <a:latin typeface="Times New Roman"/>
        <a:ea typeface=""/>
        <a:cs typeface=""/>
      </a:minorFont>
    </a:fontScheme>
    <a:fmtScheme name="Původ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ranžovo-červená">
    <a:dk1>
      <a:sysClr val="windowText" lastClr="000000"/>
    </a:dk1>
    <a:lt1>
      <a:sysClr val="window" lastClr="FFFFFF"/>
    </a:lt1>
    <a:dk2>
      <a:srgbClr val="696464"/>
    </a:dk2>
    <a:lt2>
      <a:srgbClr val="E9E5DC"/>
    </a:lt2>
    <a:accent1>
      <a:srgbClr val="D34817"/>
    </a:accent1>
    <a:accent2>
      <a:srgbClr val="9B2D1F"/>
    </a:accent2>
    <a:accent3>
      <a:srgbClr val="A28E6A"/>
    </a:accent3>
    <a:accent4>
      <a:srgbClr val="956251"/>
    </a:accent4>
    <a:accent5>
      <a:srgbClr val="918485"/>
    </a:accent5>
    <a:accent6>
      <a:srgbClr val="855D5D"/>
    </a:accent6>
    <a:hlink>
      <a:srgbClr val="CC9900"/>
    </a:hlink>
    <a:folHlink>
      <a:srgbClr val="96A9A9"/>
    </a:folHlink>
  </a:clrScheme>
</a:themeOverride>
</file>

<file path=ppt/theme/themeOverride2.xml><?xml version="1.0" encoding="utf-8"?>
<a:themeOverride xmlns:a="http://schemas.openxmlformats.org/drawingml/2006/main">
  <a:clrScheme name="Oranžovo-červená">
    <a:dk1>
      <a:sysClr val="windowText" lastClr="000000"/>
    </a:dk1>
    <a:lt1>
      <a:sysClr val="window" lastClr="FFFFFF"/>
    </a:lt1>
    <a:dk2>
      <a:srgbClr val="696464"/>
    </a:dk2>
    <a:lt2>
      <a:srgbClr val="E9E5DC"/>
    </a:lt2>
    <a:accent1>
      <a:srgbClr val="D34817"/>
    </a:accent1>
    <a:accent2>
      <a:srgbClr val="9B2D1F"/>
    </a:accent2>
    <a:accent3>
      <a:srgbClr val="A28E6A"/>
    </a:accent3>
    <a:accent4>
      <a:srgbClr val="956251"/>
    </a:accent4>
    <a:accent5>
      <a:srgbClr val="918485"/>
    </a:accent5>
    <a:accent6>
      <a:srgbClr val="855D5D"/>
    </a:accent6>
    <a:hlink>
      <a:srgbClr val="CC9900"/>
    </a:hlink>
    <a:folHlink>
      <a:srgbClr val="96A9A9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TM02900720[[fn=Integrál]]</Template>
  <TotalTime>0</TotalTime>
  <Words>1071</Words>
  <Application>Microsoft Office PowerPoint</Application>
  <PresentationFormat>Předvádění na obrazovce (4:3)</PresentationFormat>
  <Paragraphs>118</Paragraphs>
  <Slides>20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9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20</vt:i4>
      </vt:variant>
    </vt:vector>
  </HeadingPairs>
  <TitlesOfParts>
    <vt:vector size="30" baseType="lpstr">
      <vt:lpstr>Arial</vt:lpstr>
      <vt:lpstr>Bookman Old Style</vt:lpstr>
      <vt:lpstr>Calibri</vt:lpstr>
      <vt:lpstr>Calibri Light</vt:lpstr>
      <vt:lpstr>Palatino Linotype</vt:lpstr>
      <vt:lpstr>Times New Roman</vt:lpstr>
      <vt:lpstr>Verdana</vt:lpstr>
      <vt:lpstr>Wingdings</vt:lpstr>
      <vt:lpstr>Wingdings 3</vt:lpstr>
      <vt:lpstr>Původ</vt:lpstr>
      <vt:lpstr>Úvod do studia</vt:lpstr>
      <vt:lpstr>Studijní program</vt:lpstr>
      <vt:lpstr>Stránka Student v IS</vt:lpstr>
      <vt:lpstr>Můj studijní plán a zápis předmětů</vt:lpstr>
      <vt:lpstr>Můj studijní plán a zápis předmětů</vt:lpstr>
      <vt:lpstr>Kolik jakých kreditů musím splnit?</vt:lpstr>
      <vt:lpstr>Kolik kreditů si mám teď zapsat?</vt:lpstr>
      <vt:lpstr>V katalogu nebo v šabloně je chyba? / !</vt:lpstr>
      <vt:lpstr>Co dělat, když se mi kryje rozvrh?</vt:lpstr>
      <vt:lpstr>Co dělat, když nemůžu na hodinu?</vt:lpstr>
      <vt:lpstr>Kde najdu studijní materiály a informace</vt:lpstr>
      <vt:lpstr>Kde najdu studijní materiály</vt:lpstr>
      <vt:lpstr>Jak vypadají zkoušky?</vt:lpstr>
      <vt:lpstr>Konají se nějaké akce mimo běžnou výuku?</vt:lpstr>
      <vt:lpstr>Pravidla a předpisy</vt:lpstr>
      <vt:lpstr>Kde můžu hledat radu, pomoc a podporu?</vt:lpstr>
      <vt:lpstr>Studium ve stínu covidu</vt:lpstr>
      <vt:lpstr>Jak dostudovat aneb strategie úspěšného studenta</vt:lpstr>
      <vt:lpstr>Jak brzy skončit </vt:lpstr>
      <vt:lpstr>Děkuji za pozornost</vt:lpstr>
    </vt:vector>
  </TitlesOfParts>
  <Company>ffmu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IS a e-learning na ÚKS</dc:title>
  <dc:creator>uks</dc:creator>
  <cp:lastModifiedBy>user</cp:lastModifiedBy>
  <cp:revision>109</cp:revision>
  <dcterms:created xsi:type="dcterms:W3CDTF">2009-09-21T10:07:25Z</dcterms:created>
  <dcterms:modified xsi:type="dcterms:W3CDTF">2020-10-05T06:30:37Z</dcterms:modified>
</cp:coreProperties>
</file>