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259" r:id="rId4"/>
    <p:sldId id="274" r:id="rId5"/>
    <p:sldId id="282" r:id="rId6"/>
    <p:sldId id="260" r:id="rId7"/>
    <p:sldId id="297" r:id="rId8"/>
    <p:sldId id="284" r:id="rId9"/>
    <p:sldId id="292" r:id="rId10"/>
    <p:sldId id="300" r:id="rId11"/>
    <p:sldId id="261" r:id="rId12"/>
    <p:sldId id="285" r:id="rId13"/>
    <p:sldId id="290" r:id="rId14"/>
    <p:sldId id="258" r:id="rId15"/>
    <p:sldId id="262" r:id="rId16"/>
    <p:sldId id="291" r:id="rId17"/>
    <p:sldId id="265" r:id="rId18"/>
    <p:sldId id="293" r:id="rId19"/>
    <p:sldId id="266" r:id="rId20"/>
    <p:sldId id="267" r:id="rId21"/>
    <p:sldId id="268" r:id="rId22"/>
    <p:sldId id="269" r:id="rId23"/>
    <p:sldId id="270" r:id="rId24"/>
    <p:sldId id="272" r:id="rId25"/>
    <p:sldId id="287" r:id="rId26"/>
    <p:sldId id="273" r:id="rId27"/>
    <p:sldId id="299" r:id="rId28"/>
    <p:sldId id="275" r:id="rId29"/>
    <p:sldId id="288" r:id="rId30"/>
    <p:sldId id="283" r:id="rId31"/>
    <p:sldId id="276" r:id="rId32"/>
    <p:sldId id="296" r:id="rId33"/>
    <p:sldId id="280" r:id="rId34"/>
    <p:sldId id="281" r:id="rId35"/>
    <p:sldId id="277" r:id="rId36"/>
    <p:sldId id="295" r:id="rId37"/>
    <p:sldId id="301" r:id="rId38"/>
    <p:sldId id="294" r:id="rId39"/>
    <p:sldId id="279" r:id="rId40"/>
    <p:sldId id="298" r:id="rId41"/>
    <p:sldId id="289" r:id="rId42"/>
  </p:sldIdLst>
  <p:sldSz cx="9144000" cy="6858000" type="screen4x3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419" autoAdjust="0"/>
  </p:normalViewPr>
  <p:slideViewPr>
    <p:cSldViewPr>
      <p:cViewPr varScale="1">
        <p:scale>
          <a:sx n="59" d="100"/>
          <a:sy n="59" d="100"/>
        </p:scale>
        <p:origin x="18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E539E-DA4D-40FD-8B97-E63C35A7F38C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PK světlo 2012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C775C-987B-4BC3-A5F7-49551A41F5B2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127849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A15DB-D04E-4DE3-9A48-22D324500A54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cs-CZ"/>
              <a:t>PK světlo 2012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E29E5-9A4F-4B73-A2B6-B90ACA81A4D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707189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Pozn.: </a:t>
            </a:r>
            <a:r>
              <a:rPr lang="cs-CZ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Tento grafický list je jeden ze série cca padesáti dalších – stejných, které jsou dlouhodobě uloženy v depozitáři grafiky SZ </a:t>
            </a:r>
            <a:r>
              <a:rPr lang="cs-CZ" sz="1200" i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Lysice</a:t>
            </a:r>
            <a:r>
              <a:rPr lang="cs-CZ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zde je možné porovnat stav grafického listu vystaveného v expozici SZ Lednice se stejným ze série, uloženého po celou dobu v depozitáři (obr. 9–10).</a:t>
            </a:r>
            <a:br>
              <a:rPr lang="cs-CZ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/>
              <a:t>PK světlo 2012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CE29E5-9A4F-4B73-A2B6-B90ACA81A4D8}" type="slidenum">
              <a:rPr lang="cs-CZ" smtClean="0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/>
              <a:t>PK světlo 2012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CE29E5-9A4F-4B73-A2B6-B90ACA81A4D8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E29E5-9A4F-4B73-A2B6-B90ACA81A4D8}" type="slidenum">
              <a:rPr lang="cs-CZ" smtClean="0"/>
              <a:pPr/>
              <a:t>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PK světlo 2012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cs-CZ" sz="12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Halogenidové výbojky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Halogenidové výbojky jsou vysokotlaké rtuťové výbojky, u nichž je světlo generováno nejen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zářením par rtuti, ale převážně zářením par příměsí halových prvků a vzácných zemin. Dosahují obvykle měrného výkonu až 100 </a:t>
            </a:r>
            <a:r>
              <a:rPr lang="cs-CZ" sz="1200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lm</a:t>
            </a:r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/W při střední době života 12 000 h a kvalitním podání barev (</a:t>
            </a:r>
            <a:r>
              <a:rPr lang="cs-CZ" sz="1200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</a:t>
            </a:r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80). Některé typy dosahují měrného výkonu až 115 </a:t>
            </a:r>
            <a:r>
              <a:rPr lang="cs-CZ" sz="1200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lm</a:t>
            </a:r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/W při střední době života 30 000 hodin. Nevýhodou je poměrně vysoký podíl UV záření, proto je nezbytné jejich světlo účinně filtrovat. Tyto výbojky poskytují příjemné bílé světlo a výrazně lepší vjem barev než jiné typy světelných zdrojů. Nejsou vhodné pro často zhasínaná  a </a:t>
            </a:r>
            <a:r>
              <a:rPr lang="cs-CZ" sz="1200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rozvěcovaná</a:t>
            </a:r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svítidla. 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dirty="0"/>
          </a:p>
          <a:p>
            <a:r>
              <a:rPr lang="cs-CZ" sz="12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Vysokotlaké sodíkové výbojky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Vysokotlaké sodíkové výbojky vykazují vysoký měrný výkon (120 </a:t>
            </a:r>
            <a:r>
              <a:rPr lang="cs-CZ" sz="1200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lm</a:t>
            </a:r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/W) při dlouhé době života(až 30 000 h). Jejich nevýhodou je nekvalitní podání barev (nízký index podání barev </a:t>
            </a:r>
            <a:r>
              <a:rPr lang="cs-CZ" sz="1200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</a:t>
            </a:r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25) a typické žluté světlo, které známe z venkovního  pouličního osvětlení  našich měst a obcí. Uvedené skutečnosti spolu s jejich spolehlivostí řadí vysokotlaké sodíkové výbojky mezi nejpoužívanější světelné zdroje ve veřejném osvětlení. V  oblasti péče o památky se užívají jako exteriérová světla pro nasvícení památkových objektů, v interiéru se  neužívají</a:t>
            </a:r>
          </a:p>
          <a:p>
            <a:endParaRPr lang="cs-CZ" sz="1200" u="sng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1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Fotokopírovací</a:t>
            </a:r>
            <a:r>
              <a:rPr lang="cs-CZ" sz="12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cs-CZ" sz="1200" b="1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scanovací</a:t>
            </a:r>
            <a:r>
              <a:rPr lang="cs-CZ" sz="12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zařízení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Dle dostupných  pramenů není nebezpečí poškození jednorázovým </a:t>
            </a:r>
            <a:r>
              <a:rPr lang="cs-CZ" sz="1200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scanováním</a:t>
            </a:r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či kopírováním  dokumentů, grafik či tisků příliš vysoké. Halogenové žárovky , či xenonové výbojky osazené v těchto zařízeních  emitují relativně nízké dávky záření . Problémem však může být četnost kopírování , kdy se každá dávka načítá. Proto je obecně nejvhodnějším způsobem pořízení kvalitní digitální  kopie a její následné užívání s tím, že originál zůstává ve stabilním bezpečném prostředí.    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/>
              <a:t>PK světlo 2012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CE29E5-9A4F-4B73-A2B6-B90ACA81A4D8}" type="slidenum">
              <a:rPr lang="cs-CZ" smtClean="0"/>
              <a:pPr/>
              <a:t>24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Světelné diody patří do skupiny polovodičových světelných zdrojů. Měrné výkony světelných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diod dosahují v současnosti až 160 </a:t>
            </a:r>
            <a:r>
              <a:rPr lang="cs-CZ" sz="1200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lm</a:t>
            </a:r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/W při době života až 60 000 hodin (za předpokladu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dodržení předepsaných teplotních poměrů při jejich provozu), a to i při dobrém podání barev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cs-CZ" sz="1200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</a:t>
            </a:r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70). K výhodám tohoto typu zdrojů patří snadná regulace a příjemné bílé světlo (především u kvalitních výrobků od renomovaných firem). V současné době jsou světelné diody stále ve fázi vývoje, jejich měrný výkon i doba života neustále rostou. Parametry světelných diod (LED) předurčují tuto skupinu zdrojů jako perspektivní pro využití ve veřejném osvětlení. Většímu rozšíření však v dnešní době brání  ještě jejich poměrně  vysoká cena.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Světelný zdroj typu LED je, na rozdíl od ostatních světelných zdrojů, obvykle součástí svítidla.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Doba života svítidla je tedy v mnoha případech svázaná se životem světelného zdroje LED, což je problém vzhledem k morálnímu zastarávání rychle se vyvíjející technologie. Výhodu tedy nabízí modulární řešení, u něhož je možno vyměnit LED modul bez potřeby měnit celé (většinou investičně náročné) svítidlo. Při volbě vhodné teploty  chromatičnosti  v rozmezí cca 3000 – 4000K je možné dosáhnout velmi kvalitního osvětlení.</a:t>
            </a:r>
            <a:endParaRPr lang="cs-CZ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/>
              <a:t>PK světlo 2012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CE29E5-9A4F-4B73-A2B6-B90ACA81A4D8}" type="slidenum">
              <a:rPr lang="cs-CZ" smtClean="0"/>
              <a:pPr/>
              <a:t>25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CE29E5-9A4F-4B73-A2B6-B90ACA81A4D8}" type="slidenum">
              <a:rPr lang="cs-CZ" smtClean="0"/>
              <a:pPr/>
              <a:t>33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PK světlo 2012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1F16-5BF8-4D1D-A491-9AC7A6EC728D}" type="datetimeFigureOut">
              <a:rPr lang="cs-CZ" smtClean="0"/>
              <a:pPr/>
              <a:t>18.12.2020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B0E89-03B2-4A02-A83A-CD65C8AA1EE8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upload.wikimedia.org/wikipedia/commons/0/0e/Color_temperature.sv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Ochrana sbírek před poškozením světlem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 blednutí barev</a:t>
            </a:r>
          </a:p>
        </p:txBody>
      </p:sp>
      <p:pic>
        <p:nvPicPr>
          <p:cNvPr id="4" name="Obrázek 17" descr="C:\Users\nemec\Desktop\NAKI fota 2015\Lednice litografie Liechtenstein\P1020350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428736"/>
            <a:ext cx="2796975" cy="4429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21" descr="C:\Users\nemec\Desktop\NAKI fota 2015\Litografie Lysice Liechtenstein\Resampled\P102043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1428736"/>
            <a:ext cx="2624139" cy="44291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ovéPole 5"/>
          <p:cNvSpPr txBox="1"/>
          <p:nvPr/>
        </p:nvSpPr>
        <p:spPr>
          <a:xfrm>
            <a:off x="1000100" y="6000768"/>
            <a:ext cx="8143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Litografie po dlouhodobé expozici na SZ Lednice , v porovnání s litografií</a:t>
            </a:r>
            <a:br>
              <a:rPr lang="cs-CZ" sz="2000" dirty="0"/>
            </a:br>
            <a:r>
              <a:rPr lang="cs-CZ" sz="2000" dirty="0"/>
              <a:t> z depozitáře SZ </a:t>
            </a:r>
            <a:r>
              <a:rPr lang="cs-CZ" sz="2000" dirty="0" err="1"/>
              <a:t>Lysice</a:t>
            </a:r>
            <a:r>
              <a:rPr lang="cs-CZ" sz="2000" dirty="0"/>
              <a:t>, NPÚ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Definice pojmů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rmAutofit/>
          </a:bodyPr>
          <a:lstStyle/>
          <a:p>
            <a:r>
              <a:rPr lang="cs-CZ" sz="1800" b="1" dirty="0"/>
              <a:t>Teplota chromatičnosti </a:t>
            </a:r>
            <a:r>
              <a:rPr lang="cs-CZ" sz="1800" dirty="0"/>
              <a:t>- </a:t>
            </a:r>
            <a:r>
              <a:rPr lang="cs-CZ" sz="1800" b="1" dirty="0"/>
              <a:t>barevná teplota - </a:t>
            </a:r>
            <a:r>
              <a:rPr lang="cs-CZ" sz="1800" b="1" dirty="0" err="1"/>
              <a:t>T</a:t>
            </a:r>
            <a:r>
              <a:rPr lang="cs-CZ" sz="1800" b="1" baseline="-25000" dirty="0" err="1"/>
              <a:t>c</a:t>
            </a:r>
            <a:r>
              <a:rPr lang="cs-CZ" sz="1800" b="1" baseline="-25000" dirty="0"/>
              <a:t> </a:t>
            </a:r>
            <a:r>
              <a:rPr lang="cs-CZ" sz="1800" dirty="0"/>
              <a:t>(</a:t>
            </a:r>
            <a:r>
              <a:rPr lang="cs-CZ" sz="1800" dirty="0" err="1"/>
              <a:t>correlated</a:t>
            </a:r>
            <a:r>
              <a:rPr lang="cs-CZ" sz="1800" dirty="0"/>
              <a:t> </a:t>
            </a:r>
            <a:r>
              <a:rPr lang="cs-CZ" sz="1800" dirty="0" err="1"/>
              <a:t>colour</a:t>
            </a:r>
            <a:r>
              <a:rPr lang="cs-CZ" sz="1800" dirty="0"/>
              <a:t> </a:t>
            </a:r>
            <a:r>
              <a:rPr lang="cs-CZ" sz="1800" dirty="0" err="1"/>
              <a:t>temperature</a:t>
            </a:r>
            <a:r>
              <a:rPr lang="cs-CZ" sz="1800" dirty="0"/>
              <a:t> – CCT), (K) : charakterizuje spektrum viditelného světla, udává přechod z „teplé do studené oblasti</a:t>
            </a:r>
          </a:p>
          <a:p>
            <a:pPr lvl="1">
              <a:buNone/>
            </a:pPr>
            <a:r>
              <a:rPr lang="cs-CZ" sz="1800" dirty="0"/>
              <a:t>Studené světlo má vyšší barevnou teplotu než teplé světlo!</a:t>
            </a:r>
          </a:p>
          <a:p>
            <a:pPr lvl="1">
              <a:buNone/>
            </a:pPr>
            <a:endParaRPr lang="cs-CZ" sz="2000" dirty="0"/>
          </a:p>
          <a:p>
            <a:pPr lvl="1">
              <a:buNone/>
            </a:pPr>
            <a:endParaRPr lang="cs-CZ" sz="2000" dirty="0"/>
          </a:p>
          <a:p>
            <a:pPr lvl="1"/>
            <a:endParaRPr lang="cs-CZ" sz="1600" dirty="0"/>
          </a:p>
          <a:p>
            <a:pPr lvl="1"/>
            <a:r>
              <a:rPr lang="cs-CZ" sz="2000" dirty="0"/>
              <a:t>Teplota chromatičnosti je přímo úměrná tzv. relativnímu činiteli poškození! </a:t>
            </a:r>
          </a:p>
          <a:p>
            <a:pPr lvl="2"/>
            <a:r>
              <a:rPr lang="cs-CZ" sz="1800" dirty="0"/>
              <a:t>Empiricky stanovený činitel uvádějící míru poškození  novinového papíru daným zdrojem světla v porovnání se zářením normalizované žárovky.</a:t>
            </a:r>
          </a:p>
          <a:p>
            <a:pPr lvl="1"/>
            <a:r>
              <a:rPr lang="cs-CZ" sz="2000" dirty="0"/>
              <a:t>Zdroje s </a:t>
            </a:r>
            <a:r>
              <a:rPr lang="cs-CZ" sz="2000" dirty="0" err="1"/>
              <a:t>Tc</a:t>
            </a:r>
            <a:r>
              <a:rPr lang="cs-CZ" sz="2000" dirty="0"/>
              <a:t> nad 6000 K vyzařují většinu své energie v oblasti pod 550 </a:t>
            </a:r>
            <a:r>
              <a:rPr lang="cs-CZ" sz="2000" dirty="0" err="1"/>
              <a:t>nm</a:t>
            </a:r>
            <a:r>
              <a:rPr lang="cs-CZ" sz="2000" dirty="0"/>
              <a:t> (modrá, fialová), zdroje  s  nízkou </a:t>
            </a:r>
            <a:r>
              <a:rPr lang="cs-CZ" sz="2000" dirty="0" err="1"/>
              <a:t>Tc</a:t>
            </a:r>
            <a:r>
              <a:rPr lang="cs-CZ" sz="2000" dirty="0"/>
              <a:t>  v oblasti nad 550 </a:t>
            </a:r>
            <a:r>
              <a:rPr lang="cs-CZ" sz="2000" dirty="0" err="1"/>
              <a:t>nm</a:t>
            </a:r>
            <a:r>
              <a:rPr lang="cs-CZ" sz="2000" dirty="0"/>
              <a:t> (žlutá , oranžová, červená) </a:t>
            </a:r>
          </a:p>
          <a:p>
            <a:r>
              <a:rPr lang="cs-CZ" sz="2400" dirty="0"/>
              <a:t>Obecně je pro muzejní exponáty upřednostňováno teplé světlo s </a:t>
            </a:r>
            <a:r>
              <a:rPr lang="cs-CZ" sz="2400" dirty="0" err="1"/>
              <a:t>Tc</a:t>
            </a:r>
            <a:r>
              <a:rPr lang="cs-CZ" sz="2400" dirty="0"/>
              <a:t>  </a:t>
            </a:r>
            <a:r>
              <a:rPr lang="cs-CZ" sz="2100" dirty="0"/>
              <a:t>cca 2 800 K.</a:t>
            </a:r>
            <a:endParaRPr lang="cs-CZ" sz="2000" dirty="0"/>
          </a:p>
        </p:txBody>
      </p:sp>
      <p:pic>
        <p:nvPicPr>
          <p:cNvPr id="1026" name="Picture 2" descr="Soubor:Color temperature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643182"/>
            <a:ext cx="5505450" cy="619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Definice pojmů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/>
          <a:lstStyle/>
          <a:p>
            <a:r>
              <a:rPr lang="cs-CZ" sz="2400" b="1" dirty="0"/>
              <a:t>Index podání barev </a:t>
            </a:r>
            <a:r>
              <a:rPr lang="cs-CZ" sz="2400" dirty="0" err="1"/>
              <a:t>R</a:t>
            </a:r>
            <a:r>
              <a:rPr lang="cs-CZ" sz="2400" baseline="-25000" dirty="0" err="1"/>
              <a:t>a</a:t>
            </a:r>
            <a:r>
              <a:rPr lang="cs-CZ" sz="2400" dirty="0"/>
              <a:t> (CRI – </a:t>
            </a:r>
            <a:r>
              <a:rPr lang="cs-CZ" sz="2400" dirty="0" err="1"/>
              <a:t>colour</a:t>
            </a:r>
            <a:r>
              <a:rPr lang="cs-CZ" sz="2400" dirty="0"/>
              <a:t> </a:t>
            </a:r>
            <a:r>
              <a:rPr lang="cs-CZ" sz="2400" dirty="0" err="1"/>
              <a:t>rendering</a:t>
            </a:r>
            <a:r>
              <a:rPr lang="cs-CZ" sz="2400" dirty="0"/>
              <a:t> index): hodnocení věrnosti barevného vjemu, který vznikne z daného zdroje porovnáním s denním světlem; pro muzejní exponáty min. CRI 85. </a:t>
            </a:r>
          </a:p>
          <a:p>
            <a:pPr lvl="1">
              <a:buNone/>
            </a:pPr>
            <a:r>
              <a:rPr lang="cs-CZ" sz="2000" dirty="0"/>
              <a:t>CRI 0 – není možné rozeznat barvy; CRI 100 – přirozené podání barev</a:t>
            </a:r>
          </a:p>
          <a:p>
            <a:r>
              <a:rPr lang="cs-CZ" dirty="0"/>
              <a:t>Hodnoty </a:t>
            </a:r>
            <a:r>
              <a:rPr lang="cs-CZ" dirty="0" err="1"/>
              <a:t>Tc</a:t>
            </a:r>
            <a:r>
              <a:rPr lang="cs-CZ" dirty="0"/>
              <a:t> a </a:t>
            </a:r>
            <a:r>
              <a:rPr lang="cs-CZ" dirty="0" err="1"/>
              <a:t>Ra</a:t>
            </a:r>
            <a:r>
              <a:rPr lang="cs-CZ" dirty="0"/>
              <a:t> bývají součástí typového označení zdrojů světla:</a:t>
            </a:r>
          </a:p>
          <a:p>
            <a:r>
              <a:rPr lang="cs-CZ" dirty="0" err="1"/>
              <a:t>Př</a:t>
            </a:r>
            <a:r>
              <a:rPr lang="cs-CZ" dirty="0"/>
              <a:t>: 18W/840: příkon 18 W, </a:t>
            </a:r>
            <a:r>
              <a:rPr lang="cs-CZ" dirty="0" err="1"/>
              <a:t>Ra</a:t>
            </a:r>
            <a:r>
              <a:rPr lang="cs-CZ" dirty="0"/>
              <a:t> 80 – 89, </a:t>
            </a:r>
            <a:r>
              <a:rPr lang="cs-CZ" dirty="0" err="1"/>
              <a:t>Tc</a:t>
            </a:r>
            <a:r>
              <a:rPr lang="cs-CZ" dirty="0"/>
              <a:t> 4 000 K.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Správná pozice nasvícení exponátu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643050"/>
            <a:ext cx="400482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Citlivost muzejních předmětů na světlo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dirty="0"/>
              <a:t>50 lux </a:t>
            </a:r>
            <a:r>
              <a:rPr lang="cs-CZ" sz="2400" dirty="0"/>
              <a:t>– textilie, všechny práce na papíře a pergamenu, vodové barvy, fotografie, kožešiny, malované a barvené dřevo, přírodovědné a botanické sbírky, apod.</a:t>
            </a:r>
          </a:p>
          <a:p>
            <a:r>
              <a:rPr lang="cs-CZ" sz="2400" b="1" dirty="0"/>
              <a:t>150 (200) lux </a:t>
            </a:r>
            <a:r>
              <a:rPr lang="cs-CZ" sz="2400" dirty="0"/>
              <a:t>– olejové a temperové barvy, polychromie, nebarvené dřevo, rohovina, kost, slonovina, apod.</a:t>
            </a:r>
          </a:p>
          <a:p>
            <a:r>
              <a:rPr lang="cs-CZ" sz="2400" b="1" dirty="0"/>
              <a:t>Bez omezení  (300 lux) </a:t>
            </a:r>
            <a:r>
              <a:rPr lang="cs-CZ" sz="2400" dirty="0"/>
              <a:t>– kámen, kovy, keramika, smalty, apod.</a:t>
            </a:r>
          </a:p>
          <a:p>
            <a:pPr lvl="1"/>
            <a:r>
              <a:rPr lang="cs-CZ" sz="2000" dirty="0"/>
              <a:t>Předměty složené z více materiálů jsou zařazovány  do uvedených kategorií dle nejcitlivějších z nich. </a:t>
            </a:r>
          </a:p>
          <a:p>
            <a:pPr lvl="1"/>
            <a:r>
              <a:rPr lang="cs-CZ" sz="2000" dirty="0"/>
              <a:t>V případě požadavku na zvýšení intenzity osvětlení (malý kontrast, tmavý povrch, starší návštěvníci) může být hodnota luxů násobena  činitelem 3 a zkrácena doba vystavení objektu (např. 50 x 3 = 150 </a:t>
            </a:r>
            <a:r>
              <a:rPr lang="cs-CZ" sz="2000" dirty="0" err="1"/>
              <a:t>lx</a:t>
            </a:r>
            <a:r>
              <a:rPr lang="cs-CZ" sz="2000" dirty="0"/>
              <a:t>).</a:t>
            </a:r>
          </a:p>
          <a:p>
            <a:pPr lvl="1"/>
            <a:r>
              <a:rPr lang="cs-CZ" sz="2000" dirty="0"/>
              <a:t>Poškození světlem je kumulativní a nevratné.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34400" cy="758952"/>
          </a:xfrm>
        </p:spPr>
        <p:txBody>
          <a:bodyPr>
            <a:noAutofit/>
          </a:bodyPr>
          <a:lstStyle/>
          <a:p>
            <a:r>
              <a:rPr lang="cs-CZ" sz="2400" dirty="0"/>
              <a:t>Kategorizace citlivosti muzejních předmětů </a:t>
            </a:r>
            <a:br>
              <a:rPr lang="cs-CZ" sz="2400" dirty="0"/>
            </a:br>
            <a:r>
              <a:rPr lang="cs-CZ" sz="2400" dirty="0"/>
              <a:t>dle ISO R105 – </a:t>
            </a:r>
            <a:r>
              <a:rPr lang="cs-CZ" sz="2400" dirty="0" err="1"/>
              <a:t>Blue</a:t>
            </a:r>
            <a:r>
              <a:rPr lang="cs-CZ" sz="2400" dirty="0"/>
              <a:t> </a:t>
            </a:r>
            <a:r>
              <a:rPr lang="cs-CZ" sz="2400" dirty="0" err="1"/>
              <a:t>Wool</a:t>
            </a:r>
            <a:r>
              <a:rPr lang="cs-CZ" sz="2400" dirty="0"/>
              <a:t> </a:t>
            </a:r>
            <a:r>
              <a:rPr lang="cs-CZ" sz="2400" dirty="0" err="1"/>
              <a:t>Standards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20" y="1500174"/>
            <a:ext cx="8503920" cy="4572000"/>
          </a:xfrm>
        </p:spPr>
        <p:txBody>
          <a:bodyPr>
            <a:normAutofit/>
          </a:bodyPr>
          <a:lstStyle/>
          <a:p>
            <a:r>
              <a:rPr lang="cs-CZ" sz="2400" dirty="0"/>
              <a:t>Právě rozlišitelné vyblednutí (just </a:t>
            </a:r>
            <a:r>
              <a:rPr lang="cs-CZ" sz="2400" dirty="0" err="1"/>
              <a:t>noticeable</a:t>
            </a:r>
            <a:r>
              <a:rPr lang="cs-CZ" sz="2400" dirty="0"/>
              <a:t> </a:t>
            </a:r>
            <a:r>
              <a:rPr lang="cs-CZ" sz="2400" dirty="0" err="1"/>
              <a:t>fade</a:t>
            </a:r>
            <a:r>
              <a:rPr lang="cs-CZ" sz="2400" dirty="0"/>
              <a:t>)  JNF   </a:t>
            </a:r>
          </a:p>
        </p:txBody>
      </p:sp>
      <p:pic>
        <p:nvPicPr>
          <p:cNvPr id="4" name="Obrázek 3" descr="bluewool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503684" y="4283398"/>
            <a:ext cx="1571636" cy="2577483"/>
          </a:xfrm>
          <a:prstGeom prst="rect">
            <a:avLst/>
          </a:prstGeom>
        </p:spPr>
      </p:pic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642910" y="2071678"/>
          <a:ext cx="7429552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5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stupně ISO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1       2       3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4        5        6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7           8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sz="1600" dirty="0"/>
                        <a:t>expozice vyvolávající </a:t>
                      </a:r>
                    </a:p>
                    <a:p>
                      <a:r>
                        <a:rPr lang="cs-CZ" sz="1600" dirty="0"/>
                        <a:t>1 JNF (</a:t>
                      </a:r>
                      <a:r>
                        <a:rPr lang="cs-CZ" sz="1600" dirty="0" err="1"/>
                        <a:t>Mlx.h</a:t>
                      </a:r>
                      <a:r>
                        <a:rPr lang="cs-CZ" sz="16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0,4    1,2     3,6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10      32    100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300     900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sz="1600" dirty="0"/>
                        <a:t>kategorie citlivosti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dirty="0"/>
                        <a:t>          A - citlivé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      B – středně citlivé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/>
                        <a:t>C - odolné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dirty="0"/>
                        <a:t>Textilie, papír, pergamen, vodové barvy ....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dirty="0"/>
                        <a:t>Olejové a temperové barvy, nebarvené dřevo, ...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dirty="0"/>
                        <a:t>Keramika, kámen, kov, ...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Autofit/>
          </a:bodyPr>
          <a:lstStyle/>
          <a:p>
            <a:r>
              <a:rPr lang="cs-CZ" sz="2800" dirty="0"/>
              <a:t>Doporučené hodnoty expozice pro sbírkové předměty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8229602" cy="57061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0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08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08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01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471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1" dirty="0"/>
                        <a:t>Materiál </a:t>
                      </a:r>
                    </a:p>
                    <a:p>
                      <a:endParaRPr lang="cs-CZ" b="1" dirty="0"/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ISO R 205</a:t>
                      </a:r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Světlo </a:t>
                      </a:r>
                      <a:r>
                        <a:rPr lang="cs-CZ" b="1" dirty="0" err="1"/>
                        <a:t>lx</a:t>
                      </a:r>
                      <a:endParaRPr lang="cs-CZ" b="1" dirty="0"/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Světelná expozice </a:t>
                      </a:r>
                      <a:r>
                        <a:rPr lang="cs-CZ" b="1" dirty="0" err="1"/>
                        <a:t>lxh</a:t>
                      </a:r>
                      <a:r>
                        <a:rPr lang="cs-CZ" b="1" dirty="0"/>
                        <a:t>/rok</a:t>
                      </a:r>
                    </a:p>
                  </a:txBody>
                  <a:tcPr marL="88487" marR="88487"/>
                </a:tc>
                <a:tc>
                  <a:txBody>
                    <a:bodyPr/>
                    <a:lstStyle/>
                    <a:p>
                      <a:r>
                        <a:rPr lang="cs-CZ" b="1" dirty="0"/>
                        <a:t>Světelná expozice</a:t>
                      </a:r>
                    </a:p>
                    <a:p>
                      <a:r>
                        <a:rPr lang="cs-CZ" b="1" dirty="0"/>
                        <a:t>h/rok</a:t>
                      </a:r>
                    </a:p>
                  </a:txBody>
                  <a:tcPr marL="88487" marR="8848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/>
                        <a:t>Vysoce citlivé:  hedvábí, nestálá barviva, grafická díla a fotografie</a:t>
                      </a:r>
                      <a:endParaRPr lang="cs-CZ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1,2,3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15.000 </a:t>
                      </a:r>
                      <a:r>
                        <a:rPr lang="cs-CZ" sz="2000" b="1" dirty="0" err="1"/>
                        <a:t>lxh</a:t>
                      </a:r>
                      <a:r>
                        <a:rPr lang="cs-CZ" sz="2000" b="1" dirty="0"/>
                        <a:t>/rok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300 h/rok</a:t>
                      </a:r>
                      <a:r>
                        <a:rPr lang="cs-CZ" sz="2000" b="1" baseline="30000" dirty="0"/>
                        <a:t> 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/>
                        <a:t>50lx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1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/>
                        <a:t>Středně citlivé: textilie, papír, pergamen, vodové barvy, pastely, tisky a výkresy, miniatury, rukopisy, kožešiny, malované a barvené dřevo i useň, přírodovědné a botanické sbírky, apod.</a:t>
                      </a:r>
                      <a:endParaRPr lang="cs-CZ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4,5,6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150.000 </a:t>
                      </a:r>
                      <a:r>
                        <a:rPr lang="cs-CZ" sz="2000" b="1" dirty="0" err="1"/>
                        <a:t>lxh</a:t>
                      </a:r>
                      <a:r>
                        <a:rPr lang="cs-CZ" sz="2000" b="1" dirty="0"/>
                        <a:t>/rok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3.000 h/rok</a:t>
                      </a:r>
                      <a:r>
                        <a:rPr lang="cs-CZ" sz="2000" b="1" baseline="30000" dirty="0"/>
                        <a:t> 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/>
                        <a:t>50lx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7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/>
                        <a:t>Mírně citlivé: olejové a temperové barvy,  nebarvené dřevo a useň, rohovina, kost, slonovina, některé plasty, apod.</a:t>
                      </a:r>
                      <a:endParaRPr lang="cs-CZ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/>
                        <a:t>7,8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/>
                        <a:t>600.000 lxh/rok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3.000 h/rok</a:t>
                      </a:r>
                      <a:r>
                        <a:rPr lang="cs-CZ" sz="2000" b="1" baseline="30000" dirty="0"/>
                        <a:t> 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200lx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11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/>
                        <a:t>Necitlivé: kámen, kovy, neglazovaná keramika, většina skel, většina minerálů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/>
                        <a:t>(s omezením dlouhodobého silného osvětlení - smalty, drahé kameny, barevné glazury) apod.</a:t>
                      </a:r>
                      <a:endParaRPr lang="cs-CZ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365" marR="66365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endParaRPr lang="cs-CZ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bez omezení 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/>
                        <a:t>bez omezení</a:t>
                      </a:r>
                      <a:endParaRPr lang="cs-CZ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bez omezení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b="1" dirty="0"/>
                        <a:t>(popř. do 300 </a:t>
                      </a:r>
                      <a:r>
                        <a:rPr lang="cs-CZ" sz="2000" b="1" dirty="0" err="1"/>
                        <a:t>lx</a:t>
                      </a:r>
                      <a:r>
                        <a:rPr lang="cs-CZ" sz="2000" b="1" dirty="0"/>
                        <a:t>)</a:t>
                      </a:r>
                      <a:endParaRPr lang="cs-CZ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Zdroje světla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denní světlo</a:t>
            </a:r>
            <a:endParaRPr lang="cs-CZ" sz="2800" dirty="0"/>
          </a:p>
          <a:p>
            <a:pPr>
              <a:lnSpc>
                <a:spcPct val="80000"/>
              </a:lnSpc>
            </a:pPr>
            <a:r>
              <a:rPr lang="cs-CZ" sz="2800" dirty="0"/>
              <a:t>žárovky</a:t>
            </a:r>
          </a:p>
          <a:p>
            <a:pPr>
              <a:lnSpc>
                <a:spcPct val="80000"/>
              </a:lnSpc>
            </a:pPr>
            <a:r>
              <a:rPr lang="cs-CZ" sz="2800" dirty="0"/>
              <a:t>halogenové žárovky</a:t>
            </a:r>
          </a:p>
          <a:p>
            <a:pPr>
              <a:lnSpc>
                <a:spcPct val="80000"/>
              </a:lnSpc>
            </a:pPr>
            <a:r>
              <a:rPr lang="cs-CZ" sz="2800" dirty="0"/>
              <a:t>zářivky</a:t>
            </a:r>
          </a:p>
          <a:p>
            <a:pPr>
              <a:lnSpc>
                <a:spcPct val="80000"/>
              </a:lnSpc>
            </a:pPr>
            <a:r>
              <a:rPr lang="cs-CZ" sz="2800" dirty="0"/>
              <a:t>kompaktní zářivky</a:t>
            </a:r>
          </a:p>
          <a:p>
            <a:pPr>
              <a:lnSpc>
                <a:spcPct val="80000"/>
              </a:lnSpc>
            </a:pPr>
            <a:r>
              <a:rPr lang="cs-CZ" sz="2800" dirty="0"/>
              <a:t>halogenidové výbojky</a:t>
            </a:r>
          </a:p>
          <a:p>
            <a:pPr>
              <a:lnSpc>
                <a:spcPct val="80000"/>
              </a:lnSpc>
            </a:pPr>
            <a:r>
              <a:rPr lang="cs-CZ" sz="2800" dirty="0" err="1"/>
              <a:t>sodíko</a:t>
            </a:r>
            <a:r>
              <a:rPr lang="cs-CZ" sz="2800" dirty="0"/>
              <a:t>-xenonové a vysokotlaké sodíkové výbojky</a:t>
            </a:r>
          </a:p>
          <a:p>
            <a:pPr>
              <a:lnSpc>
                <a:spcPct val="80000"/>
              </a:lnSpc>
            </a:pPr>
            <a:r>
              <a:rPr lang="cs-CZ" sz="2800" dirty="0"/>
              <a:t>LED (</a:t>
            </a:r>
            <a:r>
              <a:rPr lang="cs-CZ" sz="2800" dirty="0" err="1"/>
              <a:t>light</a:t>
            </a:r>
            <a:r>
              <a:rPr lang="cs-CZ" sz="2800" dirty="0"/>
              <a:t> </a:t>
            </a:r>
            <a:r>
              <a:rPr lang="cs-CZ" sz="2800" dirty="0" err="1"/>
              <a:t>emitting</a:t>
            </a:r>
            <a:r>
              <a:rPr lang="cs-CZ" sz="2800" dirty="0"/>
              <a:t> </a:t>
            </a:r>
            <a:r>
              <a:rPr lang="cs-CZ" sz="2800" dirty="0" err="1"/>
              <a:t>diode</a:t>
            </a:r>
            <a:r>
              <a:rPr lang="cs-CZ" sz="2800" dirty="0"/>
              <a:t>) osvětlení</a:t>
            </a:r>
          </a:p>
          <a:p>
            <a:pPr>
              <a:lnSpc>
                <a:spcPct val="80000"/>
              </a:lnSpc>
            </a:pPr>
            <a:r>
              <a:rPr lang="cs-CZ" sz="2800" dirty="0"/>
              <a:t>optické kabely</a:t>
            </a:r>
          </a:p>
          <a:p>
            <a:endParaRPr lang="cs-CZ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Umělé osvětlení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</p:nvPr>
        </p:nvGraphicFramePr>
        <p:xfrm>
          <a:off x="685800" y="1428739"/>
          <a:ext cx="7772400" cy="38576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1093">
                <a:tc>
                  <a:txBody>
                    <a:bodyPr/>
                    <a:lstStyle/>
                    <a:p>
                      <a:r>
                        <a:rPr lang="cs-CZ" dirty="0"/>
                        <a:t>Světelný zdroj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Množství UV (µW/</a:t>
                      </a:r>
                      <a:r>
                        <a:rPr lang="cs-CZ" dirty="0" err="1"/>
                        <a:t>lm</a:t>
                      </a:r>
                      <a:r>
                        <a:rPr lang="cs-CZ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1093">
                <a:tc>
                  <a:txBody>
                    <a:bodyPr/>
                    <a:lstStyle/>
                    <a:p>
                      <a:r>
                        <a:rPr lang="cs-CZ" dirty="0"/>
                        <a:t>Denní světlo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400 – 1 500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1093">
                <a:tc>
                  <a:txBody>
                    <a:bodyPr/>
                    <a:lstStyle/>
                    <a:p>
                      <a:r>
                        <a:rPr lang="cs-CZ" dirty="0"/>
                        <a:t>Žárovka běžná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70 - 80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1093">
                <a:tc>
                  <a:txBody>
                    <a:bodyPr/>
                    <a:lstStyle/>
                    <a:p>
                      <a:r>
                        <a:rPr lang="cs-CZ" dirty="0"/>
                        <a:t>Žárovka halogenová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40 - 170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1093">
                <a:tc>
                  <a:txBody>
                    <a:bodyPr/>
                    <a:lstStyle/>
                    <a:p>
                      <a:r>
                        <a:rPr lang="cs-CZ" dirty="0"/>
                        <a:t>zářivka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30 - 100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1093">
                <a:tc>
                  <a:txBody>
                    <a:bodyPr/>
                    <a:lstStyle/>
                    <a:p>
                      <a:r>
                        <a:rPr lang="cs-CZ" dirty="0"/>
                        <a:t>Výbojka halogenová vysokotlaká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160 - 700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1093">
                <a:tc>
                  <a:txBody>
                    <a:bodyPr/>
                    <a:lstStyle/>
                    <a:p>
                      <a:r>
                        <a:rPr lang="cs-CZ" dirty="0"/>
                        <a:t>LED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pod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Denní světlo – přirozené sluneční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/>
          <a:lstStyle/>
          <a:p>
            <a:r>
              <a:rPr lang="cs-CZ" dirty="0"/>
              <a:t>Vynikající podání barev </a:t>
            </a:r>
            <a:r>
              <a:rPr lang="cs-CZ" dirty="0" err="1"/>
              <a:t>Ra</a:t>
            </a:r>
            <a:r>
              <a:rPr lang="cs-CZ" dirty="0"/>
              <a:t>  100</a:t>
            </a:r>
          </a:p>
          <a:p>
            <a:r>
              <a:rPr lang="cs-CZ" dirty="0"/>
              <a:t>Vysoká intenzita osvětlení </a:t>
            </a:r>
          </a:p>
          <a:p>
            <a:r>
              <a:rPr lang="cs-CZ" sz="2800" dirty="0"/>
              <a:t>Kolísá barevná teplota od cca 3 000 do 12 000 K</a:t>
            </a:r>
          </a:p>
          <a:p>
            <a:r>
              <a:rPr lang="cs-CZ" dirty="0"/>
              <a:t>Vysoký podíl UV záření 300 – 600 µW/</a:t>
            </a:r>
            <a:r>
              <a:rPr lang="cs-CZ" dirty="0" err="1"/>
              <a:t>lm</a:t>
            </a:r>
            <a:endParaRPr lang="cs-CZ" dirty="0"/>
          </a:p>
          <a:p>
            <a:r>
              <a:rPr lang="cs-CZ" dirty="0"/>
              <a:t>Těžko kontrolovatelná intenzita osvětlení</a:t>
            </a:r>
          </a:p>
        </p:txBody>
      </p:sp>
      <p:pic>
        <p:nvPicPr>
          <p:cNvPr id="4" name="Obrázek 3" descr="some_suns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4768438"/>
            <a:ext cx="2786082" cy="20895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Podstata světla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357158" y="1285860"/>
            <a:ext cx="8503920" cy="4857752"/>
          </a:xfrm>
        </p:spPr>
        <p:txBody>
          <a:bodyPr>
            <a:normAutofit/>
          </a:bodyPr>
          <a:lstStyle/>
          <a:p>
            <a:r>
              <a:rPr lang="cs-CZ" sz="2400" dirty="0"/>
              <a:t>Elektromagnetické záření – elektromagnetická energie (foton):</a:t>
            </a:r>
          </a:p>
          <a:p>
            <a:pPr lvl="1"/>
            <a:r>
              <a:rPr lang="cs-CZ" sz="2000" dirty="0"/>
              <a:t>Viditelné světlo: 380 – 780 </a:t>
            </a:r>
            <a:r>
              <a:rPr lang="cs-CZ" sz="2000" dirty="0" err="1"/>
              <a:t>nm</a:t>
            </a:r>
            <a:endParaRPr lang="cs-CZ" sz="2000" dirty="0"/>
          </a:p>
          <a:p>
            <a:pPr lvl="1"/>
            <a:r>
              <a:rPr lang="cs-CZ" sz="2000" dirty="0"/>
              <a:t>Ultrafialové záření: (UV) – 100 – 380 </a:t>
            </a:r>
            <a:r>
              <a:rPr lang="cs-CZ" sz="2000" dirty="0" err="1"/>
              <a:t>nm</a:t>
            </a:r>
            <a:endParaRPr lang="cs-CZ" sz="2000" dirty="0"/>
          </a:p>
          <a:p>
            <a:pPr lvl="2"/>
            <a:r>
              <a:rPr lang="cs-CZ" sz="1800" dirty="0"/>
              <a:t>UV-A: 315 – 400 </a:t>
            </a:r>
            <a:r>
              <a:rPr lang="cs-CZ" sz="1800" dirty="0" err="1"/>
              <a:t>nm</a:t>
            </a:r>
            <a:r>
              <a:rPr lang="cs-CZ" sz="1800" dirty="0"/>
              <a:t> ....průzkum pomocí fluorescence; </a:t>
            </a:r>
          </a:p>
          <a:p>
            <a:pPr lvl="2"/>
            <a:r>
              <a:rPr lang="cs-CZ" sz="1800" dirty="0"/>
              <a:t>UV-B: 280 – 315 </a:t>
            </a:r>
            <a:r>
              <a:rPr lang="cs-CZ" sz="1800" dirty="0" err="1"/>
              <a:t>nm</a:t>
            </a:r>
            <a:r>
              <a:rPr lang="cs-CZ" sz="1800" dirty="0"/>
              <a:t>; </a:t>
            </a:r>
          </a:p>
          <a:p>
            <a:pPr lvl="2"/>
            <a:r>
              <a:rPr lang="cs-CZ" sz="1800" dirty="0"/>
              <a:t>UV-C: 100 – 280 </a:t>
            </a:r>
            <a:r>
              <a:rPr lang="cs-CZ" sz="1800" dirty="0" err="1"/>
              <a:t>nm</a:t>
            </a:r>
            <a:r>
              <a:rPr lang="cs-CZ" sz="1800" dirty="0"/>
              <a:t> .... fluorescence, germicidní lampy</a:t>
            </a:r>
          </a:p>
          <a:p>
            <a:pPr lvl="1"/>
            <a:r>
              <a:rPr lang="cs-CZ" sz="2000" dirty="0"/>
              <a:t>Infračervené záření </a:t>
            </a:r>
            <a:r>
              <a:rPr lang="cs-CZ" sz="2400" dirty="0"/>
              <a:t>(IČ): 780 – 10 000 </a:t>
            </a:r>
            <a:r>
              <a:rPr lang="cs-CZ" sz="2400" dirty="0" err="1"/>
              <a:t>nm</a:t>
            </a:r>
            <a:endParaRPr lang="cs-CZ" sz="2400" dirty="0"/>
          </a:p>
        </p:txBody>
      </p:sp>
      <p:pic>
        <p:nvPicPr>
          <p:cNvPr id="9" name="Zástupný symbol pro obsah 3" descr="spektru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4000504"/>
            <a:ext cx="5829300" cy="19431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Žárovky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Vynikající podání barev – </a:t>
            </a:r>
            <a:r>
              <a:rPr lang="cs-CZ" dirty="0" err="1"/>
              <a:t>Ra</a:t>
            </a:r>
            <a:r>
              <a:rPr lang="cs-CZ" dirty="0"/>
              <a:t> 100</a:t>
            </a:r>
          </a:p>
          <a:p>
            <a:r>
              <a:rPr lang="cs-CZ" dirty="0"/>
              <a:t>Nízký podíl UV záření – do 75µW/</a:t>
            </a:r>
            <a:r>
              <a:rPr lang="cs-CZ" dirty="0" err="1"/>
              <a:t>lm</a:t>
            </a:r>
            <a:endParaRPr lang="cs-CZ" dirty="0"/>
          </a:p>
          <a:p>
            <a:r>
              <a:rPr lang="cs-CZ" dirty="0"/>
              <a:t>Nízká cena</a:t>
            </a:r>
          </a:p>
          <a:p>
            <a:r>
              <a:rPr lang="cs-CZ" dirty="0"/>
              <a:t>Barevná teplota v oblasti teplého světla  2700 – 2800 K</a:t>
            </a:r>
          </a:p>
          <a:p>
            <a:r>
              <a:rPr lang="cs-CZ" dirty="0"/>
              <a:t>Velká výhřevnost – nehodí se do vitrín</a:t>
            </a:r>
          </a:p>
          <a:p>
            <a:r>
              <a:rPr lang="cs-CZ" dirty="0"/>
              <a:t>Nízká životnost – v současné době jsou nahrazovány energeticky úspornými zářivkami (dle EU ukončen prodej žárovek do r. 2012)</a:t>
            </a:r>
          </a:p>
          <a:p>
            <a:endParaRPr lang="cs-CZ" dirty="0"/>
          </a:p>
        </p:txBody>
      </p:sp>
      <p:pic>
        <p:nvPicPr>
          <p:cNvPr id="4" name="Obrázek 3" descr="zarovk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1500174"/>
            <a:ext cx="2182208" cy="164307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Halogenové žárovky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688034"/>
          </a:xfrm>
        </p:spPr>
        <p:txBody>
          <a:bodyPr>
            <a:normAutofit lnSpcReduction="10000"/>
          </a:bodyPr>
          <a:lstStyle/>
          <a:p>
            <a:r>
              <a:rPr lang="cs-CZ" dirty="0"/>
              <a:t>Halogenová žárovka je vylepšená klasická žárovka, která obsahuje příměs halogenu. </a:t>
            </a:r>
          </a:p>
          <a:p>
            <a:r>
              <a:rPr lang="cs-CZ" dirty="0"/>
              <a:t>Vynikající podání barev </a:t>
            </a:r>
            <a:r>
              <a:rPr lang="cs-CZ" dirty="0" err="1"/>
              <a:t>Ra</a:t>
            </a:r>
            <a:r>
              <a:rPr lang="cs-CZ" dirty="0"/>
              <a:t> 100</a:t>
            </a:r>
          </a:p>
          <a:p>
            <a:r>
              <a:rPr lang="cs-CZ" dirty="0"/>
              <a:t>Barevná teplota cca 3000 K</a:t>
            </a:r>
          </a:p>
          <a:p>
            <a:r>
              <a:rPr lang="cs-CZ" dirty="0"/>
              <a:t>Vysoký podíl UV záření – 100 až 200 µW/</a:t>
            </a:r>
            <a:r>
              <a:rPr lang="cs-CZ" dirty="0" err="1"/>
              <a:t>lm</a:t>
            </a:r>
            <a:r>
              <a:rPr lang="cs-CZ" dirty="0"/>
              <a:t> </a:t>
            </a:r>
          </a:p>
          <a:p>
            <a:r>
              <a:rPr lang="cs-CZ" dirty="0"/>
              <a:t>Halogenové žárovky jsou úspornější než ty klasické,  až o 30%</a:t>
            </a:r>
          </a:p>
          <a:p>
            <a:r>
              <a:rPr lang="cs-CZ" dirty="0"/>
              <a:t>Vyšší životnost (cca 2 000 hod.)</a:t>
            </a:r>
          </a:p>
          <a:p>
            <a:r>
              <a:rPr lang="cs-CZ" dirty="0"/>
              <a:t>5x vyšší pořizovací cena </a:t>
            </a:r>
          </a:p>
          <a:p>
            <a:endParaRPr lang="cs-CZ" dirty="0"/>
          </a:p>
        </p:txBody>
      </p:sp>
      <p:pic>
        <p:nvPicPr>
          <p:cNvPr id="4" name="Obrázek 3" descr="halogenová žárovk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4429132"/>
            <a:ext cx="1495425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Zářivky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Horší podání barev – </a:t>
            </a:r>
            <a:r>
              <a:rPr lang="cs-CZ" dirty="0" err="1"/>
              <a:t>Ra</a:t>
            </a:r>
            <a:r>
              <a:rPr lang="cs-CZ" dirty="0"/>
              <a:t> 50-60; některé typy 90-95 ... „ploché světlo“</a:t>
            </a:r>
          </a:p>
          <a:p>
            <a:r>
              <a:rPr lang="cs-CZ" dirty="0"/>
              <a:t>Barevná teplota – dle různých typů od 3000-6500 K</a:t>
            </a:r>
          </a:p>
          <a:p>
            <a:r>
              <a:rPr lang="cs-CZ" dirty="0"/>
              <a:t>Podíl UV záření 75 – 100 µW/</a:t>
            </a:r>
            <a:r>
              <a:rPr lang="cs-CZ" dirty="0" err="1"/>
              <a:t>lm</a:t>
            </a:r>
            <a:r>
              <a:rPr lang="cs-CZ" dirty="0"/>
              <a:t> </a:t>
            </a:r>
          </a:p>
          <a:p>
            <a:r>
              <a:rPr lang="cs-CZ" dirty="0"/>
              <a:t>Velká životnost (cca 10 000 hod.)</a:t>
            </a:r>
          </a:p>
          <a:p>
            <a:r>
              <a:rPr lang="cs-CZ" dirty="0"/>
              <a:t>Velký měrný světelný výkon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5" name="Obrázek 4" descr="zářivk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4000504"/>
            <a:ext cx="2833707" cy="212528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Kompaktní zářivky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Kompaktní zářivky = úsporné zářivky</a:t>
            </a:r>
          </a:p>
          <a:p>
            <a:r>
              <a:rPr lang="cs-CZ" dirty="0"/>
              <a:t>Velká životnost (10 000 hod.)</a:t>
            </a:r>
          </a:p>
          <a:p>
            <a:r>
              <a:rPr lang="cs-CZ" dirty="0"/>
              <a:t>Dobré podání barev </a:t>
            </a:r>
            <a:r>
              <a:rPr lang="cs-CZ" dirty="0" err="1"/>
              <a:t>Ra</a:t>
            </a:r>
            <a:r>
              <a:rPr lang="cs-CZ" dirty="0"/>
              <a:t> 85</a:t>
            </a:r>
          </a:p>
          <a:p>
            <a:r>
              <a:rPr lang="cs-CZ" dirty="0"/>
              <a:t>Barevná teplota od 2700 – 5000 K</a:t>
            </a:r>
          </a:p>
          <a:p>
            <a:r>
              <a:rPr lang="cs-CZ" dirty="0"/>
              <a:t>Podíl UV záření 100 – 150 µW/</a:t>
            </a:r>
            <a:r>
              <a:rPr lang="cs-CZ" dirty="0" err="1"/>
              <a:t>lm</a:t>
            </a:r>
            <a:endParaRPr lang="cs-CZ" dirty="0"/>
          </a:p>
          <a:p>
            <a:r>
              <a:rPr lang="cs-CZ" dirty="0"/>
              <a:t>Malá výhřevnost</a:t>
            </a:r>
          </a:p>
          <a:p>
            <a:r>
              <a:rPr lang="cs-CZ" dirty="0"/>
              <a:t>Vyšší cena (cca 10 x vyšší než klasická žárovka)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Obrázek 3" descr="kompaktní zářiv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1928802"/>
            <a:ext cx="1876425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Halogenidové výbojky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Světelné spektrum vzniklé obloukovým výbojem rtuťových par, zlepšené přidáním jodidu (popř. bromidu) kovu  </a:t>
            </a:r>
          </a:p>
          <a:p>
            <a:r>
              <a:rPr lang="cs-CZ" dirty="0" err="1"/>
              <a:t>Tc</a:t>
            </a:r>
            <a:r>
              <a:rPr lang="cs-CZ" dirty="0"/>
              <a:t> 3000 – 4000 K</a:t>
            </a:r>
          </a:p>
          <a:p>
            <a:r>
              <a:rPr lang="cs-CZ" dirty="0"/>
              <a:t>Velká životnost – 5 000 – 10 000 hod.</a:t>
            </a:r>
          </a:p>
          <a:p>
            <a:r>
              <a:rPr lang="cs-CZ" dirty="0"/>
              <a:t>Podání barev – různé (pod 65 až 90)</a:t>
            </a:r>
          </a:p>
          <a:p>
            <a:r>
              <a:rPr lang="cs-CZ" dirty="0"/>
              <a:t>Výborné bodové světlo</a:t>
            </a:r>
          </a:p>
          <a:p>
            <a:r>
              <a:rPr lang="cs-CZ" dirty="0"/>
              <a:t>Vysoký podíl UV záření</a:t>
            </a:r>
          </a:p>
          <a:p>
            <a:r>
              <a:rPr lang="cs-CZ" dirty="0"/>
              <a:t>vysoký měrný světelný výkon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/>
              <a:t>LED osvětlení (</a:t>
            </a:r>
            <a:r>
              <a:rPr lang="cs-CZ" sz="3600" b="1" dirty="0" err="1"/>
              <a:t>light</a:t>
            </a:r>
            <a:r>
              <a:rPr lang="cs-CZ" sz="3600" b="1" dirty="0"/>
              <a:t> </a:t>
            </a:r>
            <a:r>
              <a:rPr lang="cs-CZ" sz="3600" b="1" dirty="0" err="1"/>
              <a:t>emitting</a:t>
            </a:r>
            <a:r>
              <a:rPr lang="cs-CZ" sz="3600" b="1" dirty="0"/>
              <a:t> </a:t>
            </a:r>
            <a:r>
              <a:rPr lang="cs-CZ" sz="3600" b="1" dirty="0" err="1"/>
              <a:t>diode</a:t>
            </a:r>
            <a:r>
              <a:rPr lang="cs-CZ" sz="3600" b="1" dirty="0"/>
              <a:t>)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cs-CZ" dirty="0"/>
              <a:t>Vysoce efektivní výbojový zdroj světla</a:t>
            </a:r>
          </a:p>
          <a:p>
            <a:r>
              <a:rPr lang="cs-CZ" dirty="0"/>
              <a:t>Vysoká životnost (10 000 – 80 000 hod.)</a:t>
            </a:r>
          </a:p>
          <a:p>
            <a:r>
              <a:rPr lang="cs-CZ" dirty="0"/>
              <a:t>Vynikající podání barev </a:t>
            </a:r>
            <a:r>
              <a:rPr lang="cs-CZ" dirty="0" err="1"/>
              <a:t>Ra</a:t>
            </a:r>
            <a:r>
              <a:rPr lang="cs-CZ" dirty="0"/>
              <a:t> 70 – 90</a:t>
            </a:r>
          </a:p>
          <a:p>
            <a:r>
              <a:rPr lang="cs-CZ" dirty="0"/>
              <a:t>Barevná teplota – variabilní, cca 3000 – 3500 K</a:t>
            </a:r>
          </a:p>
          <a:p>
            <a:r>
              <a:rPr lang="cs-CZ" dirty="0"/>
              <a:t>Nízký podíl UV záření 0 – 75 µW/</a:t>
            </a:r>
            <a:r>
              <a:rPr lang="cs-CZ" dirty="0" err="1"/>
              <a:t>lm</a:t>
            </a:r>
            <a:endParaRPr lang="cs-CZ" dirty="0"/>
          </a:p>
          <a:p>
            <a:r>
              <a:rPr lang="cs-CZ" dirty="0"/>
              <a:t>Malá výhřevnost</a:t>
            </a:r>
          </a:p>
          <a:p>
            <a:r>
              <a:rPr lang="cs-CZ" dirty="0"/>
              <a:t>Vhodné do vitrín </a:t>
            </a:r>
          </a:p>
          <a:p>
            <a:r>
              <a:rPr lang="cs-CZ" dirty="0"/>
              <a:t>Výborný bodový zdroj  </a:t>
            </a:r>
          </a:p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643446"/>
            <a:ext cx="29241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Obrázek 4" descr="LED - modré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021302" y="4480159"/>
            <a:ext cx="1959442" cy="114300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Optická vlákna – </a:t>
            </a:r>
            <a:r>
              <a:rPr lang="cs-CZ" b="1" dirty="0" err="1"/>
              <a:t>světlovodné</a:t>
            </a:r>
            <a:r>
              <a:rPr lang="cs-CZ" b="1" dirty="0"/>
              <a:t> kabely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r>
              <a:rPr lang="cs-CZ" dirty="0"/>
              <a:t>Světlo je vedeno ze světelného generátoru (halogenová žárovka nebo vysokotlaká výbojka, </a:t>
            </a:r>
            <a:r>
              <a:rPr lang="cs-CZ" dirty="0" err="1"/>
              <a:t>stmívač</a:t>
            </a:r>
            <a:r>
              <a:rPr lang="cs-CZ" dirty="0"/>
              <a:t>, filtr) optickými vlákny</a:t>
            </a:r>
          </a:p>
          <a:p>
            <a:r>
              <a:rPr lang="cs-CZ" dirty="0"/>
              <a:t>Nulový podíl UV záření</a:t>
            </a:r>
          </a:p>
          <a:p>
            <a:r>
              <a:rPr lang="cs-CZ" dirty="0"/>
              <a:t>Velmi variabilní možnosti osvětlení </a:t>
            </a:r>
          </a:p>
          <a:p>
            <a:r>
              <a:rPr lang="cs-CZ" dirty="0"/>
              <a:t>Bezpečné osvětlení -  vhodné do vitrín</a:t>
            </a:r>
          </a:p>
          <a:p>
            <a:r>
              <a:rPr lang="cs-CZ" dirty="0"/>
              <a:t>Vysoká cena</a:t>
            </a:r>
          </a:p>
        </p:txBody>
      </p:sp>
      <p:pic>
        <p:nvPicPr>
          <p:cNvPr id="4" name="Obrázek 3" descr="fibre-optic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60" y="4857736"/>
            <a:ext cx="2868800" cy="200026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Fotografické blesky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cs-CZ" sz="2800" dirty="0"/>
              <a:t>Podíl UV záření je uváděn v rozsahu 0,01 až 0,72 </a:t>
            </a:r>
            <a:r>
              <a:rPr lang="cs-CZ" sz="2800" dirty="0" err="1"/>
              <a:t>mW</a:t>
            </a:r>
            <a:r>
              <a:rPr lang="cs-CZ" sz="2800" dirty="0"/>
              <a:t>/</a:t>
            </a:r>
            <a:r>
              <a:rPr lang="cs-CZ" sz="2800" dirty="0" err="1"/>
              <a:t>lm</a:t>
            </a:r>
            <a:r>
              <a:rPr lang="cs-CZ" sz="2800" dirty="0"/>
              <a:t> – tj. cca 10x překračuje akceptovaný podíl UV záření žárovky.</a:t>
            </a:r>
          </a:p>
          <a:p>
            <a:r>
              <a:rPr lang="cs-CZ" sz="2800" dirty="0"/>
              <a:t>Intenzita osvětlení je 50x větší než intenzita poledního  slunečního osvětlení v letním období, trvá však pouze cca 0,001 vteřiny. Světelná expozice vyvolaná jedním bleskem je relativně malá  - cca 600 </a:t>
            </a:r>
            <a:r>
              <a:rPr lang="cs-CZ" sz="2800" dirty="0" err="1"/>
              <a:t>lx</a:t>
            </a:r>
            <a:r>
              <a:rPr lang="cs-CZ" sz="2800" dirty="0"/>
              <a:t> . nebo 0,17 </a:t>
            </a:r>
            <a:r>
              <a:rPr lang="cs-CZ" sz="2800" dirty="0" err="1"/>
              <a:t>lx</a:t>
            </a:r>
            <a:r>
              <a:rPr lang="cs-CZ" sz="2800" dirty="0"/>
              <a:t> . </a:t>
            </a:r>
            <a:r>
              <a:rPr lang="cs-CZ" sz="2800" dirty="0" err="1"/>
              <a:t>h</a:t>
            </a:r>
            <a:r>
              <a:rPr lang="cs-CZ" sz="2800" dirty="0"/>
              <a:t>.</a:t>
            </a:r>
          </a:p>
          <a:p>
            <a:r>
              <a:rPr lang="cs-CZ" sz="2800" dirty="0"/>
              <a:t>U citlivých materiálů zcela zakázat;  dále odfiltrovat podíl UV záření a omezit na co nekratší dobu.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cs-CZ" b="1" dirty="0"/>
              <a:t>Kontrola světla, UV, IČ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 fontScale="92500" lnSpcReduction="10000"/>
          </a:bodyPr>
          <a:lstStyle/>
          <a:p>
            <a:r>
              <a:rPr lang="cs-CZ" sz="2800" dirty="0"/>
              <a:t>Stanovit pravidla pro hodnoty osvětlení a UV záření</a:t>
            </a:r>
          </a:p>
          <a:p>
            <a:pPr lvl="1"/>
            <a:r>
              <a:rPr lang="cs-CZ" sz="2400" dirty="0"/>
              <a:t>Zařazení sbírek do kategorií dle jejich citlivosti  vůči světlu</a:t>
            </a:r>
          </a:p>
          <a:p>
            <a:pPr lvl="1"/>
            <a:r>
              <a:rPr lang="cs-CZ" sz="2400" dirty="0"/>
              <a:t>Zavedení kritéria pro „rychlost vyblednutí“ (JNF) – 100, 30, 300, atd. .. let </a:t>
            </a:r>
          </a:p>
          <a:p>
            <a:pPr lvl="1"/>
            <a:r>
              <a:rPr lang="cs-CZ" sz="2400" dirty="0"/>
              <a:t>Určení max. přípustné doby expozice</a:t>
            </a:r>
          </a:p>
          <a:p>
            <a:pPr lvl="1"/>
            <a:r>
              <a:rPr lang="cs-CZ" sz="2400" dirty="0"/>
              <a:t>Zvážit možnost větších hodnot intenzity osvětlení (méně citlivé materiály) a zkrácení celkové doby osvitu (zlepšení </a:t>
            </a:r>
            <a:r>
              <a:rPr lang="cs-CZ" sz="2000" dirty="0"/>
              <a:t>kontrastu, návštěvy seniorů apod.)</a:t>
            </a:r>
          </a:p>
          <a:p>
            <a:r>
              <a:rPr lang="cs-CZ" sz="2400" dirty="0"/>
              <a:t>Nevystavovat předměty v exteriéru</a:t>
            </a:r>
            <a:r>
              <a:rPr lang="cs-CZ" dirty="0"/>
              <a:t> </a:t>
            </a:r>
          </a:p>
          <a:p>
            <a:r>
              <a:rPr lang="cs-CZ" sz="2400" dirty="0"/>
              <a:t>Vypínat  zdroje osvětlení v nepřítomnosti návštěvníků (používat </a:t>
            </a:r>
            <a:r>
              <a:rPr lang="cs-CZ" sz="2400" dirty="0" err="1"/>
              <a:t>ztmívače</a:t>
            </a:r>
            <a:r>
              <a:rPr lang="cs-CZ" sz="2400" dirty="0"/>
              <a:t>)</a:t>
            </a:r>
          </a:p>
          <a:p>
            <a:r>
              <a:rPr lang="cs-CZ" sz="2400" dirty="0"/>
              <a:t> Přikrytí vitrín v nepřítomnosti návštěvníků</a:t>
            </a:r>
          </a:p>
          <a:p>
            <a:r>
              <a:rPr lang="cs-CZ" sz="2400" dirty="0"/>
              <a:t>Umísťovat předměty mimo dosah přímého venkovního osvětlení </a:t>
            </a:r>
          </a:p>
          <a:p>
            <a:r>
              <a:rPr lang="cs-CZ" sz="2800" dirty="0"/>
              <a:t>Oddělit světlé vstupní prostory od expozic adaptační zónou</a:t>
            </a:r>
          </a:p>
          <a:p>
            <a:pPr>
              <a:buNone/>
            </a:pPr>
            <a:endParaRPr lang="cs-CZ" sz="1600" dirty="0"/>
          </a:p>
          <a:p>
            <a:pPr lvl="1"/>
            <a:endParaRPr lang="cs-CZ" sz="1400" dirty="0"/>
          </a:p>
          <a:p>
            <a:pPr lvl="1"/>
            <a:endParaRPr lang="cs-CZ" sz="1500" dirty="0"/>
          </a:p>
          <a:p>
            <a:endParaRPr lang="cs-CZ" sz="2400" dirty="0"/>
          </a:p>
          <a:p>
            <a:endParaRPr lang="cs-CZ" sz="2400" dirty="0"/>
          </a:p>
          <a:p>
            <a:endParaRPr lang="cs-CZ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Kontrola UV záření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>
            <a:normAutofit fontScale="92500"/>
          </a:bodyPr>
          <a:lstStyle/>
          <a:p>
            <a:r>
              <a:rPr lang="cs-CZ" sz="2800" dirty="0"/>
              <a:t>Využívat odraženého světla od bílých stěn s nátěrem zinkové nebo titanové běloby (absorpce UV)</a:t>
            </a:r>
            <a:r>
              <a:rPr lang="cs-CZ" dirty="0"/>
              <a:t> </a:t>
            </a:r>
          </a:p>
          <a:p>
            <a:r>
              <a:rPr lang="cs-CZ" sz="2800" dirty="0"/>
              <a:t>Používat UV filtry u zdroj</a:t>
            </a:r>
            <a:r>
              <a:rPr lang="cs-CZ" sz="2400" dirty="0"/>
              <a:t>ů světla s vyšším podílem UV </a:t>
            </a:r>
          </a:p>
          <a:p>
            <a:r>
              <a:rPr lang="cs-CZ" sz="2800" dirty="0"/>
              <a:t>Na okna používat záclony, závěsy, rolety, UV filmy:</a:t>
            </a:r>
          </a:p>
          <a:p>
            <a:pPr lvl="1"/>
            <a:r>
              <a:rPr lang="cs-CZ" sz="2400" dirty="0"/>
              <a:t>Tradiční silikátové sklo pohlcuje UV B a UV C; většinu UV A ale propustí.</a:t>
            </a:r>
          </a:p>
          <a:p>
            <a:pPr lvl="1"/>
            <a:r>
              <a:rPr lang="cs-CZ" sz="2400" dirty="0"/>
              <a:t>Vrstevné sklo (sendvič) spojení silikátového skla a fólie </a:t>
            </a:r>
            <a:r>
              <a:rPr lang="cs-CZ" sz="2400" dirty="0" err="1"/>
              <a:t>polyvinylbutyralu</a:t>
            </a:r>
            <a:r>
              <a:rPr lang="cs-CZ" sz="2400" dirty="0"/>
              <a:t> (pohlcuje až 99 % UV) – velmi odolné</a:t>
            </a:r>
          </a:p>
          <a:p>
            <a:pPr lvl="1"/>
            <a:r>
              <a:rPr lang="cs-CZ" sz="2400" dirty="0"/>
              <a:t> Desky plastů: </a:t>
            </a:r>
            <a:r>
              <a:rPr lang="cs-CZ" sz="2400" dirty="0" err="1"/>
              <a:t>polymethylmetakrylát</a:t>
            </a:r>
            <a:r>
              <a:rPr lang="cs-CZ" sz="2400" dirty="0"/>
              <a:t> (PMMA - </a:t>
            </a:r>
            <a:r>
              <a:rPr lang="cs-CZ" sz="2400" dirty="0" err="1"/>
              <a:t>Perspex</a:t>
            </a:r>
            <a:r>
              <a:rPr lang="cs-CZ" sz="2400" dirty="0"/>
              <a:t>) a polykarbonát (PC) –  vitríny, ochrana obrazů – hrozí poškrábání</a:t>
            </a:r>
          </a:p>
          <a:p>
            <a:pPr lvl="1"/>
            <a:r>
              <a:rPr lang="cs-CZ" sz="2400" dirty="0"/>
              <a:t>Filmy plastů: </a:t>
            </a:r>
            <a:r>
              <a:rPr lang="cs-CZ" sz="2400" dirty="0" err="1"/>
              <a:t>polyethylentereftalát</a:t>
            </a:r>
            <a:r>
              <a:rPr lang="cs-CZ" sz="2400" dirty="0"/>
              <a:t> (PET) – pokrytí vnitřního povrchu oken (bezpečnostní, reflexní, UV </a:t>
            </a:r>
            <a:r>
              <a:rPr lang="cs-CZ" sz="2400" dirty="0" err="1"/>
              <a:t>absorbce</a:t>
            </a:r>
            <a:r>
              <a:rPr lang="cs-CZ" sz="2400" dirty="0"/>
              <a:t> apod.), životnost je závislá na technologii aplikace (lepení) cca 5 let i více    </a:t>
            </a:r>
          </a:p>
          <a:p>
            <a:pPr lvl="1"/>
            <a:endParaRPr lang="cs-CZ" sz="2000" dirty="0"/>
          </a:p>
          <a:p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Poškození  světlem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3429024"/>
          </a:xfrm>
        </p:spPr>
        <p:txBody>
          <a:bodyPr>
            <a:normAutofit fontScale="85000" lnSpcReduction="20000"/>
          </a:bodyPr>
          <a:lstStyle/>
          <a:p>
            <a:r>
              <a:rPr lang="cs-CZ" sz="2200" b="1" dirty="0"/>
              <a:t>Fotochemické poškození </a:t>
            </a:r>
            <a:r>
              <a:rPr lang="cs-CZ" sz="2200" dirty="0"/>
              <a:t>(blednutí barev) – energie fotonů 2 – 3 </a:t>
            </a:r>
            <a:r>
              <a:rPr lang="cs-CZ" sz="2200" dirty="0" err="1"/>
              <a:t>eV</a:t>
            </a:r>
            <a:endParaRPr lang="cs-CZ" sz="2200" dirty="0"/>
          </a:p>
          <a:p>
            <a:r>
              <a:rPr lang="cs-CZ" sz="2200" b="1" dirty="0"/>
              <a:t>Fotomechanické poškození </a:t>
            </a:r>
            <a:r>
              <a:rPr lang="cs-CZ" sz="2200" dirty="0"/>
              <a:t>(strukturální změny) - energie fotonů &gt; 3 </a:t>
            </a:r>
            <a:r>
              <a:rPr lang="cs-CZ" sz="2200" dirty="0" err="1"/>
              <a:t>eV</a:t>
            </a:r>
            <a:r>
              <a:rPr lang="cs-CZ" sz="2200" dirty="0"/>
              <a:t>, tj. UV záření: žloutnutí, </a:t>
            </a:r>
            <a:r>
              <a:rPr lang="cs-CZ" sz="2200" dirty="0" err="1"/>
              <a:t>křídovatění</a:t>
            </a:r>
            <a:r>
              <a:rPr lang="cs-CZ" sz="2200" dirty="0"/>
              <a:t> nátěrů, zeslabení/rozpad materiálů</a:t>
            </a:r>
          </a:p>
          <a:p>
            <a:r>
              <a:rPr lang="cs-CZ" sz="2200" b="1" dirty="0"/>
              <a:t>Termodynamické poškození</a:t>
            </a:r>
            <a:r>
              <a:rPr lang="cs-CZ" sz="2200" dirty="0"/>
              <a:t> (dilatace materiálů) – účinek IČ, zahřívání povrchu materiálů, urychlení fotochemických reakcí</a:t>
            </a:r>
          </a:p>
          <a:p>
            <a:pPr lvl="1"/>
            <a:r>
              <a:rPr lang="cs-CZ" dirty="0"/>
              <a:t>Rozsah poškození závisí na:</a:t>
            </a:r>
          </a:p>
          <a:p>
            <a:pPr lvl="2"/>
            <a:r>
              <a:rPr lang="cs-CZ" sz="2200" dirty="0"/>
              <a:t>intenzitě osvětlení – E (lux)</a:t>
            </a:r>
          </a:p>
          <a:p>
            <a:pPr lvl="2"/>
            <a:r>
              <a:rPr lang="cs-CZ" sz="2200" dirty="0"/>
              <a:t>vlnové délce dopadajícího světla – (</a:t>
            </a:r>
            <a:r>
              <a:rPr lang="cs-CZ" sz="2200" dirty="0" err="1"/>
              <a:t>nm</a:t>
            </a:r>
            <a:r>
              <a:rPr lang="cs-CZ" sz="2200" dirty="0"/>
              <a:t>)</a:t>
            </a:r>
          </a:p>
          <a:p>
            <a:pPr lvl="2"/>
            <a:r>
              <a:rPr lang="cs-CZ" sz="2200" dirty="0"/>
              <a:t>celkové expozici (</a:t>
            </a:r>
            <a:r>
              <a:rPr lang="cs-CZ" sz="2200" dirty="0" err="1"/>
              <a:t>Mlxh</a:t>
            </a:r>
            <a:r>
              <a:rPr lang="cs-CZ" sz="2200" dirty="0"/>
              <a:t>/rok)</a:t>
            </a:r>
          </a:p>
          <a:p>
            <a:pPr lvl="2"/>
            <a:r>
              <a:rPr lang="cs-CZ" sz="2200" dirty="0"/>
              <a:t>charakteru materiálu</a:t>
            </a:r>
          </a:p>
          <a:p>
            <a:pPr lvl="2"/>
            <a:r>
              <a:rPr lang="cs-CZ" sz="2200" dirty="0"/>
              <a:t>aktuálním stavu materiálu (stupni poškození)</a:t>
            </a:r>
          </a:p>
        </p:txBody>
      </p:sp>
      <p:pic>
        <p:nvPicPr>
          <p:cNvPr id="5" name="Obrázek 4" descr="venus_and_jun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4429132"/>
            <a:ext cx="4929222" cy="192882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7072330" y="392906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5929322" y="5500702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i="1" dirty="0"/>
              <a:t>Tapisérie z 17. stol., vyblednutí barev po dlouhodobé expozici 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UV fólie</a:t>
            </a:r>
          </a:p>
        </p:txBody>
      </p:sp>
      <p:pic>
        <p:nvPicPr>
          <p:cNvPr id="8" name="Zástupný symbol pro obsah 7" descr="polyester Ceib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813" y="1500174"/>
            <a:ext cx="3207056" cy="2571768"/>
          </a:xfrm>
        </p:spPr>
      </p:pic>
      <p:pic>
        <p:nvPicPr>
          <p:cNvPr id="5" name="Obrázek 4" descr="199_m-dum-u-cerne-matky-bozi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007" y="2214554"/>
            <a:ext cx="3695823" cy="2786082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642910" y="4071942"/>
            <a:ext cx="23574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Polyesterová UV fólie </a:t>
            </a:r>
            <a:r>
              <a:rPr lang="cs-CZ" sz="2000" dirty="0" err="1"/>
              <a:t>Ceiba</a:t>
            </a:r>
            <a:r>
              <a:rPr lang="cs-CZ" sz="2000" dirty="0"/>
              <a:t> 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3714744" y="5000636"/>
            <a:ext cx="50006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err="1"/>
              <a:t>Termoizolační</a:t>
            </a:r>
            <a:r>
              <a:rPr lang="cs-CZ" sz="2000" dirty="0"/>
              <a:t> fólie s UV </a:t>
            </a:r>
            <a:r>
              <a:rPr lang="cs-CZ" sz="2000" dirty="0" err="1"/>
              <a:t>absorbérem</a:t>
            </a:r>
            <a:r>
              <a:rPr lang="cs-CZ" sz="2000" dirty="0"/>
              <a:t>,</a:t>
            </a:r>
            <a:br>
              <a:rPr lang="cs-CZ" sz="2000" dirty="0"/>
            </a:br>
            <a:r>
              <a:rPr lang="cs-CZ" sz="2000" dirty="0"/>
              <a:t> fa Madico</a:t>
            </a:r>
          </a:p>
          <a:p>
            <a:r>
              <a:rPr lang="cs-CZ" sz="2000" dirty="0"/>
              <a:t>Dům U Černé matky boží, NG.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Měření osvětlení UV, IČ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cs-CZ" sz="2000" dirty="0"/>
              <a:t>Intenzita osvětlení </a:t>
            </a:r>
            <a:r>
              <a:rPr lang="cs-CZ" sz="2000" b="1" dirty="0"/>
              <a:t>– luxmetr</a:t>
            </a:r>
            <a:r>
              <a:rPr lang="cs-CZ" sz="2400" dirty="0"/>
              <a:t>, měří množství světla (</a:t>
            </a:r>
            <a:r>
              <a:rPr lang="cs-CZ" sz="2400" dirty="0" err="1"/>
              <a:t>lm</a:t>
            </a:r>
            <a:r>
              <a:rPr lang="cs-CZ" sz="2400" dirty="0"/>
              <a:t>) dopadající na jednotku plochy (m</a:t>
            </a:r>
            <a:r>
              <a:rPr lang="cs-CZ" sz="2400" baseline="30000" dirty="0"/>
              <a:t>2</a:t>
            </a:r>
            <a:r>
              <a:rPr lang="cs-CZ" sz="2400" dirty="0"/>
              <a:t>)</a:t>
            </a:r>
          </a:p>
          <a:p>
            <a:r>
              <a:rPr lang="cs-CZ" sz="2400" dirty="0"/>
              <a:t>Podíl UV záření – </a:t>
            </a:r>
            <a:r>
              <a:rPr lang="cs-CZ" sz="2400" b="1" dirty="0"/>
              <a:t>UV metry</a:t>
            </a:r>
            <a:r>
              <a:rPr lang="cs-CZ" sz="2400" dirty="0"/>
              <a:t>, měří množství energie svazku UV záření v každém </a:t>
            </a:r>
            <a:r>
              <a:rPr lang="cs-CZ" sz="2400" dirty="0" err="1"/>
              <a:t>lumenu</a:t>
            </a:r>
            <a:r>
              <a:rPr lang="cs-CZ" sz="2400" dirty="0"/>
              <a:t> světla ; intenzita UV záření (W/m2)</a:t>
            </a:r>
          </a:p>
          <a:p>
            <a:r>
              <a:rPr lang="cs-CZ" sz="2400" dirty="0"/>
              <a:t>IČ záření – způsobuje zahřívání povrchu předmětů, lze zjistit jednoduše přiložením </a:t>
            </a:r>
            <a:r>
              <a:rPr lang="cs-CZ" sz="2400" b="1" dirty="0"/>
              <a:t>teploměru </a:t>
            </a:r>
            <a:r>
              <a:rPr lang="cs-CZ" sz="2400" dirty="0"/>
              <a:t>k měřenému povrchu </a:t>
            </a:r>
          </a:p>
          <a:p>
            <a:r>
              <a:rPr lang="cs-CZ" sz="2400" dirty="0"/>
              <a:t>Celková expozice – měří se </a:t>
            </a:r>
            <a:r>
              <a:rPr lang="cs-CZ" sz="2400" b="1" dirty="0"/>
              <a:t>aktinometry</a:t>
            </a:r>
            <a:r>
              <a:rPr lang="cs-CZ" sz="2400" dirty="0"/>
              <a:t> (</a:t>
            </a:r>
            <a:r>
              <a:rPr lang="cs-CZ" sz="2400" dirty="0" err="1"/>
              <a:t>klxhod</a:t>
            </a:r>
            <a:r>
              <a:rPr lang="cs-CZ" sz="2400" dirty="0"/>
              <a:t>./rok); pro nízké úrovně osvětlení lze využít dozimetry </a:t>
            </a:r>
            <a:r>
              <a:rPr lang="cs-CZ" sz="2400" dirty="0" err="1"/>
              <a:t>Light</a:t>
            </a:r>
            <a:r>
              <a:rPr lang="cs-CZ" sz="2400" dirty="0"/>
              <a:t> </a:t>
            </a:r>
            <a:r>
              <a:rPr lang="cs-CZ" sz="2400" dirty="0" err="1"/>
              <a:t>Check</a:t>
            </a:r>
            <a:endParaRPr lang="cs-CZ" sz="2400" dirty="0"/>
          </a:p>
          <a:p>
            <a:pPr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357694"/>
            <a:ext cx="22383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lid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357694"/>
            <a:ext cx="2634332" cy="1785950"/>
          </a:xfrm>
          <a:prstGeom prst="rect">
            <a:avLst/>
          </a:prstGeom>
          <a:noFill/>
        </p:spPr>
      </p:pic>
      <p:pic>
        <p:nvPicPr>
          <p:cNvPr id="9" name="Picture 6" descr="uv_lx_i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4429132"/>
            <a:ext cx="838116" cy="2005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Light</a:t>
            </a:r>
            <a:r>
              <a:rPr lang="cs-CZ" dirty="0"/>
              <a:t> </a:t>
            </a:r>
            <a:r>
              <a:rPr lang="cs-CZ" dirty="0" err="1"/>
              <a:t>Check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22610" y="2214555"/>
            <a:ext cx="5955284" cy="294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Měření celkové expozice</a:t>
            </a:r>
          </a:p>
        </p:txBody>
      </p:sp>
      <p:grpSp>
        <p:nvGrpSpPr>
          <p:cNvPr id="4" name="Group 2"/>
          <p:cNvGrpSpPr>
            <a:grpSpLocks noGrp="1"/>
          </p:cNvGrpSpPr>
          <p:nvPr/>
        </p:nvGrpSpPr>
        <p:grpSpPr bwMode="auto">
          <a:xfrm>
            <a:off x="1142976" y="2500306"/>
            <a:ext cx="7162821" cy="3616337"/>
            <a:chOff x="-3" y="-3"/>
            <a:chExt cx="2894" cy="2484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2888" cy="2478"/>
              <a:chOff x="0" y="0"/>
              <a:chExt cx="2888" cy="2478"/>
            </a:xfrm>
          </p:grpSpPr>
          <p:grpSp>
            <p:nvGrpSpPr>
              <p:cNvPr id="7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988" cy="463"/>
                <a:chOff x="0" y="0"/>
                <a:chExt cx="988" cy="463"/>
              </a:xfrm>
            </p:grpSpPr>
            <p:sp>
              <p:nvSpPr>
                <p:cNvPr id="63" name="Rectangle 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988" cy="463"/>
                </a:xfrm>
                <a:prstGeom prst="rect">
                  <a:avLst/>
                </a:prstGeom>
                <a:solidFill>
                  <a:srgbClr val="99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64" name="Group 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988" cy="343"/>
                  <a:chOff x="0" y="0"/>
                  <a:chExt cx="988" cy="343"/>
                </a:xfrm>
              </p:grpSpPr>
              <p:sp>
                <p:nvSpPr>
                  <p:cNvPr id="65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30"/>
                    <a:ext cx="928" cy="283"/>
                  </a:xfrm>
                  <a:prstGeom prst="rect">
                    <a:avLst/>
                  </a:prstGeom>
                  <a:solidFill>
                    <a:srgbClr val="99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defTabSz="762000" eaLnBrk="0" hangingPunct="0"/>
                    <a:r>
                      <a:rPr lang="cs-CZ" sz="1400" b="1" dirty="0" err="1">
                        <a:latin typeface="Times New Roman" pitchFamily="18" charset="0"/>
                        <a:cs typeface="Times New Roman" pitchFamily="18" charset="0"/>
                      </a:rPr>
                      <a:t>LightCheck</a:t>
                    </a:r>
                    <a:r>
                      <a:rPr lang="cs-CZ" sz="1400" b="1" dirty="0">
                        <a:latin typeface="Times New Roman" pitchFamily="18" charset="0"/>
                        <a:cs typeface="Times New Roman" pitchFamily="18" charset="0"/>
                      </a:rPr>
                      <a:t> Ultra</a:t>
                    </a:r>
                    <a:endParaRPr lang="cs-CZ" sz="1400" b="1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988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8" name="Group 9"/>
              <p:cNvGrpSpPr>
                <a:grpSpLocks/>
              </p:cNvGrpSpPr>
              <p:nvPr/>
            </p:nvGrpSpPr>
            <p:grpSpPr bwMode="auto">
              <a:xfrm>
                <a:off x="988" y="0"/>
                <a:ext cx="1900" cy="463"/>
                <a:chOff x="988" y="0"/>
                <a:chExt cx="1900" cy="463"/>
              </a:xfrm>
            </p:grpSpPr>
            <p:sp>
              <p:nvSpPr>
                <p:cNvPr id="59" name="Rectangle 10"/>
                <p:cNvSpPr>
                  <a:spLocks noChangeArrowheads="1"/>
                </p:cNvSpPr>
                <p:nvPr/>
              </p:nvSpPr>
              <p:spPr bwMode="auto">
                <a:xfrm>
                  <a:off x="988" y="0"/>
                  <a:ext cx="1900" cy="463"/>
                </a:xfrm>
                <a:prstGeom prst="rect">
                  <a:avLst/>
                </a:prstGeom>
                <a:solidFill>
                  <a:srgbClr val="99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60" name="Group 11"/>
                <p:cNvGrpSpPr>
                  <a:grpSpLocks/>
                </p:cNvGrpSpPr>
                <p:nvPr/>
              </p:nvGrpSpPr>
              <p:grpSpPr bwMode="auto">
                <a:xfrm>
                  <a:off x="988" y="0"/>
                  <a:ext cx="1900" cy="343"/>
                  <a:chOff x="988" y="0"/>
                  <a:chExt cx="1900" cy="343"/>
                </a:xfrm>
              </p:grpSpPr>
              <p:sp>
                <p:nvSpPr>
                  <p:cNvPr id="61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1018" y="30"/>
                    <a:ext cx="1840" cy="283"/>
                  </a:xfrm>
                  <a:prstGeom prst="rect">
                    <a:avLst/>
                  </a:prstGeom>
                  <a:solidFill>
                    <a:srgbClr val="99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algn="ctr" defTabSz="762000" eaLnBrk="0" hangingPunct="0"/>
                    <a:r>
                      <a:rPr lang="cs-CZ" sz="1400" b="1" dirty="0">
                        <a:latin typeface="Times New Roman" pitchFamily="18" charset="0"/>
                        <a:cs typeface="Times New Roman" pitchFamily="18" charset="0"/>
                      </a:rPr>
                      <a:t>osvit (</a:t>
                    </a:r>
                    <a:r>
                      <a:rPr lang="cs-CZ" sz="1400" b="1" dirty="0" err="1">
                        <a:latin typeface="Times New Roman" pitchFamily="18" charset="0"/>
                        <a:cs typeface="Times New Roman" pitchFamily="18" charset="0"/>
                      </a:rPr>
                      <a:t>lx.h</a:t>
                    </a:r>
                    <a:r>
                      <a:rPr lang="cs-CZ" sz="1400" b="1" dirty="0">
                        <a:latin typeface="Times New Roman" pitchFamily="18" charset="0"/>
                        <a:cs typeface="Times New Roman" pitchFamily="18" charset="0"/>
                      </a:rPr>
                      <a:t>)</a:t>
                    </a:r>
                    <a:endParaRPr lang="cs-CZ" sz="1400" b="1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2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0"/>
                    <a:ext cx="1900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9" name="Group 14"/>
              <p:cNvGrpSpPr>
                <a:grpSpLocks/>
              </p:cNvGrpSpPr>
              <p:nvPr/>
            </p:nvGrpSpPr>
            <p:grpSpPr bwMode="auto">
              <a:xfrm>
                <a:off x="0" y="403"/>
                <a:ext cx="988" cy="463"/>
                <a:chOff x="0" y="403"/>
                <a:chExt cx="988" cy="463"/>
              </a:xfrm>
            </p:grpSpPr>
            <p:sp>
              <p:nvSpPr>
                <p:cNvPr id="55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988" cy="463"/>
                </a:xfrm>
                <a:prstGeom prst="rect">
                  <a:avLst/>
                </a:prstGeom>
                <a:solidFill>
                  <a:srgbClr val="CC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56" name="Group 16"/>
                <p:cNvGrpSpPr>
                  <a:grpSpLocks/>
                </p:cNvGrpSpPr>
                <p:nvPr/>
              </p:nvGrpSpPr>
              <p:grpSpPr bwMode="auto">
                <a:xfrm>
                  <a:off x="0" y="403"/>
                  <a:ext cx="988" cy="343"/>
                  <a:chOff x="0" y="403"/>
                  <a:chExt cx="988" cy="343"/>
                </a:xfrm>
              </p:grpSpPr>
              <p:sp>
                <p:nvSpPr>
                  <p:cNvPr id="57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433"/>
                    <a:ext cx="928" cy="283"/>
                  </a:xfrm>
                  <a:prstGeom prst="rect">
                    <a:avLst/>
                  </a:prstGeom>
                  <a:solidFill>
                    <a:srgbClr val="CC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4U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8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03"/>
                    <a:ext cx="988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0" name="Group 19"/>
              <p:cNvGrpSpPr>
                <a:grpSpLocks/>
              </p:cNvGrpSpPr>
              <p:nvPr/>
            </p:nvGrpSpPr>
            <p:grpSpPr bwMode="auto">
              <a:xfrm>
                <a:off x="988" y="403"/>
                <a:ext cx="1900" cy="463"/>
                <a:chOff x="988" y="403"/>
                <a:chExt cx="1900" cy="463"/>
              </a:xfrm>
            </p:grpSpPr>
            <p:sp>
              <p:nvSpPr>
                <p:cNvPr id="51" name="Rectangle 20"/>
                <p:cNvSpPr>
                  <a:spLocks noChangeArrowheads="1"/>
                </p:cNvSpPr>
                <p:nvPr/>
              </p:nvSpPr>
              <p:spPr bwMode="auto">
                <a:xfrm>
                  <a:off x="988" y="403"/>
                  <a:ext cx="1900" cy="463"/>
                </a:xfrm>
                <a:prstGeom prst="rect">
                  <a:avLst/>
                </a:prstGeom>
                <a:solidFill>
                  <a:srgbClr val="CC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52" name="Group 21"/>
                <p:cNvGrpSpPr>
                  <a:grpSpLocks/>
                </p:cNvGrpSpPr>
                <p:nvPr/>
              </p:nvGrpSpPr>
              <p:grpSpPr bwMode="auto">
                <a:xfrm>
                  <a:off x="988" y="403"/>
                  <a:ext cx="1900" cy="343"/>
                  <a:chOff x="988" y="403"/>
                  <a:chExt cx="1900" cy="343"/>
                </a:xfrm>
              </p:grpSpPr>
              <p:sp>
                <p:nvSpPr>
                  <p:cNvPr id="53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1018" y="433"/>
                    <a:ext cx="1840" cy="283"/>
                  </a:xfrm>
                  <a:prstGeom prst="rect">
                    <a:avLst/>
                  </a:prstGeom>
                  <a:solidFill>
                    <a:srgbClr val="CC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75 000 - 100 000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4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403"/>
                    <a:ext cx="1900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1" name="Group 24"/>
              <p:cNvGrpSpPr>
                <a:grpSpLocks/>
              </p:cNvGrpSpPr>
              <p:nvPr/>
            </p:nvGrpSpPr>
            <p:grpSpPr bwMode="auto">
              <a:xfrm>
                <a:off x="0" y="806"/>
                <a:ext cx="988" cy="463"/>
                <a:chOff x="0" y="806"/>
                <a:chExt cx="988" cy="463"/>
              </a:xfrm>
            </p:grpSpPr>
            <p:sp>
              <p:nvSpPr>
                <p:cNvPr id="47" name="Rectangle 25"/>
                <p:cNvSpPr>
                  <a:spLocks noChangeArrowheads="1"/>
                </p:cNvSpPr>
                <p:nvPr/>
              </p:nvSpPr>
              <p:spPr bwMode="auto">
                <a:xfrm>
                  <a:off x="0" y="806"/>
                  <a:ext cx="988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48" name="Group 26"/>
                <p:cNvGrpSpPr>
                  <a:grpSpLocks/>
                </p:cNvGrpSpPr>
                <p:nvPr/>
              </p:nvGrpSpPr>
              <p:grpSpPr bwMode="auto">
                <a:xfrm>
                  <a:off x="0" y="806"/>
                  <a:ext cx="988" cy="343"/>
                  <a:chOff x="0" y="806"/>
                  <a:chExt cx="988" cy="343"/>
                </a:xfrm>
              </p:grpSpPr>
              <p:sp>
                <p:nvSpPr>
                  <p:cNvPr id="49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836"/>
                    <a:ext cx="928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3U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0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806"/>
                    <a:ext cx="988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2" name="Group 29"/>
              <p:cNvGrpSpPr>
                <a:grpSpLocks/>
              </p:cNvGrpSpPr>
              <p:nvPr/>
            </p:nvGrpSpPr>
            <p:grpSpPr bwMode="auto">
              <a:xfrm>
                <a:off x="988" y="806"/>
                <a:ext cx="1900" cy="463"/>
                <a:chOff x="988" y="806"/>
                <a:chExt cx="1900" cy="463"/>
              </a:xfrm>
            </p:grpSpPr>
            <p:sp>
              <p:nvSpPr>
                <p:cNvPr id="43" name="Rectangle 30"/>
                <p:cNvSpPr>
                  <a:spLocks noChangeArrowheads="1"/>
                </p:cNvSpPr>
                <p:nvPr/>
              </p:nvSpPr>
              <p:spPr bwMode="auto">
                <a:xfrm>
                  <a:off x="988" y="806"/>
                  <a:ext cx="1900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44" name="Group 31"/>
                <p:cNvGrpSpPr>
                  <a:grpSpLocks/>
                </p:cNvGrpSpPr>
                <p:nvPr/>
              </p:nvGrpSpPr>
              <p:grpSpPr bwMode="auto">
                <a:xfrm>
                  <a:off x="988" y="806"/>
                  <a:ext cx="1900" cy="343"/>
                  <a:chOff x="988" y="806"/>
                  <a:chExt cx="1900" cy="343"/>
                </a:xfrm>
              </p:grpSpPr>
              <p:sp>
                <p:nvSpPr>
                  <p:cNvPr id="45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1018" y="836"/>
                    <a:ext cx="1840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45 000 - 75 000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6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806"/>
                    <a:ext cx="1900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3" name="Group 34"/>
              <p:cNvGrpSpPr>
                <a:grpSpLocks/>
              </p:cNvGrpSpPr>
              <p:nvPr/>
            </p:nvGrpSpPr>
            <p:grpSpPr bwMode="auto">
              <a:xfrm>
                <a:off x="0" y="1209"/>
                <a:ext cx="988" cy="463"/>
                <a:chOff x="0" y="1209"/>
                <a:chExt cx="988" cy="463"/>
              </a:xfrm>
            </p:grpSpPr>
            <p:sp>
              <p:nvSpPr>
                <p:cNvPr id="39" name="Rectangle 35"/>
                <p:cNvSpPr>
                  <a:spLocks noChangeArrowheads="1"/>
                </p:cNvSpPr>
                <p:nvPr/>
              </p:nvSpPr>
              <p:spPr bwMode="auto">
                <a:xfrm>
                  <a:off x="0" y="1209"/>
                  <a:ext cx="988" cy="463"/>
                </a:xfrm>
                <a:prstGeom prst="rect">
                  <a:avLst/>
                </a:prstGeom>
                <a:solidFill>
                  <a:srgbClr val="CC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40" name="Group 36"/>
                <p:cNvGrpSpPr>
                  <a:grpSpLocks/>
                </p:cNvGrpSpPr>
                <p:nvPr/>
              </p:nvGrpSpPr>
              <p:grpSpPr bwMode="auto">
                <a:xfrm>
                  <a:off x="0" y="1209"/>
                  <a:ext cx="988" cy="343"/>
                  <a:chOff x="0" y="1209"/>
                  <a:chExt cx="988" cy="343"/>
                </a:xfrm>
              </p:grpSpPr>
              <p:sp>
                <p:nvSpPr>
                  <p:cNvPr id="4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1239"/>
                    <a:ext cx="928" cy="283"/>
                  </a:xfrm>
                  <a:prstGeom prst="rect">
                    <a:avLst/>
                  </a:prstGeom>
                  <a:solidFill>
                    <a:srgbClr val="CC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2U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2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209"/>
                    <a:ext cx="988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4" name="Group 39"/>
              <p:cNvGrpSpPr>
                <a:grpSpLocks/>
              </p:cNvGrpSpPr>
              <p:nvPr/>
            </p:nvGrpSpPr>
            <p:grpSpPr bwMode="auto">
              <a:xfrm>
                <a:off x="988" y="1209"/>
                <a:ext cx="1900" cy="463"/>
                <a:chOff x="988" y="1209"/>
                <a:chExt cx="1900" cy="463"/>
              </a:xfrm>
            </p:grpSpPr>
            <p:sp>
              <p:nvSpPr>
                <p:cNvPr id="35" name="Rectangle 40"/>
                <p:cNvSpPr>
                  <a:spLocks noChangeArrowheads="1"/>
                </p:cNvSpPr>
                <p:nvPr/>
              </p:nvSpPr>
              <p:spPr bwMode="auto">
                <a:xfrm>
                  <a:off x="988" y="1209"/>
                  <a:ext cx="1900" cy="463"/>
                </a:xfrm>
                <a:prstGeom prst="rect">
                  <a:avLst/>
                </a:prstGeom>
                <a:solidFill>
                  <a:srgbClr val="CC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36" name="Group 41"/>
                <p:cNvGrpSpPr>
                  <a:grpSpLocks/>
                </p:cNvGrpSpPr>
                <p:nvPr/>
              </p:nvGrpSpPr>
              <p:grpSpPr bwMode="auto">
                <a:xfrm>
                  <a:off x="988" y="1209"/>
                  <a:ext cx="1900" cy="343"/>
                  <a:chOff x="988" y="1209"/>
                  <a:chExt cx="1900" cy="343"/>
                </a:xfrm>
              </p:grpSpPr>
              <p:sp>
                <p:nvSpPr>
                  <p:cNvPr id="37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1018" y="1239"/>
                    <a:ext cx="1840" cy="283"/>
                  </a:xfrm>
                  <a:prstGeom prst="rect">
                    <a:avLst/>
                  </a:prstGeom>
                  <a:solidFill>
                    <a:srgbClr val="CC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30 000 - 45 000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8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1209"/>
                    <a:ext cx="1900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5" name="Group 44"/>
              <p:cNvGrpSpPr>
                <a:grpSpLocks/>
              </p:cNvGrpSpPr>
              <p:nvPr/>
            </p:nvGrpSpPr>
            <p:grpSpPr bwMode="auto">
              <a:xfrm>
                <a:off x="0" y="1612"/>
                <a:ext cx="988" cy="463"/>
                <a:chOff x="0" y="1612"/>
                <a:chExt cx="988" cy="463"/>
              </a:xfrm>
            </p:grpSpPr>
            <p:sp>
              <p:nvSpPr>
                <p:cNvPr id="31" name="Rectangle 45"/>
                <p:cNvSpPr>
                  <a:spLocks noChangeArrowheads="1"/>
                </p:cNvSpPr>
                <p:nvPr/>
              </p:nvSpPr>
              <p:spPr bwMode="auto">
                <a:xfrm>
                  <a:off x="0" y="1612"/>
                  <a:ext cx="988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32" name="Group 46"/>
                <p:cNvGrpSpPr>
                  <a:grpSpLocks/>
                </p:cNvGrpSpPr>
                <p:nvPr/>
              </p:nvGrpSpPr>
              <p:grpSpPr bwMode="auto">
                <a:xfrm>
                  <a:off x="0" y="1612"/>
                  <a:ext cx="988" cy="343"/>
                  <a:chOff x="0" y="1612"/>
                  <a:chExt cx="988" cy="343"/>
                </a:xfrm>
              </p:grpSpPr>
              <p:sp>
                <p:nvSpPr>
                  <p:cNvPr id="33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1642"/>
                    <a:ext cx="928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1U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4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612"/>
                    <a:ext cx="988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6" name="Group 49"/>
              <p:cNvGrpSpPr>
                <a:grpSpLocks/>
              </p:cNvGrpSpPr>
              <p:nvPr/>
            </p:nvGrpSpPr>
            <p:grpSpPr bwMode="auto">
              <a:xfrm>
                <a:off x="988" y="1612"/>
                <a:ext cx="1900" cy="463"/>
                <a:chOff x="988" y="1612"/>
                <a:chExt cx="1900" cy="463"/>
              </a:xfrm>
            </p:grpSpPr>
            <p:sp>
              <p:nvSpPr>
                <p:cNvPr id="27" name="Rectangle 50"/>
                <p:cNvSpPr>
                  <a:spLocks noChangeArrowheads="1"/>
                </p:cNvSpPr>
                <p:nvPr/>
              </p:nvSpPr>
              <p:spPr bwMode="auto">
                <a:xfrm>
                  <a:off x="988" y="1612"/>
                  <a:ext cx="1900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28" name="Group 51"/>
                <p:cNvGrpSpPr>
                  <a:grpSpLocks/>
                </p:cNvGrpSpPr>
                <p:nvPr/>
              </p:nvGrpSpPr>
              <p:grpSpPr bwMode="auto">
                <a:xfrm>
                  <a:off x="988" y="1612"/>
                  <a:ext cx="1900" cy="343"/>
                  <a:chOff x="988" y="1612"/>
                  <a:chExt cx="1900" cy="343"/>
                </a:xfrm>
              </p:grpSpPr>
              <p:sp>
                <p:nvSpPr>
                  <p:cNvPr id="29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1018" y="1642"/>
                    <a:ext cx="1840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5 000 - 30 000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0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1612"/>
                    <a:ext cx="1900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7" name="Group 54"/>
              <p:cNvGrpSpPr>
                <a:grpSpLocks/>
              </p:cNvGrpSpPr>
              <p:nvPr/>
            </p:nvGrpSpPr>
            <p:grpSpPr bwMode="auto">
              <a:xfrm>
                <a:off x="0" y="2015"/>
                <a:ext cx="988" cy="463"/>
                <a:chOff x="0" y="2015"/>
                <a:chExt cx="988" cy="463"/>
              </a:xfrm>
            </p:grpSpPr>
            <p:sp>
              <p:nvSpPr>
                <p:cNvPr id="23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2015"/>
                  <a:ext cx="988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24" name="Group 56"/>
                <p:cNvGrpSpPr>
                  <a:grpSpLocks/>
                </p:cNvGrpSpPr>
                <p:nvPr/>
              </p:nvGrpSpPr>
              <p:grpSpPr bwMode="auto">
                <a:xfrm>
                  <a:off x="0" y="2015"/>
                  <a:ext cx="988" cy="343"/>
                  <a:chOff x="0" y="2015"/>
                  <a:chExt cx="988" cy="343"/>
                </a:xfrm>
              </p:grpSpPr>
              <p:sp>
                <p:nvSpPr>
                  <p:cNvPr id="25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2045"/>
                    <a:ext cx="928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0U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6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15"/>
                    <a:ext cx="988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8" name="Group 59"/>
              <p:cNvGrpSpPr>
                <a:grpSpLocks/>
              </p:cNvGrpSpPr>
              <p:nvPr/>
            </p:nvGrpSpPr>
            <p:grpSpPr bwMode="auto">
              <a:xfrm>
                <a:off x="988" y="2015"/>
                <a:ext cx="1900" cy="463"/>
                <a:chOff x="988" y="2015"/>
                <a:chExt cx="1900" cy="463"/>
              </a:xfrm>
            </p:grpSpPr>
            <p:sp>
              <p:nvSpPr>
                <p:cNvPr id="19" name="Rectangle 60"/>
                <p:cNvSpPr>
                  <a:spLocks noChangeArrowheads="1"/>
                </p:cNvSpPr>
                <p:nvPr/>
              </p:nvSpPr>
              <p:spPr bwMode="auto">
                <a:xfrm>
                  <a:off x="988" y="2015"/>
                  <a:ext cx="1900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20" name="Group 61"/>
                <p:cNvGrpSpPr>
                  <a:grpSpLocks/>
                </p:cNvGrpSpPr>
                <p:nvPr/>
              </p:nvGrpSpPr>
              <p:grpSpPr bwMode="auto">
                <a:xfrm>
                  <a:off x="988" y="2015"/>
                  <a:ext cx="1900" cy="343"/>
                  <a:chOff x="988" y="2015"/>
                  <a:chExt cx="1900" cy="343"/>
                </a:xfrm>
              </p:grpSpPr>
              <p:sp>
                <p:nvSpPr>
                  <p:cNvPr id="21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1018" y="2045"/>
                    <a:ext cx="1840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0 - 5 000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2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988" y="2015"/>
                    <a:ext cx="1900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</p:grpSp>
        <p:sp>
          <p:nvSpPr>
            <p:cNvPr id="6" name="Rectangle 64"/>
            <p:cNvSpPr>
              <a:spLocks noChangeArrowheads="1"/>
            </p:cNvSpPr>
            <p:nvPr/>
          </p:nvSpPr>
          <p:spPr bwMode="auto">
            <a:xfrm>
              <a:off x="-3" y="-3"/>
              <a:ext cx="2894" cy="2484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67" name="Obdélník 66"/>
          <p:cNvSpPr/>
          <p:nvPr/>
        </p:nvSpPr>
        <p:spPr>
          <a:xfrm>
            <a:off x="2000232" y="150017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cs-CZ" b="1" dirty="0" err="1">
                <a:latin typeface="Times New Roman CE" charset="-18"/>
                <a:cs typeface="Times New Roman" pitchFamily="18" charset="0"/>
              </a:rPr>
              <a:t>LightCheck</a:t>
            </a:r>
            <a:r>
              <a:rPr lang="cs-CZ" b="1" dirty="0">
                <a:latin typeface="Times New Roman CE" charset="-18"/>
                <a:cs typeface="Times New Roman" pitchFamily="18" charset="0"/>
              </a:rPr>
              <a:t> ® Ultra</a:t>
            </a:r>
            <a:r>
              <a:rPr lang="cs-CZ" dirty="0">
                <a:latin typeface="Times New Roman CE" charset="-18"/>
                <a:cs typeface="Times New Roman" pitchFamily="18" charset="0"/>
              </a:rPr>
              <a:t> použitelné do maximálně 120 000 </a:t>
            </a:r>
            <a:r>
              <a:rPr lang="cs-CZ" dirty="0" err="1">
                <a:latin typeface="Times New Roman CE" charset="-18"/>
                <a:cs typeface="Times New Roman" pitchFamily="18" charset="0"/>
              </a:rPr>
              <a:t>lx</a:t>
            </a:r>
            <a:r>
              <a:rPr lang="cs-CZ" dirty="0">
                <a:latin typeface="Times New Roman CE" charset="-18"/>
                <a:cs typeface="Times New Roman" pitchFamily="18" charset="0"/>
              </a:rPr>
              <a:t>/h </a:t>
            </a:r>
            <a:br>
              <a:rPr lang="cs-CZ" dirty="0">
                <a:latin typeface="Times New Roman CE" charset="-18"/>
              </a:rPr>
            </a:br>
            <a:r>
              <a:rPr lang="cs-CZ" dirty="0">
                <a:latin typeface="Times New Roman CE" charset="-18"/>
                <a:cs typeface="Times New Roman" pitchFamily="18" charset="0"/>
              </a:rPr>
              <a:t>(do vyblednutí)</a:t>
            </a:r>
            <a:r>
              <a:rPr lang="cs-CZ" dirty="0">
                <a:latin typeface="Times New Roman CE" charset="-18"/>
              </a:rPr>
              <a:t>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Nadpis 6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Měření osvětlení</a:t>
            </a:r>
          </a:p>
        </p:txBody>
      </p:sp>
      <p:grpSp>
        <p:nvGrpSpPr>
          <p:cNvPr id="4" name="Group 3"/>
          <p:cNvGrpSpPr>
            <a:grpSpLocks noGrp="1"/>
          </p:cNvGrpSpPr>
          <p:nvPr/>
        </p:nvGrpSpPr>
        <p:grpSpPr bwMode="auto">
          <a:xfrm>
            <a:off x="1214414" y="2357430"/>
            <a:ext cx="7234259" cy="3544899"/>
            <a:chOff x="-3" y="-3"/>
            <a:chExt cx="2893" cy="2484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0" y="0"/>
              <a:ext cx="2887" cy="2478"/>
              <a:chOff x="0" y="0"/>
              <a:chExt cx="2887" cy="2478"/>
            </a:xfrm>
          </p:grpSpPr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1016" cy="463"/>
                <a:chOff x="0" y="0"/>
                <a:chExt cx="1016" cy="463"/>
              </a:xfrm>
            </p:grpSpPr>
            <p:sp>
              <p:nvSpPr>
                <p:cNvPr id="63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16" cy="463"/>
                </a:xfrm>
                <a:prstGeom prst="rect">
                  <a:avLst/>
                </a:prstGeom>
                <a:solidFill>
                  <a:srgbClr val="99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64" name="Group 7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1016" cy="343"/>
                  <a:chOff x="0" y="0"/>
                  <a:chExt cx="1016" cy="343"/>
                </a:xfrm>
              </p:grpSpPr>
              <p:sp>
                <p:nvSpPr>
                  <p:cNvPr id="65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30"/>
                    <a:ext cx="956" cy="283"/>
                  </a:xfrm>
                  <a:prstGeom prst="rect">
                    <a:avLst/>
                  </a:prstGeom>
                  <a:solidFill>
                    <a:srgbClr val="99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defTabSz="762000" eaLnBrk="0" hangingPunct="0"/>
                    <a:r>
                      <a:rPr lang="cs-CZ" sz="1400" b="1">
                        <a:latin typeface="Times New Roman" pitchFamily="18" charset="0"/>
                        <a:cs typeface="Times New Roman" pitchFamily="18" charset="0"/>
                      </a:rPr>
                      <a:t>LightCheck Sensitive</a:t>
                    </a:r>
                    <a:endParaRPr lang="cs-CZ" sz="2400" b="1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6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1016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1016" y="0"/>
                <a:ext cx="1871" cy="463"/>
                <a:chOff x="1016" y="0"/>
                <a:chExt cx="1871" cy="463"/>
              </a:xfrm>
            </p:grpSpPr>
            <p:sp>
              <p:nvSpPr>
                <p:cNvPr id="59" name="Rectangle 11"/>
                <p:cNvSpPr>
                  <a:spLocks noChangeArrowheads="1"/>
                </p:cNvSpPr>
                <p:nvPr/>
              </p:nvSpPr>
              <p:spPr bwMode="auto">
                <a:xfrm>
                  <a:off x="1016" y="0"/>
                  <a:ext cx="1871" cy="463"/>
                </a:xfrm>
                <a:prstGeom prst="rect">
                  <a:avLst/>
                </a:prstGeom>
                <a:solidFill>
                  <a:srgbClr val="99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60" name="Group 12"/>
                <p:cNvGrpSpPr>
                  <a:grpSpLocks/>
                </p:cNvGrpSpPr>
                <p:nvPr/>
              </p:nvGrpSpPr>
              <p:grpSpPr bwMode="auto">
                <a:xfrm>
                  <a:off x="1016" y="0"/>
                  <a:ext cx="1871" cy="343"/>
                  <a:chOff x="1016" y="0"/>
                  <a:chExt cx="1871" cy="343"/>
                </a:xfrm>
              </p:grpSpPr>
              <p:sp>
                <p:nvSpPr>
                  <p:cNvPr id="6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46" y="30"/>
                    <a:ext cx="1811" cy="283"/>
                  </a:xfrm>
                  <a:prstGeom prst="rect">
                    <a:avLst/>
                  </a:prstGeom>
                  <a:solidFill>
                    <a:srgbClr val="99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anchor="ctr"/>
                  <a:lstStyle/>
                  <a:p>
                    <a:pPr algn="ctr" defTabSz="762000" eaLnBrk="0" hangingPunct="0"/>
                    <a:r>
                      <a:rPr lang="cs-CZ" sz="1400" b="1" dirty="0">
                        <a:latin typeface="Times New Roman" pitchFamily="18" charset="0"/>
                        <a:cs typeface="Times New Roman" pitchFamily="18" charset="0"/>
                      </a:rPr>
                      <a:t>osvit (</a:t>
                    </a:r>
                    <a:r>
                      <a:rPr lang="cs-CZ" sz="1400" b="1" dirty="0" err="1">
                        <a:latin typeface="Times New Roman" pitchFamily="18" charset="0"/>
                        <a:cs typeface="Times New Roman" pitchFamily="18" charset="0"/>
                      </a:rPr>
                      <a:t>lx.h</a:t>
                    </a:r>
                    <a:r>
                      <a:rPr lang="cs-CZ" sz="1400" b="1" dirty="0">
                        <a:latin typeface="Times New Roman" pitchFamily="18" charset="0"/>
                        <a:cs typeface="Times New Roman" pitchFamily="18" charset="0"/>
                      </a:rPr>
                      <a:t>)</a:t>
                    </a:r>
                    <a:endParaRPr lang="cs-CZ" sz="1400" b="1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6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016" y="0"/>
                    <a:ext cx="1871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9" name="Group 15"/>
              <p:cNvGrpSpPr>
                <a:grpSpLocks/>
              </p:cNvGrpSpPr>
              <p:nvPr/>
            </p:nvGrpSpPr>
            <p:grpSpPr bwMode="auto">
              <a:xfrm>
                <a:off x="0" y="403"/>
                <a:ext cx="1016" cy="463"/>
                <a:chOff x="0" y="403"/>
                <a:chExt cx="1016" cy="463"/>
              </a:xfrm>
            </p:grpSpPr>
            <p:sp>
              <p:nvSpPr>
                <p:cNvPr id="55" name="Rectangle 16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1016" cy="463"/>
                </a:xfrm>
                <a:prstGeom prst="rect">
                  <a:avLst/>
                </a:prstGeom>
                <a:solidFill>
                  <a:srgbClr val="CC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56" name="Group 17"/>
                <p:cNvGrpSpPr>
                  <a:grpSpLocks/>
                </p:cNvGrpSpPr>
                <p:nvPr/>
              </p:nvGrpSpPr>
              <p:grpSpPr bwMode="auto">
                <a:xfrm>
                  <a:off x="0" y="403"/>
                  <a:ext cx="1016" cy="343"/>
                  <a:chOff x="0" y="403"/>
                  <a:chExt cx="1016" cy="343"/>
                </a:xfrm>
              </p:grpSpPr>
              <p:sp>
                <p:nvSpPr>
                  <p:cNvPr id="57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433"/>
                    <a:ext cx="956" cy="283"/>
                  </a:xfrm>
                  <a:prstGeom prst="rect">
                    <a:avLst/>
                  </a:prstGeom>
                  <a:solidFill>
                    <a:srgbClr val="CC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4S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8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403"/>
                    <a:ext cx="1016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0" name="Group 20"/>
              <p:cNvGrpSpPr>
                <a:grpSpLocks/>
              </p:cNvGrpSpPr>
              <p:nvPr/>
            </p:nvGrpSpPr>
            <p:grpSpPr bwMode="auto">
              <a:xfrm>
                <a:off x="1016" y="403"/>
                <a:ext cx="1871" cy="463"/>
                <a:chOff x="1016" y="403"/>
                <a:chExt cx="1871" cy="463"/>
              </a:xfrm>
            </p:grpSpPr>
            <p:sp>
              <p:nvSpPr>
                <p:cNvPr id="51" name="Rectangle 21"/>
                <p:cNvSpPr>
                  <a:spLocks noChangeArrowheads="1"/>
                </p:cNvSpPr>
                <p:nvPr/>
              </p:nvSpPr>
              <p:spPr bwMode="auto">
                <a:xfrm>
                  <a:off x="1016" y="403"/>
                  <a:ext cx="1871" cy="463"/>
                </a:xfrm>
                <a:prstGeom prst="rect">
                  <a:avLst/>
                </a:prstGeom>
                <a:solidFill>
                  <a:srgbClr val="CC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52" name="Group 22"/>
                <p:cNvGrpSpPr>
                  <a:grpSpLocks/>
                </p:cNvGrpSpPr>
                <p:nvPr/>
              </p:nvGrpSpPr>
              <p:grpSpPr bwMode="auto">
                <a:xfrm>
                  <a:off x="1016" y="403"/>
                  <a:ext cx="1871" cy="343"/>
                  <a:chOff x="1016" y="403"/>
                  <a:chExt cx="1871" cy="343"/>
                </a:xfrm>
              </p:grpSpPr>
              <p:sp>
                <p:nvSpPr>
                  <p:cNvPr id="5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1046" y="433"/>
                    <a:ext cx="1811" cy="283"/>
                  </a:xfrm>
                  <a:prstGeom prst="rect">
                    <a:avLst/>
                  </a:prstGeom>
                  <a:solidFill>
                    <a:srgbClr val="CC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&gt; 340 000 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4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1016" y="403"/>
                    <a:ext cx="1871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1" name="Group 25"/>
              <p:cNvGrpSpPr>
                <a:grpSpLocks/>
              </p:cNvGrpSpPr>
              <p:nvPr/>
            </p:nvGrpSpPr>
            <p:grpSpPr bwMode="auto">
              <a:xfrm>
                <a:off x="0" y="806"/>
                <a:ext cx="1016" cy="463"/>
                <a:chOff x="0" y="806"/>
                <a:chExt cx="1016" cy="463"/>
              </a:xfrm>
            </p:grpSpPr>
            <p:sp>
              <p:nvSpPr>
                <p:cNvPr id="47" name="Rectangle 26"/>
                <p:cNvSpPr>
                  <a:spLocks noChangeArrowheads="1"/>
                </p:cNvSpPr>
                <p:nvPr/>
              </p:nvSpPr>
              <p:spPr bwMode="auto">
                <a:xfrm>
                  <a:off x="0" y="806"/>
                  <a:ext cx="1016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48" name="Group 27"/>
                <p:cNvGrpSpPr>
                  <a:grpSpLocks/>
                </p:cNvGrpSpPr>
                <p:nvPr/>
              </p:nvGrpSpPr>
              <p:grpSpPr bwMode="auto">
                <a:xfrm>
                  <a:off x="0" y="806"/>
                  <a:ext cx="1016" cy="343"/>
                  <a:chOff x="0" y="806"/>
                  <a:chExt cx="1016" cy="343"/>
                </a:xfrm>
              </p:grpSpPr>
              <p:sp>
                <p:nvSpPr>
                  <p:cNvPr id="49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836"/>
                    <a:ext cx="956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3S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0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806"/>
                    <a:ext cx="1016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2" name="Group 30"/>
              <p:cNvGrpSpPr>
                <a:grpSpLocks/>
              </p:cNvGrpSpPr>
              <p:nvPr/>
            </p:nvGrpSpPr>
            <p:grpSpPr bwMode="auto">
              <a:xfrm>
                <a:off x="1016" y="806"/>
                <a:ext cx="1871" cy="463"/>
                <a:chOff x="1016" y="806"/>
                <a:chExt cx="1871" cy="463"/>
              </a:xfrm>
            </p:grpSpPr>
            <p:sp>
              <p:nvSpPr>
                <p:cNvPr id="43" name="Rectangle 31"/>
                <p:cNvSpPr>
                  <a:spLocks noChangeArrowheads="1"/>
                </p:cNvSpPr>
                <p:nvPr/>
              </p:nvSpPr>
              <p:spPr bwMode="auto">
                <a:xfrm>
                  <a:off x="1016" y="806"/>
                  <a:ext cx="1871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44" name="Group 32"/>
                <p:cNvGrpSpPr>
                  <a:grpSpLocks/>
                </p:cNvGrpSpPr>
                <p:nvPr/>
              </p:nvGrpSpPr>
              <p:grpSpPr bwMode="auto">
                <a:xfrm>
                  <a:off x="1016" y="806"/>
                  <a:ext cx="1871" cy="343"/>
                  <a:chOff x="1016" y="806"/>
                  <a:chExt cx="1871" cy="343"/>
                </a:xfrm>
              </p:grpSpPr>
              <p:sp>
                <p:nvSpPr>
                  <p:cNvPr id="45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1046" y="836"/>
                    <a:ext cx="1811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200 000-340 000 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6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016" y="806"/>
                    <a:ext cx="1871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3" name="Group 35"/>
              <p:cNvGrpSpPr>
                <a:grpSpLocks/>
              </p:cNvGrpSpPr>
              <p:nvPr/>
            </p:nvGrpSpPr>
            <p:grpSpPr bwMode="auto">
              <a:xfrm>
                <a:off x="0" y="1209"/>
                <a:ext cx="1016" cy="463"/>
                <a:chOff x="0" y="1209"/>
                <a:chExt cx="1016" cy="463"/>
              </a:xfrm>
            </p:grpSpPr>
            <p:sp>
              <p:nvSpPr>
                <p:cNvPr id="39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1209"/>
                  <a:ext cx="1016" cy="463"/>
                </a:xfrm>
                <a:prstGeom prst="rect">
                  <a:avLst/>
                </a:prstGeom>
                <a:solidFill>
                  <a:srgbClr val="CC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40" name="Group 37"/>
                <p:cNvGrpSpPr>
                  <a:grpSpLocks/>
                </p:cNvGrpSpPr>
                <p:nvPr/>
              </p:nvGrpSpPr>
              <p:grpSpPr bwMode="auto">
                <a:xfrm>
                  <a:off x="0" y="1209"/>
                  <a:ext cx="1016" cy="343"/>
                  <a:chOff x="0" y="1209"/>
                  <a:chExt cx="1016" cy="343"/>
                </a:xfrm>
              </p:grpSpPr>
              <p:sp>
                <p:nvSpPr>
                  <p:cNvPr id="41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1239"/>
                    <a:ext cx="956" cy="283"/>
                  </a:xfrm>
                  <a:prstGeom prst="rect">
                    <a:avLst/>
                  </a:prstGeom>
                  <a:solidFill>
                    <a:srgbClr val="CC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2S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2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209"/>
                    <a:ext cx="1016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4" name="Group 40"/>
              <p:cNvGrpSpPr>
                <a:grpSpLocks/>
              </p:cNvGrpSpPr>
              <p:nvPr/>
            </p:nvGrpSpPr>
            <p:grpSpPr bwMode="auto">
              <a:xfrm>
                <a:off x="1016" y="1209"/>
                <a:ext cx="1871" cy="463"/>
                <a:chOff x="1016" y="1209"/>
                <a:chExt cx="1871" cy="463"/>
              </a:xfrm>
            </p:grpSpPr>
            <p:sp>
              <p:nvSpPr>
                <p:cNvPr id="35" name="Rectangle 41"/>
                <p:cNvSpPr>
                  <a:spLocks noChangeArrowheads="1"/>
                </p:cNvSpPr>
                <p:nvPr/>
              </p:nvSpPr>
              <p:spPr bwMode="auto">
                <a:xfrm>
                  <a:off x="1016" y="1209"/>
                  <a:ext cx="1871" cy="463"/>
                </a:xfrm>
                <a:prstGeom prst="rect">
                  <a:avLst/>
                </a:prstGeom>
                <a:solidFill>
                  <a:srgbClr val="CC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36" name="Group 42"/>
                <p:cNvGrpSpPr>
                  <a:grpSpLocks/>
                </p:cNvGrpSpPr>
                <p:nvPr/>
              </p:nvGrpSpPr>
              <p:grpSpPr bwMode="auto">
                <a:xfrm>
                  <a:off x="1016" y="1209"/>
                  <a:ext cx="1871" cy="343"/>
                  <a:chOff x="1016" y="1209"/>
                  <a:chExt cx="1871" cy="343"/>
                </a:xfrm>
              </p:grpSpPr>
              <p:sp>
                <p:nvSpPr>
                  <p:cNvPr id="37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1046" y="1239"/>
                    <a:ext cx="1811" cy="283"/>
                  </a:xfrm>
                  <a:prstGeom prst="rect">
                    <a:avLst/>
                  </a:prstGeom>
                  <a:solidFill>
                    <a:srgbClr val="CC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80 000-240 000 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8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1016" y="1209"/>
                    <a:ext cx="1871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5" name="Group 45"/>
              <p:cNvGrpSpPr>
                <a:grpSpLocks/>
              </p:cNvGrpSpPr>
              <p:nvPr/>
            </p:nvGrpSpPr>
            <p:grpSpPr bwMode="auto">
              <a:xfrm>
                <a:off x="0" y="1612"/>
                <a:ext cx="1016" cy="463"/>
                <a:chOff x="0" y="1612"/>
                <a:chExt cx="1016" cy="463"/>
              </a:xfrm>
            </p:grpSpPr>
            <p:sp>
              <p:nvSpPr>
                <p:cNvPr id="31" name="Rectangle 46"/>
                <p:cNvSpPr>
                  <a:spLocks noChangeArrowheads="1"/>
                </p:cNvSpPr>
                <p:nvPr/>
              </p:nvSpPr>
              <p:spPr bwMode="auto">
                <a:xfrm>
                  <a:off x="0" y="1612"/>
                  <a:ext cx="1016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32" name="Group 47"/>
                <p:cNvGrpSpPr>
                  <a:grpSpLocks/>
                </p:cNvGrpSpPr>
                <p:nvPr/>
              </p:nvGrpSpPr>
              <p:grpSpPr bwMode="auto">
                <a:xfrm>
                  <a:off x="0" y="1612"/>
                  <a:ext cx="1016" cy="343"/>
                  <a:chOff x="0" y="1612"/>
                  <a:chExt cx="1016" cy="343"/>
                </a:xfrm>
              </p:grpSpPr>
              <p:sp>
                <p:nvSpPr>
                  <p:cNvPr id="33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1642"/>
                    <a:ext cx="956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1S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4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612"/>
                    <a:ext cx="1016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6" name="Group 50"/>
              <p:cNvGrpSpPr>
                <a:grpSpLocks/>
              </p:cNvGrpSpPr>
              <p:nvPr/>
            </p:nvGrpSpPr>
            <p:grpSpPr bwMode="auto">
              <a:xfrm>
                <a:off x="1016" y="1612"/>
                <a:ext cx="1871" cy="463"/>
                <a:chOff x="1016" y="1612"/>
                <a:chExt cx="1871" cy="463"/>
              </a:xfrm>
            </p:grpSpPr>
            <p:sp>
              <p:nvSpPr>
                <p:cNvPr id="27" name="Rectangle 51"/>
                <p:cNvSpPr>
                  <a:spLocks noChangeArrowheads="1"/>
                </p:cNvSpPr>
                <p:nvPr/>
              </p:nvSpPr>
              <p:spPr bwMode="auto">
                <a:xfrm>
                  <a:off x="1016" y="1612"/>
                  <a:ext cx="1871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28" name="Group 52"/>
                <p:cNvGrpSpPr>
                  <a:grpSpLocks/>
                </p:cNvGrpSpPr>
                <p:nvPr/>
              </p:nvGrpSpPr>
              <p:grpSpPr bwMode="auto">
                <a:xfrm>
                  <a:off x="1016" y="1612"/>
                  <a:ext cx="1871" cy="343"/>
                  <a:chOff x="1016" y="1612"/>
                  <a:chExt cx="1871" cy="343"/>
                </a:xfrm>
              </p:grpSpPr>
              <p:sp>
                <p:nvSpPr>
                  <p:cNvPr id="29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1046" y="1642"/>
                    <a:ext cx="1811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60 000-100 000 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30" name="Rectangle 54"/>
                  <p:cNvSpPr>
                    <a:spLocks noChangeArrowheads="1"/>
                  </p:cNvSpPr>
                  <p:nvPr/>
                </p:nvSpPr>
                <p:spPr bwMode="auto">
                  <a:xfrm>
                    <a:off x="1016" y="1612"/>
                    <a:ext cx="1871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7" name="Group 55"/>
              <p:cNvGrpSpPr>
                <a:grpSpLocks/>
              </p:cNvGrpSpPr>
              <p:nvPr/>
            </p:nvGrpSpPr>
            <p:grpSpPr bwMode="auto">
              <a:xfrm>
                <a:off x="0" y="2015"/>
                <a:ext cx="1016" cy="463"/>
                <a:chOff x="0" y="2015"/>
                <a:chExt cx="1016" cy="463"/>
              </a:xfrm>
            </p:grpSpPr>
            <p:sp>
              <p:nvSpPr>
                <p:cNvPr id="23" name="Rectangle 56"/>
                <p:cNvSpPr>
                  <a:spLocks noChangeArrowheads="1"/>
                </p:cNvSpPr>
                <p:nvPr/>
              </p:nvSpPr>
              <p:spPr bwMode="auto">
                <a:xfrm>
                  <a:off x="0" y="2015"/>
                  <a:ext cx="1016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24" name="Group 57"/>
                <p:cNvGrpSpPr>
                  <a:grpSpLocks/>
                </p:cNvGrpSpPr>
                <p:nvPr/>
              </p:nvGrpSpPr>
              <p:grpSpPr bwMode="auto">
                <a:xfrm>
                  <a:off x="0" y="2015"/>
                  <a:ext cx="1016" cy="343"/>
                  <a:chOff x="0" y="2015"/>
                  <a:chExt cx="1016" cy="343"/>
                </a:xfrm>
              </p:grpSpPr>
              <p:sp>
                <p:nvSpPr>
                  <p:cNvPr id="25" name="Rectangle 58"/>
                  <p:cNvSpPr>
                    <a:spLocks noChangeArrowheads="1"/>
                  </p:cNvSpPr>
                  <p:nvPr/>
                </p:nvSpPr>
                <p:spPr bwMode="auto">
                  <a:xfrm>
                    <a:off x="30" y="2045"/>
                    <a:ext cx="956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>
                        <a:latin typeface="Times New Roman" pitchFamily="18" charset="0"/>
                        <a:cs typeface="Times New Roman" pitchFamily="18" charset="0"/>
                      </a:rPr>
                      <a:t>0S</a:t>
                    </a:r>
                  </a:p>
                  <a:p>
                    <a:pPr algn="ctr" defTabSz="762000" eaLnBrk="0" hangingPunct="0"/>
                    <a:endParaRPr lang="cs-CZ" sz="240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6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015"/>
                    <a:ext cx="1016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  <p:grpSp>
            <p:nvGrpSpPr>
              <p:cNvPr id="18" name="Group 60"/>
              <p:cNvGrpSpPr>
                <a:grpSpLocks/>
              </p:cNvGrpSpPr>
              <p:nvPr/>
            </p:nvGrpSpPr>
            <p:grpSpPr bwMode="auto">
              <a:xfrm>
                <a:off x="1016" y="2015"/>
                <a:ext cx="1871" cy="463"/>
                <a:chOff x="1016" y="2015"/>
                <a:chExt cx="1871" cy="463"/>
              </a:xfrm>
            </p:grpSpPr>
            <p:sp>
              <p:nvSpPr>
                <p:cNvPr id="19" name="Rectangle 61"/>
                <p:cNvSpPr>
                  <a:spLocks noChangeArrowheads="1"/>
                </p:cNvSpPr>
                <p:nvPr/>
              </p:nvSpPr>
              <p:spPr bwMode="auto">
                <a:xfrm>
                  <a:off x="1016" y="2015"/>
                  <a:ext cx="1871" cy="463"/>
                </a:xfrm>
                <a:prstGeom prst="rect">
                  <a:avLst/>
                </a:prstGeom>
                <a:solidFill>
                  <a:srgbClr val="E6E6E6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cs-CZ"/>
                </a:p>
              </p:txBody>
            </p:sp>
            <p:grpSp>
              <p:nvGrpSpPr>
                <p:cNvPr id="20" name="Group 62"/>
                <p:cNvGrpSpPr>
                  <a:grpSpLocks/>
                </p:cNvGrpSpPr>
                <p:nvPr/>
              </p:nvGrpSpPr>
              <p:grpSpPr bwMode="auto">
                <a:xfrm>
                  <a:off x="1016" y="2015"/>
                  <a:ext cx="1871" cy="343"/>
                  <a:chOff x="1016" y="2015"/>
                  <a:chExt cx="1871" cy="343"/>
                </a:xfrm>
              </p:grpSpPr>
              <p:sp>
                <p:nvSpPr>
                  <p:cNvPr id="21" name="Rectangle 63"/>
                  <p:cNvSpPr>
                    <a:spLocks noChangeArrowheads="1"/>
                  </p:cNvSpPr>
                  <p:nvPr/>
                </p:nvSpPr>
                <p:spPr bwMode="auto">
                  <a:xfrm>
                    <a:off x="1046" y="2045"/>
                    <a:ext cx="1811" cy="283"/>
                  </a:xfrm>
                  <a:prstGeom prst="rect">
                    <a:avLst/>
                  </a:prstGeom>
                  <a:solidFill>
                    <a:srgbClr val="E6E6E6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 defTabSz="762000" eaLnBrk="0" hangingPunct="0"/>
                    <a:r>
                      <a:rPr lang="cs-CZ" sz="1200" dirty="0">
                        <a:latin typeface="Times New Roman" pitchFamily="18" charset="0"/>
                        <a:cs typeface="Times New Roman" pitchFamily="18" charset="0"/>
                      </a:rPr>
                      <a:t>pod 60 000 </a:t>
                    </a:r>
                  </a:p>
                  <a:p>
                    <a:pPr algn="ctr" defTabSz="762000" eaLnBrk="0" hangingPunct="0"/>
                    <a:endParaRPr lang="cs-CZ" sz="2400" dirty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2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1016" y="2015"/>
                    <a:ext cx="1871" cy="34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</p:grpSp>
        </p:grpSp>
        <p:sp>
          <p:nvSpPr>
            <p:cNvPr id="6" name="Rectangle 65"/>
            <p:cNvSpPr>
              <a:spLocks noChangeArrowheads="1"/>
            </p:cNvSpPr>
            <p:nvPr/>
          </p:nvSpPr>
          <p:spPr bwMode="auto">
            <a:xfrm>
              <a:off x="-3" y="-3"/>
              <a:ext cx="2893" cy="2484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cs-CZ"/>
            </a:p>
          </p:txBody>
        </p:sp>
      </p:grpSp>
      <p:sp>
        <p:nvSpPr>
          <p:cNvPr id="68" name="Text Box 2"/>
          <p:cNvSpPr txBox="1">
            <a:spLocks noChangeArrowheads="1"/>
          </p:cNvSpPr>
          <p:nvPr/>
        </p:nvSpPr>
        <p:spPr bwMode="auto">
          <a:xfrm>
            <a:off x="857224" y="1428736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r>
              <a:rPr lang="cs-CZ" sz="2000" b="1" dirty="0" err="1">
                <a:latin typeface="Times New Roman CE" charset="-18"/>
                <a:cs typeface="Times New Roman" pitchFamily="18" charset="0"/>
              </a:rPr>
              <a:t>LightCheck</a:t>
            </a:r>
            <a:r>
              <a:rPr lang="cs-CZ" sz="2000" b="1" dirty="0">
                <a:latin typeface="Times New Roman CE" charset="-18"/>
                <a:cs typeface="Times New Roman" pitchFamily="18" charset="0"/>
              </a:rPr>
              <a:t> ® Sensitive</a:t>
            </a:r>
            <a:r>
              <a:rPr lang="cs-CZ" sz="2000" dirty="0">
                <a:latin typeface="Times New Roman CE" charset="-18"/>
                <a:cs typeface="Times New Roman" pitchFamily="18" charset="0"/>
              </a:rPr>
              <a:t> použitelné do maximálně 400 000 </a:t>
            </a:r>
            <a:r>
              <a:rPr lang="cs-CZ" sz="2000" dirty="0" err="1">
                <a:latin typeface="Times New Roman CE" charset="-18"/>
                <a:cs typeface="Times New Roman" pitchFamily="18" charset="0"/>
              </a:rPr>
              <a:t>lx</a:t>
            </a:r>
            <a:r>
              <a:rPr lang="cs-CZ" sz="2000" dirty="0">
                <a:latin typeface="Times New Roman CE" charset="-18"/>
                <a:cs typeface="Times New Roman" pitchFamily="18" charset="0"/>
              </a:rPr>
              <a:t>/h </a:t>
            </a:r>
            <a:br>
              <a:rPr lang="cs-CZ" sz="2000" dirty="0">
                <a:latin typeface="Times New Roman CE" charset="-18"/>
              </a:rPr>
            </a:br>
            <a:r>
              <a:rPr lang="cs-CZ" sz="2000" dirty="0">
                <a:latin typeface="Times New Roman CE" charset="-18"/>
                <a:cs typeface="Times New Roman" pitchFamily="18" charset="0"/>
              </a:rPr>
              <a:t>(do vyblednutí)</a:t>
            </a:r>
            <a:r>
              <a:rPr lang="cs-CZ" sz="2000" dirty="0">
                <a:latin typeface="Times New Roman CE" charset="-18"/>
              </a:rPr>
              <a:t>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Příklady</a:t>
            </a:r>
          </a:p>
        </p:txBody>
      </p:sp>
      <p:pic>
        <p:nvPicPr>
          <p:cNvPr id="4" name="Zástupný symbol pro obsah 3" descr="vitrína s L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620" y="1785926"/>
            <a:ext cx="2236992" cy="3357586"/>
          </a:xfrm>
        </p:spPr>
      </p:pic>
      <p:pic>
        <p:nvPicPr>
          <p:cNvPr id="5" name="Obrázek 4" descr="vitrína s optickými kabely - ČM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543" y="1785926"/>
            <a:ext cx="2236991" cy="335758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000364" y="5286388"/>
            <a:ext cx="2214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vitrína osvětlená optickými vlákny; Muzeum české hudby NM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214282" y="5357826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vitrína  s LED osvětlením; Muzeum české hudby NM</a:t>
            </a:r>
          </a:p>
        </p:txBody>
      </p:sp>
      <p:pic>
        <p:nvPicPr>
          <p:cNvPr id="11" name="Obrázek 10" descr="modulaire-Z1_lu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2071678"/>
            <a:ext cx="3516441" cy="3071834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5357818" y="5286388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řešení osvětlení mimo prostor vitríny přes rozptylovou mřížku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Příklady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285984" y="5572140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Osvětlení exponátů  - NM, Praha</a:t>
            </a:r>
          </a:p>
        </p:txBody>
      </p:sp>
      <p:pic>
        <p:nvPicPr>
          <p:cNvPr id="5" name="Obrázek 4" descr="DSC_06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7023" y="1714488"/>
            <a:ext cx="5808151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Příklady</a:t>
            </a:r>
          </a:p>
        </p:txBody>
      </p:sp>
      <p:pic>
        <p:nvPicPr>
          <p:cNvPr id="9" name="Obrázek 8" descr="IMG_02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357298"/>
            <a:ext cx="5619758" cy="4214818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6357950" y="4857760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Vitríny se studijním materiálem -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Příklady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2285984" y="5572140"/>
            <a:ext cx="542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/>
              <a:t>Osvětlení exponátů  -  GASK, Kutná Hora</a:t>
            </a:r>
          </a:p>
        </p:txBody>
      </p:sp>
      <p:pic>
        <p:nvPicPr>
          <p:cNvPr id="5" name="Obrázek 4" descr="Vystava 1_GAS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214422"/>
            <a:ext cx="6429198" cy="4286858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Příklady</a:t>
            </a:r>
          </a:p>
        </p:txBody>
      </p:sp>
      <p:pic>
        <p:nvPicPr>
          <p:cNvPr id="4" name="Zástupný symbol pro obsah 3" descr="Museu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428736"/>
            <a:ext cx="4499780" cy="2975305"/>
          </a:xfrm>
        </p:spPr>
      </p:pic>
      <p:sp>
        <p:nvSpPr>
          <p:cNvPr id="5" name="TextovéPole 4"/>
          <p:cNvSpPr txBox="1"/>
          <p:nvPr/>
        </p:nvSpPr>
        <p:spPr>
          <a:xfrm>
            <a:off x="5072066" y="1643050"/>
            <a:ext cx="3643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err="1"/>
              <a:t>Nelson</a:t>
            </a:r>
            <a:r>
              <a:rPr lang="cs-CZ" sz="2400" dirty="0"/>
              <a:t>-</a:t>
            </a:r>
            <a:r>
              <a:rPr lang="cs-CZ" sz="2400" dirty="0" err="1"/>
              <a:t>Atkins</a:t>
            </a:r>
            <a:r>
              <a:rPr lang="cs-CZ" sz="2400" dirty="0"/>
              <a:t> Museum </a:t>
            </a:r>
            <a:r>
              <a:rPr lang="cs-CZ" sz="2400" dirty="0" err="1"/>
              <a:t>of</a:t>
            </a:r>
            <a:r>
              <a:rPr lang="cs-CZ" sz="2400" dirty="0"/>
              <a:t> </a:t>
            </a:r>
            <a:r>
              <a:rPr lang="cs-CZ" sz="2400" dirty="0" err="1"/>
              <a:t>Art</a:t>
            </a:r>
            <a:r>
              <a:rPr lang="cs-CZ" sz="2400" dirty="0"/>
              <a:t>, Kansas City, USA;   rekonstrukce 1999 – 12007, architekt </a:t>
            </a:r>
            <a:r>
              <a:rPr lang="cs-CZ" sz="2400" dirty="0" err="1"/>
              <a:t>Steven</a:t>
            </a:r>
            <a:r>
              <a:rPr lang="cs-CZ" sz="2400" dirty="0"/>
              <a:t> </a:t>
            </a:r>
            <a:r>
              <a:rPr lang="cs-CZ" sz="2400" dirty="0" err="1"/>
              <a:t>Holl</a:t>
            </a:r>
            <a:endParaRPr lang="cs-CZ" sz="2400" dirty="0"/>
          </a:p>
        </p:txBody>
      </p:sp>
      <p:pic>
        <p:nvPicPr>
          <p:cNvPr id="6" name="Obrázek 5" descr="architecture_tou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714752"/>
            <a:ext cx="3429000" cy="22383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34400" cy="758952"/>
          </a:xfrm>
        </p:spPr>
        <p:txBody>
          <a:bodyPr>
            <a:noAutofit/>
          </a:bodyPr>
          <a:lstStyle/>
          <a:p>
            <a:r>
              <a:rPr lang="cs-CZ" sz="3200" dirty="0"/>
              <a:t>Poškození světlem -(nejcitlivější materiály</a:t>
            </a:r>
            <a:r>
              <a:rPr lang="cs-CZ" sz="3600" dirty="0"/>
              <a:t>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b="1" dirty="0"/>
              <a:t>Textil </a:t>
            </a:r>
            <a:r>
              <a:rPr lang="cs-CZ" sz="2800" dirty="0"/>
              <a:t>– blednutí barev, křehnutí a rozpad materiálu </a:t>
            </a:r>
          </a:p>
          <a:p>
            <a:pPr lvl="1"/>
            <a:r>
              <a:rPr lang="cs-CZ" sz="2000" dirty="0"/>
              <a:t>Textil z období 19. stol. (anilínová barviva) – velmi náchylná na blednutí (purpurová, modrá, zelená)</a:t>
            </a:r>
          </a:p>
          <a:p>
            <a:r>
              <a:rPr lang="cs-CZ" sz="2800" b="1" dirty="0"/>
              <a:t>Vodové barvy  </a:t>
            </a:r>
            <a:r>
              <a:rPr lang="cs-CZ" sz="2800" dirty="0"/>
              <a:t>- organické pigmenty (rostlinného nebo živočišného původu), výrazné blednutí barev </a:t>
            </a:r>
          </a:p>
          <a:p>
            <a:pPr lvl="1"/>
            <a:r>
              <a:rPr lang="cs-CZ" sz="1800" dirty="0"/>
              <a:t>Jsou součástí i temperových barev, olejová vrstva je ale silnější a poskytuje větší ochranu proti světlu. </a:t>
            </a:r>
            <a:endParaRPr lang="cs-CZ" sz="2400" dirty="0"/>
          </a:p>
          <a:p>
            <a:r>
              <a:rPr lang="cs-CZ" sz="2800" b="1" dirty="0"/>
              <a:t>Papír </a:t>
            </a:r>
            <a:r>
              <a:rPr lang="cs-CZ" sz="2800" dirty="0"/>
              <a:t>– moderní novinový papír (vysoký obsah ligninu), žloutnutí, křehnutí a rozpad papíru</a:t>
            </a:r>
          </a:p>
          <a:p>
            <a:pPr lvl="1"/>
            <a:r>
              <a:rPr lang="cs-CZ" sz="2000" dirty="0"/>
              <a:t>Lignin je velmi náchylný na fotochemické poškození.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Původní/novodobé prvky odstínění</a:t>
            </a:r>
          </a:p>
        </p:txBody>
      </p:sp>
      <p:pic>
        <p:nvPicPr>
          <p:cNvPr id="4" name="Zástupný symbol pro obsah 3" descr="IMG_72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428736"/>
            <a:ext cx="2506142" cy="3759213"/>
          </a:xfrm>
        </p:spPr>
      </p:pic>
      <p:pic>
        <p:nvPicPr>
          <p:cNvPr id="5" name="Obrázek 4" descr="Ranní salón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64679" y="1571612"/>
            <a:ext cx="4607751" cy="307183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71472" y="5500702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Ranní salón, SZ Hluboká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Literatura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err="1"/>
              <a:t>Zelinger</a:t>
            </a:r>
            <a:r>
              <a:rPr lang="cs-CZ" sz="2400" dirty="0"/>
              <a:t> J.: Poškození muzejních sbírek vlivem světla a ochrana proti němu, Sborník přednášek z odborného semináře 6. – 8. 4. 2000, Národní muzeum, Praha, s. 37 – 55.</a:t>
            </a:r>
          </a:p>
          <a:p>
            <a:r>
              <a:rPr lang="cs-CZ" sz="2400" dirty="0"/>
              <a:t>Preventivní ochrana sbírkových předmětů, Národní muzeum, Praha, 2000.</a:t>
            </a:r>
          </a:p>
          <a:p>
            <a:r>
              <a:rPr lang="cs-CZ" sz="2400" dirty="0" err="1"/>
              <a:t>Mudroň</a:t>
            </a:r>
            <a:r>
              <a:rPr lang="cs-CZ" sz="2400" dirty="0"/>
              <a:t> L.: Osvětlení expozic muzeí a galerií, </a:t>
            </a:r>
            <a:r>
              <a:rPr lang="cs-CZ" sz="2400" dirty="0" err="1"/>
              <a:t>Artlite</a:t>
            </a:r>
            <a:r>
              <a:rPr lang="cs-CZ" sz="2400" dirty="0"/>
              <a:t> Studio, s.r.o., Světlo 2009/4.</a:t>
            </a:r>
          </a:p>
          <a:p>
            <a:r>
              <a:rPr lang="cs-CZ" sz="2400" dirty="0" err="1"/>
              <a:t>Michalski</a:t>
            </a:r>
            <a:r>
              <a:rPr lang="cs-CZ" sz="2400" dirty="0"/>
              <a:t> S.: </a:t>
            </a:r>
            <a:r>
              <a:rPr lang="cs-CZ" sz="2400" dirty="0" err="1"/>
              <a:t>Light</a:t>
            </a:r>
            <a:r>
              <a:rPr lang="cs-CZ" sz="2400" dirty="0"/>
              <a:t>, </a:t>
            </a:r>
            <a:r>
              <a:rPr lang="cs-CZ" sz="2400" dirty="0" err="1"/>
              <a:t>Ultraviolet</a:t>
            </a:r>
            <a:r>
              <a:rPr lang="cs-CZ" sz="2400" dirty="0"/>
              <a:t> </a:t>
            </a:r>
            <a:r>
              <a:rPr lang="cs-CZ" sz="2400" dirty="0" err="1"/>
              <a:t>and</a:t>
            </a:r>
            <a:r>
              <a:rPr lang="cs-CZ" sz="2400" dirty="0"/>
              <a:t> </a:t>
            </a:r>
            <a:r>
              <a:rPr lang="cs-CZ" sz="2400" dirty="0" err="1"/>
              <a:t>Infrared</a:t>
            </a:r>
            <a:r>
              <a:rPr lang="cs-CZ" sz="2400" dirty="0"/>
              <a:t>, CCI, http:</a:t>
            </a:r>
          </a:p>
          <a:p>
            <a:r>
              <a:rPr lang="cs-CZ" sz="2400" dirty="0"/>
              <a:t> </a:t>
            </a:r>
            <a:r>
              <a:rPr lang="cs-CZ" sz="2400" dirty="0" err="1"/>
              <a:t>Conserve</a:t>
            </a:r>
            <a:r>
              <a:rPr lang="cs-CZ" sz="2400" dirty="0"/>
              <a:t> O Gram, </a:t>
            </a:r>
            <a:r>
              <a:rPr lang="cs-CZ" sz="2400" dirty="0" err="1"/>
              <a:t>Choosing</a:t>
            </a:r>
            <a:r>
              <a:rPr lang="cs-CZ" sz="2400" dirty="0"/>
              <a:t> UV-</a:t>
            </a:r>
            <a:r>
              <a:rPr lang="cs-CZ" sz="2400" dirty="0" err="1"/>
              <a:t>Filtering</a:t>
            </a:r>
            <a:r>
              <a:rPr lang="cs-CZ" sz="2400" dirty="0"/>
              <a:t> </a:t>
            </a:r>
            <a:r>
              <a:rPr lang="cs-CZ" sz="2400" dirty="0" err="1"/>
              <a:t>Window</a:t>
            </a:r>
            <a:r>
              <a:rPr lang="cs-CZ" sz="2400" dirty="0"/>
              <a:t> </a:t>
            </a:r>
            <a:r>
              <a:rPr lang="cs-CZ" sz="2400" dirty="0" err="1"/>
              <a:t>Films</a:t>
            </a:r>
            <a:r>
              <a:rPr lang="cs-CZ" sz="2400" dirty="0"/>
              <a:t>, August 2004, </a:t>
            </a:r>
            <a:r>
              <a:rPr lang="cs-CZ" sz="2400" dirty="0" err="1"/>
              <a:t>Number</a:t>
            </a:r>
            <a:r>
              <a:rPr lang="cs-CZ" sz="2400" dirty="0"/>
              <a:t> 3/10.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Poškození světlem</a:t>
            </a:r>
          </a:p>
        </p:txBody>
      </p:sp>
      <p:pic>
        <p:nvPicPr>
          <p:cNvPr id="4" name="Zástupný symbol pro obsah 3" descr="Řím, 1996 (vlevo po 3 dnech slun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1857364"/>
            <a:ext cx="5567962" cy="3786214"/>
          </a:xfrm>
        </p:spPr>
      </p:pic>
      <p:sp>
        <p:nvSpPr>
          <p:cNvPr id="5" name="TextovéPole 4"/>
          <p:cNvSpPr txBox="1"/>
          <p:nvPr/>
        </p:nvSpPr>
        <p:spPr>
          <a:xfrm>
            <a:off x="428596" y="4000504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Novinový papír po 3 dnech expozice na přímém slunci (vlevo), ICCROM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Definice pojmů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r>
              <a:rPr lang="cs-CZ" sz="2200" b="1" dirty="0"/>
              <a:t>Intenzita ozáření </a:t>
            </a:r>
            <a:r>
              <a:rPr lang="cs-CZ" sz="2200" dirty="0"/>
              <a:t>(W. m</a:t>
            </a:r>
            <a:r>
              <a:rPr lang="cs-CZ" sz="2200" baseline="30000" dirty="0"/>
              <a:t>-2</a:t>
            </a:r>
            <a:r>
              <a:rPr lang="cs-CZ" sz="2200" dirty="0"/>
              <a:t>): množství světelné energie dopadající na jednotku plochy</a:t>
            </a:r>
          </a:p>
          <a:p>
            <a:r>
              <a:rPr lang="cs-CZ" sz="2200" b="1" dirty="0"/>
              <a:t>Intenzita osvětlení </a:t>
            </a:r>
            <a:r>
              <a:rPr lang="cs-CZ" sz="2200" dirty="0"/>
              <a:t>E (lux): </a:t>
            </a:r>
            <a:r>
              <a:rPr lang="cs-CZ" sz="1900" dirty="0"/>
              <a:t>plošná hustota světelného toku dopadající na jednotku plochy </a:t>
            </a:r>
            <a:r>
              <a:rPr lang="cs-CZ" sz="1900" dirty="0" err="1"/>
              <a:t>lm</a:t>
            </a:r>
            <a:r>
              <a:rPr lang="cs-CZ" sz="1900" dirty="0"/>
              <a:t> . m-2 [</a:t>
            </a:r>
            <a:r>
              <a:rPr lang="cs-CZ" sz="1900" dirty="0" err="1"/>
              <a:t>lx</a:t>
            </a:r>
            <a:r>
              <a:rPr lang="cs-CZ" sz="1900" dirty="0"/>
              <a:t>], měří se luxmetry</a:t>
            </a:r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pPr lvl="1"/>
            <a:r>
              <a:rPr lang="cs-CZ" sz="1900" dirty="0"/>
              <a:t>Intenzita osvětlení klesá se čtvercem vzdálenosti od zdroje:</a:t>
            </a:r>
          </a:p>
          <a:p>
            <a:pPr lvl="1"/>
            <a:r>
              <a:rPr lang="cs-CZ" sz="1900" dirty="0"/>
              <a:t>Př.: Pozorovatel vnímá intenzitu osvětlení 100 </a:t>
            </a:r>
            <a:r>
              <a:rPr lang="cs-CZ" sz="1900" dirty="0" err="1"/>
              <a:t>lx</a:t>
            </a:r>
            <a:r>
              <a:rPr lang="cs-CZ" sz="1900" dirty="0"/>
              <a:t> ve vzdálenosti 1 m od zdroje; 25 </a:t>
            </a:r>
            <a:r>
              <a:rPr lang="cs-CZ" sz="1900" dirty="0" err="1"/>
              <a:t>lx</a:t>
            </a:r>
            <a:r>
              <a:rPr lang="cs-CZ" sz="1900" dirty="0"/>
              <a:t> ve vzdálenosti 2 m; 11 </a:t>
            </a:r>
            <a:r>
              <a:rPr lang="cs-CZ" sz="1900" dirty="0" err="1"/>
              <a:t>lx</a:t>
            </a:r>
            <a:r>
              <a:rPr lang="cs-CZ" sz="1900" dirty="0"/>
              <a:t> ve vzdálenosti 3 m.</a:t>
            </a:r>
          </a:p>
          <a:p>
            <a:pPr lvl="1"/>
            <a:r>
              <a:rPr lang="cs-CZ" sz="1900" dirty="0"/>
              <a:t>Intenzita osvětlení je tím nižší, čím šikměji dopadají paprsky na danou plochu.</a:t>
            </a:r>
          </a:p>
          <a:p>
            <a:endParaRPr lang="cs-CZ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496"/>
            <a:ext cx="56102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Definice pojmů – Zákon převrácených čtverců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cs-CZ" sz="1900" dirty="0"/>
              <a:t>Intenzita osvětlení klesá se čtvercem vzdálenosti od zdroje:</a:t>
            </a:r>
          </a:p>
          <a:p>
            <a:pPr lvl="1"/>
            <a:r>
              <a:rPr lang="cs-CZ" sz="1900" dirty="0"/>
              <a:t>Př.: Pozorovatel vnímá intenzitu osvětlení 100 </a:t>
            </a:r>
            <a:r>
              <a:rPr lang="cs-CZ" sz="1900" dirty="0" err="1"/>
              <a:t>lx</a:t>
            </a:r>
            <a:r>
              <a:rPr lang="cs-CZ" sz="1900" dirty="0"/>
              <a:t> ve vzdálenosti 1 m od zdroje; 25 </a:t>
            </a:r>
            <a:r>
              <a:rPr lang="cs-CZ" sz="1900" dirty="0" err="1"/>
              <a:t>lx</a:t>
            </a:r>
            <a:r>
              <a:rPr lang="cs-CZ" sz="1900" dirty="0"/>
              <a:t> ve vzdálenosti 2 m; 11 </a:t>
            </a:r>
            <a:r>
              <a:rPr lang="cs-CZ" sz="1900" dirty="0" err="1"/>
              <a:t>lx</a:t>
            </a:r>
            <a:r>
              <a:rPr lang="cs-CZ" sz="1900" dirty="0"/>
              <a:t> ve vzdálenosti 3 m.</a:t>
            </a:r>
          </a:p>
          <a:p>
            <a:endParaRPr lang="cs-CZ" sz="2400" dirty="0"/>
          </a:p>
        </p:txBody>
      </p:sp>
      <p:pic>
        <p:nvPicPr>
          <p:cNvPr id="7" name="Obrázek 6" descr="inverse_square_law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714620"/>
            <a:ext cx="3810000" cy="34480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Definice pojmů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b="1" dirty="0"/>
              <a:t>Světelná expozice</a:t>
            </a:r>
            <a:r>
              <a:rPr lang="cs-CZ" sz="2400" dirty="0"/>
              <a:t>: součin intenzity osvětlení (záření) a času, v praxi se měří v </a:t>
            </a:r>
            <a:r>
              <a:rPr lang="cs-CZ" sz="2400" dirty="0" err="1"/>
              <a:t>lx.h</a:t>
            </a:r>
            <a:r>
              <a:rPr lang="cs-CZ" sz="2400" dirty="0"/>
              <a:t> (</a:t>
            </a:r>
            <a:r>
              <a:rPr lang="cs-CZ" sz="2400" dirty="0" err="1"/>
              <a:t>klxh</a:t>
            </a:r>
            <a:r>
              <a:rPr lang="cs-CZ" sz="2400" dirty="0"/>
              <a:t> - </a:t>
            </a:r>
            <a:r>
              <a:rPr lang="cs-CZ" sz="2400" dirty="0" err="1"/>
              <a:t>kiloluxhodiny</a:t>
            </a:r>
            <a:r>
              <a:rPr lang="cs-CZ" sz="2400" dirty="0"/>
              <a:t> nebo </a:t>
            </a:r>
            <a:r>
              <a:rPr lang="cs-CZ" sz="2400" dirty="0" err="1"/>
              <a:t>Mlxh</a:t>
            </a:r>
            <a:r>
              <a:rPr lang="cs-CZ" sz="2400" dirty="0"/>
              <a:t>. </a:t>
            </a:r>
            <a:r>
              <a:rPr lang="cs-CZ" sz="2400" dirty="0" err="1"/>
              <a:t>megaluxhodiny</a:t>
            </a:r>
            <a:r>
              <a:rPr lang="cs-CZ" sz="2400" dirty="0"/>
              <a:t>) </a:t>
            </a:r>
          </a:p>
          <a:p>
            <a:pPr lvl="1">
              <a:buNone/>
            </a:pPr>
            <a:r>
              <a:rPr lang="cs-CZ" sz="2000" dirty="0"/>
              <a:t>Dle recipročního principu platí:  světelná expozice při 300 </a:t>
            </a:r>
            <a:r>
              <a:rPr lang="cs-CZ" sz="2000" dirty="0" err="1"/>
              <a:t>lx</a:t>
            </a:r>
            <a:r>
              <a:rPr lang="cs-CZ" sz="2000" dirty="0"/>
              <a:t> po dobu</a:t>
            </a:r>
          </a:p>
          <a:p>
            <a:pPr lvl="1">
              <a:buNone/>
            </a:pPr>
            <a:r>
              <a:rPr lang="cs-CZ" sz="2000" dirty="0"/>
              <a:t>1 hod. je rovnocenná světelné expozici při 50 </a:t>
            </a:r>
            <a:r>
              <a:rPr lang="cs-CZ" sz="2000" dirty="0" err="1"/>
              <a:t>lx</a:t>
            </a:r>
            <a:r>
              <a:rPr lang="cs-CZ" sz="2000" dirty="0"/>
              <a:t> po dobu 6 hod</a:t>
            </a:r>
            <a:r>
              <a:rPr lang="cs-CZ" sz="1800" dirty="0"/>
              <a:t>. </a:t>
            </a:r>
          </a:p>
          <a:p>
            <a:r>
              <a:rPr lang="cs-CZ" sz="2400" b="1" dirty="0"/>
              <a:t>Roční světelná expozice</a:t>
            </a:r>
            <a:r>
              <a:rPr lang="cs-CZ" sz="2400" dirty="0"/>
              <a:t>: </a:t>
            </a:r>
            <a:r>
              <a:rPr lang="cs-CZ" sz="2400" dirty="0" err="1"/>
              <a:t>Mlx.h</a:t>
            </a:r>
            <a:r>
              <a:rPr lang="cs-CZ" sz="2400" dirty="0"/>
              <a:t>/rok</a:t>
            </a:r>
          </a:p>
          <a:p>
            <a:r>
              <a:rPr lang="cs-CZ" sz="2400" b="1" dirty="0"/>
              <a:t>Podíl UV záření</a:t>
            </a:r>
            <a:r>
              <a:rPr lang="cs-CZ" sz="2400" dirty="0"/>
              <a:t>: podíl UV záření v rámci světelného toku viditelného světla (µW/</a:t>
            </a:r>
            <a:r>
              <a:rPr lang="cs-CZ" sz="2400" dirty="0" err="1"/>
              <a:t>lm</a:t>
            </a:r>
            <a:r>
              <a:rPr lang="cs-CZ" sz="2400" dirty="0"/>
              <a:t>); měří se UV – metry, doporučená hodnota do 75 µW/</a:t>
            </a:r>
            <a:r>
              <a:rPr lang="cs-CZ" sz="2400" dirty="0" err="1"/>
              <a:t>lm</a:t>
            </a:r>
            <a:r>
              <a:rPr lang="cs-CZ" sz="2400" dirty="0"/>
              <a:t> (dnes již UV pod 50 µW/</a:t>
            </a:r>
            <a:r>
              <a:rPr lang="cs-CZ" sz="2400" dirty="0" err="1"/>
              <a:t>lm</a:t>
            </a:r>
            <a:r>
              <a:rPr lang="cs-CZ" sz="2400" dirty="0"/>
              <a:t>, s filtrací 5 – 10 µW/</a:t>
            </a:r>
            <a:r>
              <a:rPr lang="cs-CZ" sz="2400" dirty="0" err="1"/>
              <a:t>lm</a:t>
            </a:r>
            <a:r>
              <a:rPr lang="cs-CZ" sz="2400" dirty="0"/>
              <a:t>)</a:t>
            </a:r>
          </a:p>
          <a:p>
            <a:endParaRPr lang="cs-CZ" sz="2400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Příklad výpočtu světlené expozice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cs-CZ" dirty="0"/>
              <a:t>Vypočítejte světelnou expozici (</a:t>
            </a:r>
            <a:r>
              <a:rPr lang="cs-CZ" dirty="0" err="1"/>
              <a:t>lxhod</a:t>
            </a:r>
            <a:r>
              <a:rPr lang="cs-CZ" dirty="0"/>
              <a:t>.) u historické fotografie, která je vystavena 24 týdnů v muzeu, jenž je otevřené 6 hod. denně, 6 dnů v týdnu a dopadá na ni světlo 150 </a:t>
            </a:r>
            <a:r>
              <a:rPr lang="cs-CZ" dirty="0" err="1"/>
              <a:t>lx</a:t>
            </a:r>
            <a:r>
              <a:rPr lang="cs-CZ" dirty="0"/>
              <a:t>. </a:t>
            </a:r>
          </a:p>
          <a:p>
            <a:pPr lvl="0" algn="ctr">
              <a:buNone/>
            </a:pPr>
            <a:endParaRPr lang="cs-CZ" b="1" dirty="0"/>
          </a:p>
          <a:p>
            <a:pPr lvl="0" algn="ctr">
              <a:buNone/>
            </a:pPr>
            <a:r>
              <a:rPr lang="cs-CZ" b="1" dirty="0"/>
              <a:t>6 x 6 x 24 = 864 hod.</a:t>
            </a:r>
          </a:p>
          <a:p>
            <a:pPr lvl="0" algn="ctr">
              <a:buNone/>
            </a:pPr>
            <a:endParaRPr lang="cs-CZ" b="1" dirty="0"/>
          </a:p>
          <a:p>
            <a:pPr lvl="0" algn="ctr">
              <a:buNone/>
            </a:pPr>
            <a:r>
              <a:rPr lang="cs-CZ" b="1"/>
              <a:t>864 </a:t>
            </a:r>
            <a:r>
              <a:rPr lang="cs-CZ" b="1" dirty="0"/>
              <a:t>x 150 = 129 600 </a:t>
            </a:r>
            <a:r>
              <a:rPr lang="cs-CZ" b="1" dirty="0" err="1"/>
              <a:t>lxhod</a:t>
            </a:r>
            <a:r>
              <a:rPr lang="cs-CZ" b="1" dirty="0"/>
              <a:t>. = 129,6 </a:t>
            </a:r>
            <a:r>
              <a:rPr lang="cs-CZ" b="1" dirty="0" err="1"/>
              <a:t>klxh</a:t>
            </a:r>
            <a:r>
              <a:rPr lang="cs-CZ" b="1" dirty="0"/>
              <a:t>. = 0,1296 </a:t>
            </a:r>
            <a:r>
              <a:rPr lang="cs-CZ" b="1" dirty="0" err="1"/>
              <a:t>Mlxh</a:t>
            </a:r>
            <a:r>
              <a:rPr lang="cs-CZ" b="1" dirty="0"/>
              <a:t>. </a:t>
            </a:r>
            <a:endParaRPr lang="cs-CZ" dirty="0"/>
          </a:p>
          <a:p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1849</TotalTime>
  <Words>2991</Words>
  <Application>Microsoft Office PowerPoint</Application>
  <PresentationFormat>Předvádění na obrazovce (4:3)</PresentationFormat>
  <Paragraphs>323</Paragraphs>
  <Slides>41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41</vt:i4>
      </vt:variant>
    </vt:vector>
  </HeadingPairs>
  <TitlesOfParts>
    <vt:vector size="46" baseType="lpstr">
      <vt:lpstr>Arial</vt:lpstr>
      <vt:lpstr>Calibri</vt:lpstr>
      <vt:lpstr>Times New Roman</vt:lpstr>
      <vt:lpstr>Times New Roman CE</vt:lpstr>
      <vt:lpstr>Motiv sady Office</vt:lpstr>
      <vt:lpstr>Ochrana sbírek před poškozením světlem</vt:lpstr>
      <vt:lpstr>Podstata světla</vt:lpstr>
      <vt:lpstr>Poškození  světlem</vt:lpstr>
      <vt:lpstr>Poškození světlem -(nejcitlivější materiály)</vt:lpstr>
      <vt:lpstr>Poškození světlem</vt:lpstr>
      <vt:lpstr>Definice pojmů</vt:lpstr>
      <vt:lpstr>Definice pojmů – Zákon převrácených čtverců</vt:lpstr>
      <vt:lpstr>Definice pojmů</vt:lpstr>
      <vt:lpstr>Příklad výpočtu světlené expozice</vt:lpstr>
      <vt:lpstr>Příklad blednutí barev</vt:lpstr>
      <vt:lpstr>Definice pojmů</vt:lpstr>
      <vt:lpstr>Definice pojmů</vt:lpstr>
      <vt:lpstr>Správná pozice nasvícení exponátu </vt:lpstr>
      <vt:lpstr>Citlivost muzejních předmětů na světlo</vt:lpstr>
      <vt:lpstr>Kategorizace citlivosti muzejních předmětů  dle ISO R105 – Blue Wool Standards</vt:lpstr>
      <vt:lpstr>Doporučené hodnoty expozice pro sbírkové předměty</vt:lpstr>
      <vt:lpstr>Zdroje světla</vt:lpstr>
      <vt:lpstr>Umělé osvětlení</vt:lpstr>
      <vt:lpstr>Denní světlo – přirozené sluneční</vt:lpstr>
      <vt:lpstr>Žárovky</vt:lpstr>
      <vt:lpstr>Halogenové žárovky</vt:lpstr>
      <vt:lpstr>Zářivky</vt:lpstr>
      <vt:lpstr>Kompaktní zářivky</vt:lpstr>
      <vt:lpstr>Halogenidové výbojky</vt:lpstr>
      <vt:lpstr>LED osvětlení (light emitting diode)</vt:lpstr>
      <vt:lpstr>Optická vlákna – světlovodné kabely</vt:lpstr>
      <vt:lpstr>Fotografické blesky</vt:lpstr>
      <vt:lpstr>Kontrola světla, UV, IČ</vt:lpstr>
      <vt:lpstr>Kontrola UV záření</vt:lpstr>
      <vt:lpstr>UV fólie</vt:lpstr>
      <vt:lpstr>Měření osvětlení UV, IČ</vt:lpstr>
      <vt:lpstr>Light Check</vt:lpstr>
      <vt:lpstr>Měření celkové expozice</vt:lpstr>
      <vt:lpstr>Měření osvětlení</vt:lpstr>
      <vt:lpstr>Příklady</vt:lpstr>
      <vt:lpstr>Příklady</vt:lpstr>
      <vt:lpstr>Příklady</vt:lpstr>
      <vt:lpstr>Příklady</vt:lpstr>
      <vt:lpstr>Příklady</vt:lpstr>
      <vt:lpstr>Původní/novodobé prvky odstínění</vt:lpstr>
      <vt:lpstr>Literatura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Světlo</dc:title>
  <dc:creator>torr</dc:creator>
  <cp:lastModifiedBy>Hložek Martin</cp:lastModifiedBy>
  <cp:revision>141</cp:revision>
  <dcterms:created xsi:type="dcterms:W3CDTF">2010-03-29T19:11:21Z</dcterms:created>
  <dcterms:modified xsi:type="dcterms:W3CDTF">2020-12-18T10:54:59Z</dcterms:modified>
</cp:coreProperties>
</file>