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70" r:id="rId4"/>
    <p:sldId id="266" r:id="rId5"/>
    <p:sldId id="267" r:id="rId6"/>
    <p:sldId id="268" r:id="rId7"/>
    <p:sldId id="265" r:id="rId8"/>
    <p:sldId id="262" r:id="rId9"/>
    <p:sldId id="269" r:id="rId10"/>
    <p:sldId id="263" r:id="rId11"/>
    <p:sldId id="286" r:id="rId12"/>
    <p:sldId id="271" r:id="rId13"/>
    <p:sldId id="264" r:id="rId14"/>
    <p:sldId id="273" r:id="rId15"/>
    <p:sldId id="284" r:id="rId16"/>
    <p:sldId id="278" r:id="rId17"/>
    <p:sldId id="280" r:id="rId18"/>
    <p:sldId id="281" r:id="rId19"/>
    <p:sldId id="282" r:id="rId20"/>
    <p:sldId id="285" r:id="rId21"/>
    <p:sldId id="287" r:id="rId22"/>
    <p:sldId id="288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34" autoAdjust="0"/>
    <p:restoredTop sz="94660"/>
  </p:normalViewPr>
  <p:slideViewPr>
    <p:cSldViewPr snapToGrid="0">
      <p:cViewPr varScale="1">
        <p:scale>
          <a:sx n="86" d="100"/>
          <a:sy n="86" d="100"/>
        </p:scale>
        <p:origin x="57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6AD6EE87-EBD5-4F12-A48A-63ACA297AC8F}" type="datetimeFigureOut">
              <a:rPr lang="en-US" dirty="0"/>
              <a:t>11/29/2020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-635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73815-2707-4475-8F1A-B873CB631BB4}" type="datetimeFigureOut">
              <a:rPr lang="en-US" dirty="0"/>
              <a:t>11/29/2020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AFB99-0EAB-4182-AFF8-E214C82A68F6}" type="datetimeFigureOut">
              <a:rPr lang="en-US" dirty="0"/>
              <a:t>11/29/2020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3794B-289A-4A80-97D7-111025398D45}" type="datetimeFigureOut">
              <a:rPr lang="en-US" dirty="0"/>
              <a:t>11/29/2020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1015F-7CC6-4D0A-9D87-873EA4C304CC}" type="datetimeFigureOut">
              <a:rPr lang="en-US" dirty="0"/>
              <a:t>11/29/2020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0" y="-1"/>
            <a:ext cx="12192000" cy="4572000"/>
          </a:xfrm>
          <a:prstGeom prst="rect">
            <a:avLst/>
          </a:prstGeom>
          <a:blipFill dpi="0" rotWithShape="1"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133350" ty="-635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6A301-0538-44EC-B09D-202E1042A48B}" type="datetimeFigureOut">
              <a:rPr lang="en-US" dirty="0"/>
              <a:t>11/29/2020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9574A-8875-45EF-8EA2-3CAA0F7ABC4C}" type="datetimeFigureOut">
              <a:rPr lang="en-US" dirty="0"/>
              <a:t>11/29/2020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F4D4C-5367-4C26-9E2B-D8088D7FCA81}" type="datetimeFigureOut">
              <a:rPr lang="en-US" dirty="0"/>
              <a:t>11/29/2020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1E96-98B0-4413-9547-46F3504108EF}" type="datetimeFigureOut">
              <a:rPr lang="en-US" dirty="0"/>
              <a:t>11/29/2020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68B11-C5A8-448C-8CE9-B1A273C79CFC}" type="datetimeFigureOut">
              <a:rPr lang="en-US" dirty="0"/>
              <a:t>11/29/2020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6CA0-919D-4A49-9C8A-62FDFB3A5183}" type="datetimeFigureOut">
              <a:rPr lang="en-US" dirty="0"/>
              <a:t>11/29/2020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E5644-1E61-4311-A31E-84CB9C7AA8A9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90298CD5-6C1E-4009-B41F-6DF62E31D3BE}" type="datetimeFigureOut">
              <a:rPr lang="en-US" dirty="0"/>
              <a:pPr/>
              <a:t>11/29/2020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atabazeknih.cz/autori/jiri-langer-31509" TargetMode="Externa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databazeknih.cz/autori/jaroslav-stika-31978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nmvp.cz/file/f8ec453300367e0408092427f39fcfac/1127/slideshow/_MG_5547.jpg" TargetMode="External"/><Relationship Id="rId3" Type="http://schemas.openxmlformats.org/officeDocument/2006/relationships/hyperlink" Target="http://emuzeum.cz/" TargetMode="External"/><Relationship Id="rId7" Type="http://schemas.openxmlformats.org/officeDocument/2006/relationships/hyperlink" Target="https://www.nmvp.cz/img/prikazy.jpg" TargetMode="External"/><Relationship Id="rId2" Type="http://schemas.openxmlformats.org/officeDocument/2006/relationships/hyperlink" Target="https://www.nmvp.cz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kudyznudy.cz/files/48/48c54c73-a6de-4cdf-b055-3c1aaea7978a.jpg?v=20201012094549" TargetMode="External"/><Relationship Id="rId5" Type="http://schemas.openxmlformats.org/officeDocument/2006/relationships/hyperlink" Target="https://www.nmvp.cz/file/1efff22d5d78264d320576d09934e8c5/6286/mvp-cesta_web.pdf" TargetMode="External"/><Relationship Id="rId10" Type="http://schemas.openxmlformats.org/officeDocument/2006/relationships/hyperlink" Target="https://d34-a.sdn.cz/d_34/d_15120368/img/9/640x480_t867Bn.jpg?fl=cro,0,50,640,360|res,400,225,3" TargetMode="External"/><Relationship Id="rId4" Type="http://schemas.openxmlformats.org/officeDocument/2006/relationships/hyperlink" Target="http://muzeavprirode.cz/" TargetMode="External"/><Relationship Id="rId9" Type="http://schemas.openxmlformats.org/officeDocument/2006/relationships/hyperlink" Target="https://www.nmvp.cz/file/9889cfbaf15efd3578b3934c1e72b527/6545/slideshow/2020_05.13.%20Jarn%C3%AD%20Betl%C3%A9m%20023.JPG" TargetMode="Externa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lh3.googleusercontent.com/proxy/Cu98B78uEdafaoatxvblbhJIbIMKzk8c-5aAaXWfr8kJ0VWAJdvUeMeQulqlHBPoOVBWVPvSODf9oLk9lcilgf_EXYpZP92xy0VS9rYnz1nQe8cfvUgq04EzluBGdlYKoXoQA6G9kcrC" TargetMode="External"/><Relationship Id="rId3" Type="http://schemas.openxmlformats.org/officeDocument/2006/relationships/hyperlink" Target="https://www.nmvp.cz/img/roznov.jpg" TargetMode="External"/><Relationship Id="rId7" Type="http://schemas.openxmlformats.org/officeDocument/2006/relationships/hyperlink" Target="https://lh3.googleusercontent.com/proxy/8R7DpHQlC6ek3TZ1u4GGBi4IDwtrXxST48EKToHPjdLgdzUHlzjCqKRcDVwwaJOlN6PqxTzpmkWTwC1ZudQdxwtxa018YHTJJ4pfQZlpY7Ruxkzx2-m0iHLlCA" TargetMode="External"/><Relationship Id="rId2" Type="http://schemas.openxmlformats.org/officeDocument/2006/relationships/hyperlink" Target="https://www.nmvp.cz/file/450982500ddbf2c0811be4d2f5ae37fd/9358/slideshow/Vala%C5%A1sk%C3%A1%20d%C4%9Bdina_IMG_9391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uzeavprirode.cz/museum-vivum-casopis-ceskych-muzei-v-prirode/" TargetMode="External"/><Relationship Id="rId5" Type="http://schemas.openxmlformats.org/officeDocument/2006/relationships/hyperlink" Target="http://emuzeum.cz/metodicka-centra/edicni-cinnost/periodika/museum-vivum-casopis-ceskych-muzei-v-prirode" TargetMode="External"/><Relationship Id="rId10" Type="http://schemas.openxmlformats.org/officeDocument/2006/relationships/hyperlink" Target="http://muzeavprirode.cz/wp-content/uploads/2018/11/langer-pdf.pdf" TargetMode="External"/><Relationship Id="rId4" Type="http://schemas.openxmlformats.org/officeDocument/2006/relationships/hyperlink" Target="https://turistickyatlas.cz/galery/Valasske_muzeum_v_prirode_%E2%80%93_skanzen.jpg" TargetMode="External"/><Relationship Id="rId9" Type="http://schemas.openxmlformats.org/officeDocument/2006/relationships/hyperlink" Target="https://lh3.googleusercontent.com/proxy/I231pLnlyTQ54H11qTC_DRN3qce_ssP6y24dipbXMPZubrBomMSPI_lSMo3z52eVKvsn7U42N-FJwFN6vZpk3Bw2Fq3bPX1l506uLnuAk5xX-tJ7pygc-LGEON4WrAirOsZaxba58bjhiaCeQPPqckl-VcuV" TargetMode="Externa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nmvp.cz/file/036c2faef3f03ad7e0e68c1f6bc88625/1906/slideshow/DSC_1855.JPG" TargetMode="External"/><Relationship Id="rId3" Type="http://schemas.openxmlformats.org/officeDocument/2006/relationships/hyperlink" Target="https://lh3.googleusercontent.com/proxy/Ccjm0kKSm9Cqk6Bad_qXi-kpSeWrtz_VLs7rGyDWjm4HF3GndMTE72Cr24oYUwcRPMW22MOsFKjqxpUaYSTUaYBSo18kCo1aDKiwinvXczVSEYA1yBJ1AP-K1hFqNIaIIgtuDU91dR2YV7CPPoFTCDNU97FW" TargetMode="External"/><Relationship Id="rId7" Type="http://schemas.openxmlformats.org/officeDocument/2006/relationships/hyperlink" Target="https://www.databazeknih.cz/img/books/42_/425224/bmid_jak-jde-kroj-tak-se-stroj-GQp-425224.jpg" TargetMode="External"/><Relationship Id="rId2" Type="http://schemas.openxmlformats.org/officeDocument/2006/relationships/hyperlink" Target="http://muzeavprirode.cz/wp-content/uploads/2020/10/vojancova-krivanova-hejdukova-betlem-hlinsko-mestska-ctvrt-sls-vysocina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antik-zlin.cz/fotky13017/fotos/_vyr_6008CIMG0847.jpg" TargetMode="External"/><Relationship Id="rId11" Type="http://schemas.openxmlformats.org/officeDocument/2006/relationships/hyperlink" Target="https://press.pallasvictoria.com/wp-content/uploads/2020/05/04-e1592770265919.jpg" TargetMode="External"/><Relationship Id="rId5" Type="http://schemas.openxmlformats.org/officeDocument/2006/relationships/hyperlink" Target="https://www.databazeknih.cz/img/books/27_/279497/big_valasska-dedina-45T-279497.jpg" TargetMode="External"/><Relationship Id="rId10" Type="http://schemas.openxmlformats.org/officeDocument/2006/relationships/hyperlink" Target="https://www.nmvp.cz/file/cd2a97f7f84bf6faf312c7fa8349a88b/11/slideshow/IMG_1977a.jpeg" TargetMode="External"/><Relationship Id="rId4" Type="http://schemas.openxmlformats.org/officeDocument/2006/relationships/hyperlink" Target="https://encrypted-tbn0.gstatic.com/images?q=tbn:ANd9GcToVUAykK_L4DJMfQhmyDQqCPxm3eH1ctF_fg&amp;usqp=CAU" TargetMode="External"/><Relationship Id="rId9" Type="http://schemas.openxmlformats.org/officeDocument/2006/relationships/hyperlink" Target="https://www.nmvp.cz/file/2a7ab4e1562bd57fd6f12b239b7db0cc/12/slideshow/zubrnice_uvodni_foto.jpeg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98A44E6-C101-459C-930E-768ADC681A6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/>
              <a:t>Národní muzeum v přírodě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A96F93D7-DDD5-415D-BCD2-6965694962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19478" y="5448409"/>
            <a:ext cx="2282302" cy="783715"/>
          </a:xfrm>
        </p:spPr>
        <p:txBody>
          <a:bodyPr>
            <a:normAutofit/>
          </a:bodyPr>
          <a:lstStyle/>
          <a:p>
            <a:r>
              <a:rPr lang="cs-CZ" sz="2800" dirty="0"/>
              <a:t>Ediční činnost</a:t>
            </a:r>
          </a:p>
          <a:p>
            <a:endParaRPr lang="cs-CZ" sz="2800" dirty="0"/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4988A353-4948-488F-BF85-52F93428E381}"/>
              </a:ext>
            </a:extLst>
          </p:cNvPr>
          <p:cNvSpPr txBox="1"/>
          <p:nvPr/>
        </p:nvSpPr>
        <p:spPr>
          <a:xfrm>
            <a:off x="9977762" y="6423177"/>
            <a:ext cx="2282302" cy="368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Veronika </a:t>
            </a:r>
            <a:r>
              <a:rPr lang="cs-CZ" dirty="0" err="1"/>
              <a:t>Kulišťáková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165141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99C1806-3D0A-4D17-8B14-56273C4600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>
            <a:normAutofit/>
          </a:bodyPr>
          <a:lstStyle/>
          <a:p>
            <a:r>
              <a:rPr lang="cs-CZ" dirty="0"/>
              <a:t>Neperiodické publikace </a:t>
            </a: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454DFAAB-ECD7-45F2-80B7-B4D8478222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0521" y="2386051"/>
            <a:ext cx="2422817" cy="3448851"/>
          </a:xfrm>
          <a:prstGeom prst="rect">
            <a:avLst/>
          </a:prstGeom>
        </p:spPr>
      </p:pic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5D5CAC9-5BDD-4515-A6D2-0630FF9858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63613" y="2286000"/>
            <a:ext cx="6426423" cy="4023360"/>
          </a:xfrm>
        </p:spPr>
        <p:txBody>
          <a:bodyPr>
            <a:normAutofit/>
          </a:bodyPr>
          <a:lstStyle/>
          <a:p>
            <a:r>
              <a:rPr lang="cs-CZ" u="sng" dirty="0"/>
              <a:t>Národopisná muzea v přírodě: teoretická a metodická východiska k realizaci (</a:t>
            </a:r>
            <a:r>
              <a:rPr lang="cs-CZ" b="0" i="0" u="none" strike="noStrike" dirty="0">
                <a:effectLst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Jiří Langer</a:t>
            </a:r>
            <a:r>
              <a:rPr lang="cs-CZ" b="0" i="0" u="sng" dirty="0">
                <a:effectLst/>
              </a:rPr>
              <a:t> </a:t>
            </a:r>
            <a:r>
              <a:rPr lang="cs-CZ" u="sng" dirty="0"/>
              <a:t>a </a:t>
            </a:r>
            <a:r>
              <a:rPr lang="cs-CZ" b="0" i="0" u="none" strike="noStrike" dirty="0">
                <a:effectLst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Jaroslav Štika</a:t>
            </a:r>
            <a:r>
              <a:rPr lang="cs-CZ" b="0" i="0" u="none" strike="noStrike" dirty="0">
                <a:effectLst/>
              </a:rPr>
              <a:t>)</a:t>
            </a:r>
            <a:endParaRPr lang="cs-CZ" b="0" i="0" dirty="0">
              <a:effectLst/>
            </a:endParaRPr>
          </a:p>
          <a:p>
            <a:endParaRPr lang="cs-CZ" u="sng" dirty="0"/>
          </a:p>
          <a:p>
            <a:pPr algn="just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cs-CZ" sz="2000" dirty="0"/>
              <a:t> Tato publikace pojednává o muzeích v přírodě na našem území, procesu jejich vniku a snaze zachovat lidovou kulturu </a:t>
            </a:r>
            <a:br>
              <a:rPr lang="cs-CZ" sz="2000" dirty="0"/>
            </a:br>
            <a:r>
              <a:rPr lang="cs-CZ" sz="2000" dirty="0"/>
              <a:t>a zvyky. Zároveň je zde popsán vznik muzeí i v jiných zemích, a to ve Skandinávii a dalších evropských zemích.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cs-CZ" sz="2000" dirty="0"/>
              <a:t> Zabývá se i jednotlivou terminologií a pojmy používanými </a:t>
            </a:r>
            <a:br>
              <a:rPr lang="cs-CZ" sz="2000" dirty="0"/>
            </a:br>
            <a:r>
              <a:rPr lang="cs-CZ" sz="2000" dirty="0"/>
              <a:t>při výstavbě muzeí, jako například vymezení pojmu Muzeum </a:t>
            </a:r>
            <a:br>
              <a:rPr lang="cs-CZ" sz="2000" dirty="0"/>
            </a:br>
            <a:r>
              <a:rPr lang="cs-CZ" sz="2000" dirty="0"/>
              <a:t>v přírodě, areál muzea, usedlost, originál či kopie. Nabízí tedy jakýsi výčet pojmů důležitých pro muzejní práci.</a:t>
            </a:r>
          </a:p>
          <a:p>
            <a:endParaRPr lang="cs-CZ" sz="2000" u="sng" dirty="0"/>
          </a:p>
          <a:p>
            <a:endParaRPr lang="cs-CZ" sz="1200" u="sng" dirty="0"/>
          </a:p>
        </p:txBody>
      </p:sp>
    </p:spTree>
    <p:extLst>
      <p:ext uri="{BB962C8B-B14F-4D97-AF65-F5344CB8AC3E}">
        <p14:creationId xmlns:p14="http://schemas.microsoft.com/office/powerpoint/2010/main" val="31776880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AC27B06-2984-4B3C-B7F4-30797F75BC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Neperiodické publikace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98D4710-9806-44BA-A49E-F149E522CC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u="sng" dirty="0"/>
              <a:t>Národopisná muzea v přírodě: teoretická a metodická východiska k realizaci </a:t>
            </a:r>
          </a:p>
          <a:p>
            <a:pPr algn="just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cs-CZ" sz="2400" dirty="0"/>
              <a:t> </a:t>
            </a:r>
            <a:r>
              <a:rPr lang="cs-CZ" sz="2000" dirty="0"/>
              <a:t>Dále jsou v publikaci rozebírány i samotná teoretická a metodická východiska pro výstavbu muzeí v přírodě, a to konkrétní podmínky pro vznik těchto muzeí a příprava realizace výstavby takové instituce. Mezi ně jsou zde řazeny například regionální předpoklady, určení tematického zařazení, sbírkotvorné předpoklady, ekonomicko-technické podmínky realizace </a:t>
            </a:r>
            <a:br>
              <a:rPr lang="cs-CZ" sz="2000" dirty="0"/>
            </a:br>
            <a:r>
              <a:rPr lang="cs-CZ" sz="2000" dirty="0"/>
              <a:t>a úkoly provozu.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cs-CZ" sz="2000" dirty="0"/>
              <a:t> Obsahuje i zásady pro správu sbírek muzeí v přírodě, zásady pro vytváření kopií </a:t>
            </a:r>
            <a:br>
              <a:rPr lang="cs-CZ" sz="2000" dirty="0"/>
            </a:br>
            <a:r>
              <a:rPr lang="cs-CZ" sz="2000" dirty="0"/>
              <a:t>a rekonstrukcí expozičních objektů, zásady koncipování expozic a konkrétní soupis muzeí </a:t>
            </a:r>
            <a:br>
              <a:rPr lang="cs-CZ" sz="2000" dirty="0"/>
            </a:br>
            <a:r>
              <a:rPr lang="cs-CZ" sz="2000" dirty="0"/>
              <a:t>v přírodě na našem území.</a:t>
            </a:r>
          </a:p>
          <a:p>
            <a:endParaRPr lang="cs-CZ" u="sng" dirty="0"/>
          </a:p>
        </p:txBody>
      </p:sp>
    </p:spTree>
    <p:extLst>
      <p:ext uri="{BB962C8B-B14F-4D97-AF65-F5344CB8AC3E}">
        <p14:creationId xmlns:p14="http://schemas.microsoft.com/office/powerpoint/2010/main" val="12666194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C7200C1-1EBE-49F6-AF2A-BF9114E73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Neperiodické publikace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6169E5F-24B2-46DA-B950-601F0A1D9E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9" y="2286000"/>
            <a:ext cx="8415436" cy="4023360"/>
          </a:xfrm>
        </p:spPr>
        <p:txBody>
          <a:bodyPr/>
          <a:lstStyle/>
          <a:p>
            <a:pPr algn="just"/>
            <a:r>
              <a:rPr lang="cs-CZ" u="sng" dirty="0"/>
              <a:t>Betlém Hlinsko: městská čtvrť (</a:t>
            </a:r>
            <a:r>
              <a:rPr lang="cs-CZ" b="0" i="0" u="sng" dirty="0">
                <a:effectLst/>
              </a:rPr>
              <a:t>Ilona Vojancová, Magda Křivanová</a:t>
            </a:r>
            <a:r>
              <a:rPr lang="cs-CZ" sz="2000" b="0" i="0" u="sng" dirty="0">
                <a:effectLst/>
                <a:latin typeface="Roboto"/>
              </a:rPr>
              <a:t>)</a:t>
            </a:r>
            <a:endParaRPr lang="cs-CZ" sz="2000" u="sng" dirty="0"/>
          </a:p>
          <a:p>
            <a:pPr algn="just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cs-CZ" sz="2000" dirty="0"/>
              <a:t> Publikace popisuje rozložení a konkrétní popis městské čtvrti Betlém v Hlinsku, která zahrnuje 17 domků.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cs-CZ" sz="2000" dirty="0"/>
              <a:t> Zabývá se využitím staveb k různým účelům, například pro řemesla </a:t>
            </a:r>
            <a:br>
              <a:rPr lang="cs-CZ" sz="2000" dirty="0"/>
            </a:br>
            <a:r>
              <a:rPr lang="cs-CZ" sz="2000" dirty="0"/>
              <a:t>nebo bydlení.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cs-CZ" sz="2000" dirty="0"/>
              <a:t> Dále obsahuje historii Hlinska, jeho nejstarší osídlení a popis vykonávaných řemesel.</a:t>
            </a:r>
          </a:p>
          <a:p>
            <a:endParaRPr lang="cs-CZ" u="sng" dirty="0"/>
          </a:p>
        </p:txBody>
      </p:sp>
      <p:pic>
        <p:nvPicPr>
          <p:cNvPr id="5" name="Obrázek 4" descr="Obsah obrázku text, podepsat&#10;&#10;Popis byl vytvořen automaticky">
            <a:extLst>
              <a:ext uri="{FF2B5EF4-FFF2-40B4-BE49-F238E27FC236}">
                <a16:creationId xmlns:a16="http://schemas.microsoft.com/office/drawing/2014/main" id="{7E7044BB-D7B6-42E3-A227-429A97891E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8249" y="1335024"/>
            <a:ext cx="2255061" cy="4734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0059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A924CFF-D6AB-41E5-A0BE-31B2EB56A3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Neperiodické publikace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8CEFDCF-7C86-4C03-9CB8-13D3BCF44C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9" y="2286000"/>
            <a:ext cx="8927740" cy="4023360"/>
          </a:xfrm>
        </p:spPr>
        <p:txBody>
          <a:bodyPr/>
          <a:lstStyle/>
          <a:p>
            <a:pPr algn="just"/>
            <a:r>
              <a:rPr lang="cs-CZ" u="sng" dirty="0" err="1"/>
              <a:t>Osedlý</a:t>
            </a:r>
            <a:r>
              <a:rPr lang="cs-CZ" u="sng" dirty="0"/>
              <a:t> rolník: (Ludvík Kunz)</a:t>
            </a:r>
          </a:p>
          <a:p>
            <a:pPr algn="just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cs-CZ" sz="2000" dirty="0"/>
              <a:t> Publikace pojednává o životě rolníků, způsobu hospodaření, historii pěstování konkrétních plodin a dalších činnostech spojených s jejich každodenním životem.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cs-CZ" sz="2000" dirty="0"/>
              <a:t> Obsahuje také řadu ilustrací nástrojů a různých pomůcek k zemědělství.</a:t>
            </a:r>
          </a:p>
          <a:p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04481A07-E3B3-4702-AA20-BF44FA2BE1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3418" y="166900"/>
            <a:ext cx="2033461" cy="302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708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1370FD0-10D0-4EB8-9221-6C0DF516A9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Neperiodické publikace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4A7E3D6-7FD5-4BD6-BDCD-E58DEA3FD3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u="sng" dirty="0"/>
              <a:t>Vaškova Hospoda: (Milena </a:t>
            </a:r>
            <a:r>
              <a:rPr lang="cs-CZ" u="sng" dirty="0" err="1"/>
              <a:t>Habustová</a:t>
            </a:r>
            <a:r>
              <a:rPr lang="cs-CZ" u="sng" dirty="0"/>
              <a:t>)</a:t>
            </a:r>
          </a:p>
          <a:p>
            <a:pPr algn="just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cs-CZ" sz="2000" dirty="0"/>
              <a:t> Popisuje historii města Rožnov pod Radhoštěm, lázeňství a postupný přechod od dřevěných </a:t>
            </a:r>
            <a:br>
              <a:rPr lang="cs-CZ" sz="2000" dirty="0"/>
            </a:br>
            <a:r>
              <a:rPr lang="cs-CZ" sz="2000" dirty="0"/>
              <a:t>ke kamenným stavbám.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cs-CZ" sz="2000" dirty="0"/>
              <a:t> Zmíněny jsou zde i konkrétní pokrmy podávané ve Vaškově hospodě a vzhled interiéru hospody.</a:t>
            </a:r>
          </a:p>
          <a:p>
            <a:endParaRPr lang="cs-CZ" dirty="0"/>
          </a:p>
          <a:p>
            <a:endParaRPr lang="cs-CZ" dirty="0"/>
          </a:p>
          <a:p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5C76D2B7-9D90-4ABD-BA48-E4A143EF7F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5748" y="4375905"/>
            <a:ext cx="2238375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3556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0AEDD5B-4D25-4021-9D24-CB5A98F63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Neperiodické publikace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E71D2DD-A6C8-458E-A1EC-F670B3354F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cs-CZ" i="0" u="sng" dirty="0">
                <a:effectLst/>
              </a:rPr>
              <a:t>Devadesát let sbírkotvorné činnosti Valašského muzea v přírodě v Rožnově pod Radhoštěm – I. </a:t>
            </a:r>
            <a:r>
              <a:rPr lang="cs-CZ" u="sng" dirty="0"/>
              <a:t>a II. část </a:t>
            </a:r>
            <a:r>
              <a:rPr lang="cs-CZ" i="0" u="sng" dirty="0">
                <a:effectLst/>
              </a:rPr>
              <a:t>(Eva </a:t>
            </a:r>
            <a:r>
              <a:rPr lang="cs-CZ" i="0" u="sng" dirty="0" err="1">
                <a:effectLst/>
              </a:rPr>
              <a:t>Kuminková</a:t>
            </a:r>
            <a:r>
              <a:rPr lang="cs-CZ" i="0" u="sng" dirty="0">
                <a:effectLst/>
              </a:rPr>
              <a:t>)</a:t>
            </a:r>
          </a:p>
          <a:p>
            <a:pPr algn="just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cs-CZ" sz="2000" dirty="0"/>
              <a:t> Publikace byla zveřejněna za příležitosti devadesátého výročí muzea.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cs-CZ" sz="2000" dirty="0"/>
              <a:t> Obsahuje události z historie muzea v přírodě a nejzajímavější součásti jeho sbírek.</a:t>
            </a:r>
          </a:p>
          <a:p>
            <a:endParaRPr lang="cs-CZ" sz="2000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683839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0B7703F-A971-420D-AC12-10499810A0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Neperiodické publikace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7345313-090E-46B5-A39D-96AE26CAFC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u="sng" dirty="0"/>
              <a:t>Valašská dědina (Helena </a:t>
            </a:r>
            <a:r>
              <a:rPr lang="cs-CZ" u="sng" dirty="0" err="1"/>
              <a:t>Cviklová</a:t>
            </a:r>
            <a:r>
              <a:rPr lang="cs-CZ" u="sng" dirty="0"/>
              <a:t> a kol.)</a:t>
            </a:r>
            <a:r>
              <a:rPr lang="cs-CZ" dirty="0"/>
              <a:t>  </a:t>
            </a:r>
          </a:p>
          <a:p>
            <a:pPr algn="just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cs-CZ" sz="2000" dirty="0"/>
              <a:t> Jedná se o průvodce po areálu Valašského muzea v přírodě.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cs-CZ" sz="2000" dirty="0"/>
              <a:t> Zaměřuje se na každodenní život obyvatel Valašska, hospodářství, zvyky a kulturu.</a:t>
            </a:r>
          </a:p>
          <a:p>
            <a:pPr algn="just"/>
            <a:endParaRPr lang="pl-PL" sz="2000" b="1" i="0" dirty="0">
              <a:solidFill>
                <a:srgbClr val="2C2A25"/>
              </a:solidFill>
              <a:effectLst/>
              <a:latin typeface="Playfair"/>
            </a:endParaRPr>
          </a:p>
          <a:p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130242D0-2A72-4360-9578-E7040FECBC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4757" y="4413589"/>
            <a:ext cx="2162175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7055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F70D791-6B96-48E7-AC3D-863B3C75E9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i="0" u="sng" dirty="0">
                <a:effectLst/>
              </a:rPr>
              <a:t>Upomínka z Rožnova: Padesát let dílny lidové umělecké výroby Valašského muzea </a:t>
            </a:r>
            <a:br>
              <a:rPr lang="cs-CZ" i="0" u="sng" dirty="0">
                <a:effectLst/>
              </a:rPr>
            </a:br>
            <a:r>
              <a:rPr lang="cs-CZ" i="0" u="sng" dirty="0">
                <a:effectLst/>
              </a:rPr>
              <a:t>v přírodě</a:t>
            </a:r>
            <a:r>
              <a:rPr lang="cs-CZ" u="sng" dirty="0"/>
              <a:t> (</a:t>
            </a:r>
            <a:r>
              <a:rPr lang="cs-CZ" i="0" u="sng" dirty="0">
                <a:effectLst/>
              </a:rPr>
              <a:t>Petr </a:t>
            </a:r>
            <a:r>
              <a:rPr lang="cs-CZ" i="0" u="sng" dirty="0" err="1">
                <a:effectLst/>
              </a:rPr>
              <a:t>Liďák</a:t>
            </a:r>
            <a:r>
              <a:rPr lang="cs-CZ" i="0" u="sng" dirty="0">
                <a:effectLst/>
              </a:rPr>
              <a:t> a kol.)</a:t>
            </a:r>
          </a:p>
          <a:p>
            <a:pPr algn="just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cs-CZ" sz="2000" dirty="0"/>
              <a:t> Publikace se zabývá výrobou upomínkových předmětů v dílně lidové umělecké výroby.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cs-CZ" sz="2000" dirty="0"/>
              <a:t> Je zde zmíněno, že suvenýry z Valašského muzea vycházely z tvarosloví konkrétních sbírkových předmětů.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cs-CZ" sz="2000" dirty="0"/>
              <a:t> Dále obsahuje vývoj upomínkové tvorby.</a:t>
            </a:r>
          </a:p>
          <a:p>
            <a:pPr>
              <a:buFontTx/>
              <a:buChar char="-"/>
            </a:pPr>
            <a:endParaRPr lang="cs-CZ" dirty="0"/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973D76E2-5469-4E75-A339-34857D22E68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23938" y="585788"/>
            <a:ext cx="9720262" cy="149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dirty="0"/>
              <a:t>Neperiodické publikace</a:t>
            </a:r>
          </a:p>
        </p:txBody>
      </p:sp>
    </p:spTree>
    <p:extLst>
      <p:ext uri="{BB962C8B-B14F-4D97-AF65-F5344CB8AC3E}">
        <p14:creationId xmlns:p14="http://schemas.microsoft.com/office/powerpoint/2010/main" val="1828225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AB8C115-0C65-4786-801A-B3DD2B9AEF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i="0" u="sng" dirty="0">
                <a:solidFill>
                  <a:srgbClr val="1F1F1F"/>
                </a:solidFill>
                <a:effectLst/>
              </a:rPr>
              <a:t>Lidová strava na Valašsku </a:t>
            </a:r>
            <a:r>
              <a:rPr lang="cs-CZ" u="sng" dirty="0">
                <a:solidFill>
                  <a:srgbClr val="1F1F1F"/>
                </a:solidFill>
              </a:rPr>
              <a:t>(Jaroslav Štika</a:t>
            </a:r>
            <a:r>
              <a:rPr lang="cs-CZ" b="0" i="0" u="sng" dirty="0">
                <a:solidFill>
                  <a:srgbClr val="1F1F1F"/>
                </a:solidFill>
                <a:effectLst/>
              </a:rPr>
              <a:t>)</a:t>
            </a:r>
            <a:endParaRPr lang="cs-CZ" sz="2000" b="0" i="0" u="sng" dirty="0">
              <a:solidFill>
                <a:srgbClr val="1F1F1F"/>
              </a:solidFill>
              <a:effectLst/>
              <a:latin typeface="Titillium Web"/>
            </a:endParaRPr>
          </a:p>
          <a:p>
            <a:pPr algn="just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cs-CZ" sz="2000" dirty="0"/>
              <a:t> Zabývá se stravovacími zvyklostmi, recepty, stolováním, přípravou jídel a jejich historií.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cs-CZ" sz="2000" dirty="0"/>
              <a:t> Popisuje také rozdíly mezi stravováním jednotlivých vrstev obyvatel Valašska.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cs-CZ" sz="2000" dirty="0"/>
              <a:t> Obsahuje povinnosti hospodyně a popis života rodiny.</a:t>
            </a:r>
          </a:p>
          <a:p>
            <a:pPr algn="just">
              <a:buFont typeface="Arial" panose="020B0604020202020204" pitchFamily="34" charset="0"/>
              <a:buChar char="•"/>
            </a:pPr>
            <a:endParaRPr lang="cs-CZ" sz="2000" dirty="0"/>
          </a:p>
          <a:p>
            <a:endParaRPr lang="cs-CZ" dirty="0"/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F6F0C0C0-332D-47E6-AB55-ADA809B7756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23938" y="585788"/>
            <a:ext cx="9720262" cy="149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dirty="0"/>
              <a:t>Neperiodické publikace</a:t>
            </a:r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91B0DC36-E575-40E0-A048-2D2E34EDD8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9254" y="3600450"/>
            <a:ext cx="2311246" cy="3085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9525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BDEC9C6-583C-413B-916E-E12EAC41AC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pl-PL" i="0" u="sng" dirty="0">
                <a:solidFill>
                  <a:srgbClr val="1F1F1F"/>
                </a:solidFill>
                <a:effectLst/>
              </a:rPr>
              <a:t>Jak jde kroj, tak se stroj (Lenka Drápalová a Jana Tichá</a:t>
            </a:r>
            <a:r>
              <a:rPr lang="pl-PL" i="0" dirty="0">
                <a:solidFill>
                  <a:srgbClr val="1F1F1F"/>
                </a:solidFill>
                <a:effectLst/>
              </a:rPr>
              <a:t>)</a:t>
            </a:r>
            <a:endParaRPr lang="pl-PL" dirty="0">
              <a:solidFill>
                <a:srgbClr val="1F1F1F"/>
              </a:solidFill>
            </a:endParaRPr>
          </a:p>
          <a:p>
            <a:pPr algn="just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pl-PL" sz="2000" dirty="0">
                <a:solidFill>
                  <a:srgbClr val="1F1F1F"/>
                </a:solidFill>
                <a:latin typeface="Titillium Web"/>
              </a:rPr>
              <a:t> Jedná se o katalog vydaný za příležitosti zpřístupnění stejnojmenné expozice.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pl-PL" sz="2000" dirty="0">
                <a:solidFill>
                  <a:srgbClr val="1F1F1F"/>
                </a:solidFill>
                <a:latin typeface="Titillium Web"/>
              </a:rPr>
              <a:t> Pojednává o vývoji krojů valašského regionu doplněnou o fotografie.</a:t>
            </a:r>
          </a:p>
          <a:p>
            <a:endParaRPr lang="cs-CZ" dirty="0"/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9B200BD5-4404-4FF8-BEBD-EE60FECF2C8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23938" y="585788"/>
            <a:ext cx="9720262" cy="149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dirty="0"/>
              <a:t>Neperiodické publikace</a:t>
            </a:r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B3F38FB7-3A41-4302-9AA9-A19F9CDF30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0" y="1316038"/>
            <a:ext cx="238125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001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8953260-A871-45DC-B4CA-D0914520E4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Národní muzeum v přírodě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63DCB47-E9C8-4690-B2A1-BF9A42DFC0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2374776"/>
            <a:ext cx="9720073" cy="4023360"/>
          </a:xfrm>
        </p:spPr>
        <p:txBody>
          <a:bodyPr/>
          <a:lstStyle/>
          <a:p>
            <a:pPr algn="just">
              <a:buFont typeface="Arial" panose="020B0604020202020204" pitchFamily="34" charset="0"/>
              <a:buChar char="•"/>
            </a:pPr>
            <a:r>
              <a:rPr lang="cs-CZ" sz="2000" dirty="0"/>
              <a:t> Národní muzeum v přírodě se dělí na 4 instituce na Moravě i v Čechách: Hanácké muzeum </a:t>
            </a:r>
            <a:br>
              <a:rPr lang="cs-CZ" sz="2000" dirty="0"/>
            </a:br>
            <a:r>
              <a:rPr lang="cs-CZ" sz="2000" dirty="0"/>
              <a:t>v přírodě, Muzeum v přírodě Vysočina, Muzeum v přírodě Zubrnice a Valašské muzeum </a:t>
            </a:r>
            <a:br>
              <a:rPr lang="cs-CZ" sz="2000" dirty="0"/>
            </a:br>
            <a:r>
              <a:rPr lang="cs-CZ" sz="2000" dirty="0"/>
              <a:t>v přírodě.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cs-CZ" sz="2000" dirty="0"/>
              <a:t> Většina publikací vychází ve Valašském muzeu v přírodě.</a:t>
            </a:r>
          </a:p>
          <a:p>
            <a:pPr algn="just">
              <a:buFont typeface="Arial" panose="020B0604020202020204" pitchFamily="34" charset="0"/>
              <a:buChar char="•"/>
            </a:pPr>
            <a:endParaRPr lang="cs-CZ" sz="2400" dirty="0"/>
          </a:p>
          <a:p>
            <a:pPr marL="0" indent="0">
              <a:buNone/>
            </a:pPr>
            <a:endParaRPr lang="cs-CZ" sz="20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22333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2F157C0-2EB8-4BCE-B973-8D5B5E640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76339"/>
            <a:ext cx="9720072" cy="1499616"/>
          </a:xfrm>
        </p:spPr>
        <p:txBody>
          <a:bodyPr/>
          <a:lstStyle/>
          <a:p>
            <a:r>
              <a:rPr lang="cs-CZ" dirty="0"/>
              <a:t>POUŽITÉ ZDROJE a Odkazy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8FC5798-A560-4D56-B3E0-9B50E72713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1899823"/>
            <a:ext cx="10898583" cy="4785062"/>
          </a:xfrm>
        </p:spPr>
        <p:txBody>
          <a:bodyPr>
            <a:normAutofit/>
          </a:bodyPr>
          <a:lstStyle/>
          <a:p>
            <a:pPr algn="just"/>
            <a:r>
              <a:rPr lang="cs-CZ" sz="1600" b="0" i="1" dirty="0">
                <a:effectLst/>
              </a:rPr>
              <a:t>Národní muzeum v přírodě</a:t>
            </a:r>
            <a:r>
              <a:rPr lang="cs-CZ" sz="1600" b="0" i="0" dirty="0">
                <a:effectLst/>
              </a:rPr>
              <a:t> [online]. [cit. 2020-11-20]. Dostupné z: </a:t>
            </a:r>
            <a:r>
              <a:rPr lang="cs-CZ" sz="1600" b="0" i="0" dirty="0">
                <a:effectLst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https://www.nmvp.cz</a:t>
            </a:r>
            <a:endParaRPr lang="cs-CZ" sz="1600" b="0" i="0" dirty="0">
              <a:effectLst/>
            </a:endParaRPr>
          </a:p>
          <a:p>
            <a:pPr algn="just"/>
            <a:r>
              <a:rPr lang="cs-CZ" sz="1600" b="0" i="1" dirty="0" err="1">
                <a:effectLst/>
              </a:rPr>
              <a:t>eMuzeum</a:t>
            </a:r>
            <a:r>
              <a:rPr lang="cs-CZ" sz="1600" b="0" i="1" dirty="0">
                <a:effectLst/>
              </a:rPr>
              <a:t> </a:t>
            </a:r>
            <a:r>
              <a:rPr lang="cs-CZ" sz="1600" b="0" i="0" dirty="0">
                <a:effectLst/>
              </a:rPr>
              <a:t>[online]. [cit. 2020-11-20]. Dostupné z: </a:t>
            </a:r>
            <a:r>
              <a:rPr lang="cs-CZ" sz="1600" b="0" i="0" dirty="0">
                <a:effectLst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http://emuzeum.cz</a:t>
            </a:r>
            <a:endParaRPr lang="cs-CZ" sz="1600" b="0" i="0" dirty="0">
              <a:effectLst/>
            </a:endParaRPr>
          </a:p>
          <a:p>
            <a:pPr algn="just"/>
            <a:r>
              <a:rPr lang="cs-CZ" sz="1600" i="1" dirty="0"/>
              <a:t>Museum </a:t>
            </a:r>
            <a:r>
              <a:rPr lang="cs-CZ" sz="1600" i="1" dirty="0" err="1"/>
              <a:t>vivum</a:t>
            </a:r>
            <a:r>
              <a:rPr lang="cs-CZ" sz="1600" i="1" dirty="0"/>
              <a:t> – Časopis českých muzeí v přírodě - Metodické centrum pro muzea v přírodě : Metodické centrum pro muzea v přírodě </a:t>
            </a:r>
            <a:r>
              <a:rPr lang="cs-CZ" sz="1600" b="0" i="0" dirty="0">
                <a:effectLst/>
              </a:rPr>
              <a:t>[online]. [cit. 2020-11-20]. Dostupné z: </a:t>
            </a:r>
            <a:r>
              <a:rPr lang="cs-CZ" sz="1600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http://muzeavprirode.cz</a:t>
            </a:r>
            <a:endParaRPr lang="cs-CZ" sz="1600" dirty="0"/>
          </a:p>
          <a:p>
            <a:pPr algn="just"/>
            <a:endParaRPr lang="cs-CZ" sz="1600" i="1" dirty="0"/>
          </a:p>
          <a:p>
            <a:pPr algn="just"/>
            <a:r>
              <a:rPr lang="cs-CZ" sz="1600" dirty="0"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https://www.nmvp.cz/</a:t>
            </a:r>
            <a:r>
              <a:rPr lang="cs-CZ" sz="1600" dirty="0" err="1"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file</a:t>
            </a:r>
            <a:r>
              <a:rPr lang="cs-CZ" sz="1600" dirty="0"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/1efff22d5d78264d320576d09934e8c5/6286/mvp-cesta_web.pdf</a:t>
            </a:r>
            <a:r>
              <a:rPr lang="cs-CZ" sz="1600" dirty="0"/>
              <a:t>)</a:t>
            </a:r>
          </a:p>
          <a:p>
            <a:pPr algn="just"/>
            <a:r>
              <a:rPr lang="cs-CZ" sz="1600" dirty="0"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https://www.kudyznudy.cz/</a:t>
            </a:r>
            <a:r>
              <a:rPr lang="cs-CZ" sz="1600" dirty="0" err="1"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files</a:t>
            </a:r>
            <a:r>
              <a:rPr lang="cs-CZ" sz="1600" dirty="0"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/48/48c54c73-a6de-4cdf-b055-3c1aaea7978a.jpg?v=20201012094549</a:t>
            </a:r>
            <a:r>
              <a:rPr lang="cs-CZ" sz="1600" dirty="0"/>
              <a:t>)</a:t>
            </a:r>
          </a:p>
          <a:p>
            <a:pPr algn="just"/>
            <a:r>
              <a:rPr lang="cs-CZ" sz="1600" dirty="0"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https://www.nmvp.cz/img/prikazy.jpg</a:t>
            </a:r>
            <a:endParaRPr lang="cs-CZ" sz="1600" dirty="0"/>
          </a:p>
          <a:p>
            <a:pPr algn="just"/>
            <a:r>
              <a:rPr lang="cs-CZ" sz="1600" dirty="0"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https://www.nmvp.cz/file/f8ec453300367e0408092427f39fcfac/1127/slideshow/_MG_5547.jpg</a:t>
            </a:r>
            <a:endParaRPr lang="cs-CZ" sz="1600" dirty="0"/>
          </a:p>
          <a:p>
            <a:pPr algn="just"/>
            <a:r>
              <a:rPr lang="cs-CZ" sz="1600" dirty="0"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https://www.nmvp.cz/file/9889cfbaf15efd3578b3934c1e72b527/6545/slideshow/2020_05.13.%20Jarn%C3%AD%20Betl%C3%A9m%20023.JPG</a:t>
            </a:r>
            <a:endParaRPr lang="cs-CZ" sz="1600" dirty="0"/>
          </a:p>
          <a:p>
            <a:pPr algn="just"/>
            <a:r>
              <a:rPr lang="cs-CZ" sz="1600" dirty="0"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https://d34-a.sdn.cz/d_34/d_15120368/img/9/640x480_t867Bn.jpg?fl=cro,0,50,640,360|res,400,225,3</a:t>
            </a:r>
            <a:endParaRPr lang="cs-CZ" sz="1600" dirty="0"/>
          </a:p>
          <a:p>
            <a:pPr algn="just"/>
            <a:endParaRPr lang="cs-CZ" sz="1600" dirty="0"/>
          </a:p>
          <a:p>
            <a:pPr algn="just"/>
            <a:endParaRPr lang="cs-CZ" sz="1800" dirty="0"/>
          </a:p>
          <a:p>
            <a:pPr algn="just"/>
            <a:endParaRPr lang="cs-CZ" sz="1800" dirty="0"/>
          </a:p>
          <a:p>
            <a:pPr algn="just"/>
            <a:endParaRPr lang="cs-CZ" sz="1800" dirty="0"/>
          </a:p>
          <a:p>
            <a:pPr algn="just"/>
            <a:endParaRPr lang="cs-CZ" sz="1800" dirty="0"/>
          </a:p>
          <a:p>
            <a:pPr algn="just"/>
            <a:endParaRPr lang="cs-CZ" sz="1800" dirty="0"/>
          </a:p>
          <a:p>
            <a:pPr algn="just"/>
            <a:endParaRPr lang="cs-CZ" sz="1800" dirty="0"/>
          </a:p>
          <a:p>
            <a:pPr algn="just"/>
            <a:endParaRPr lang="cs-CZ" sz="1800" dirty="0"/>
          </a:p>
        </p:txBody>
      </p:sp>
    </p:spTree>
    <p:extLst>
      <p:ext uri="{BB962C8B-B14F-4D97-AF65-F5344CB8AC3E}">
        <p14:creationId xmlns:p14="http://schemas.microsoft.com/office/powerpoint/2010/main" val="33779357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2F157C0-2EB8-4BCE-B973-8D5B5E6407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POUŽITÉ ZDROJE a odkazy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8FC5798-A560-4D56-B3E0-9B50E72713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1740023"/>
            <a:ext cx="10898583" cy="5048704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endParaRPr lang="cs-CZ" sz="1900" dirty="0"/>
          </a:p>
          <a:p>
            <a:pPr algn="just"/>
            <a:r>
              <a:rPr lang="cs-CZ" sz="19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https://www.nmvp.cz/file/450982500ddbf2c0811be4d2f5ae37fd/9358/slideshow/Vala%C5%A1sk%C3%A1%20d%C4%9Bdina_IMG_9391.jpg</a:t>
            </a:r>
            <a:endParaRPr lang="cs-CZ" sz="1900" dirty="0"/>
          </a:p>
          <a:p>
            <a:pPr algn="just"/>
            <a:r>
              <a:rPr lang="cs-CZ" sz="1900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https://www.nmvp.cz/img/roznov.jpg</a:t>
            </a:r>
            <a:endParaRPr lang="cs-CZ" sz="1900" dirty="0"/>
          </a:p>
          <a:p>
            <a:pPr algn="just"/>
            <a:r>
              <a:rPr lang="cs-CZ" sz="1900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https://turistickyatlas.cz/galery/Valasske_muzeum_v_prirode_%E2%80%93_skanzen.jpg</a:t>
            </a:r>
            <a:endParaRPr lang="cs-CZ" sz="1900" dirty="0"/>
          </a:p>
          <a:p>
            <a:pPr algn="just"/>
            <a:r>
              <a:rPr lang="cs-CZ" sz="1900" dirty="0"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http://emuzeum.cz/metodicka-centra/edicni-cinnost/periodika/museum-vivum-casopis-ceskych-muzei-v-prirode</a:t>
            </a:r>
            <a:endParaRPr lang="cs-CZ" sz="1900" dirty="0"/>
          </a:p>
          <a:p>
            <a:pPr algn="just"/>
            <a:r>
              <a:rPr lang="cs-CZ" sz="1900" dirty="0"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http://muzeavprirode.cz/museum-vivum-casopis-ceskych-muzei-v-prirode/</a:t>
            </a:r>
            <a:endParaRPr lang="cs-CZ" sz="1900" dirty="0"/>
          </a:p>
          <a:p>
            <a:pPr algn="just"/>
            <a:r>
              <a:rPr lang="cs-CZ" sz="1900" dirty="0"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https://lh3.googleusercontent.com/proxy/8R7DpHQlC6ek3TZ1u4GGBi4IDwtrXxST48EKToHPjdLgdzUHlzjCqKRcDVwwaJOlN6PqxTzpmkWTwC1ZudQdxwtxa018YHTJJ4pfQZlpY7Ruxkzx2-m0iHLlCA</a:t>
            </a:r>
            <a:endParaRPr lang="cs-CZ" sz="1900" dirty="0"/>
          </a:p>
          <a:p>
            <a:pPr algn="just"/>
            <a:r>
              <a:rPr lang="cs-CZ" sz="1900" dirty="0"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https://lh3.googleusercontent.com/proxy/Cu98B78uEdafaoatxvblbhJIbIMKzk8c-5aAaXWfr8kJ0VWAJdvUeMeQulqlHBPoOVBWVPvSODf9oLk9lcilgf_EXYpZP92xy0VS9rYnz1nQe8cfvUgq04EzluBGdlYKoXoQA6G9kcrC</a:t>
            </a:r>
            <a:endParaRPr lang="cs-CZ" sz="1900" dirty="0"/>
          </a:p>
          <a:p>
            <a:pPr algn="just"/>
            <a:r>
              <a:rPr lang="cs-CZ" sz="1900" dirty="0"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https://lh3.googleusercontent.com/proxy/I231pLnlyTQ54H11qTC_DRN3qce_ssP6y24dipbXMPZubrBomMSPI_lSMo3z52eVKvsn7U42N-FJwFN6vZpk3Bw2Fq3bPX1l506uLnuAk5xX-tJ7pygc-LGEON4WrAirOsZaxba58bjhiaCeQPPqckl-VcuV</a:t>
            </a:r>
            <a:endParaRPr lang="cs-CZ" sz="1900" dirty="0"/>
          </a:p>
          <a:p>
            <a:pPr algn="just"/>
            <a:r>
              <a:rPr lang="cs-CZ" sz="1900" dirty="0"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http://muzeavprirode.cz/wp-content/uploads/2018/11/langer-pdf.pdf</a:t>
            </a:r>
            <a:endParaRPr lang="cs-CZ" sz="1900" dirty="0"/>
          </a:p>
          <a:p>
            <a:pPr algn="just"/>
            <a:endParaRPr lang="cs-CZ" sz="1900" dirty="0"/>
          </a:p>
          <a:p>
            <a:pPr algn="just"/>
            <a:br>
              <a:rPr lang="cs-CZ" sz="1050" dirty="0"/>
            </a:br>
            <a:endParaRPr lang="cs-CZ" sz="1050" dirty="0"/>
          </a:p>
          <a:p>
            <a:pPr algn="just"/>
            <a:endParaRPr lang="cs-CZ" sz="1050" dirty="0"/>
          </a:p>
          <a:p>
            <a:pPr algn="just"/>
            <a:endParaRPr lang="cs-CZ" sz="1050" dirty="0"/>
          </a:p>
          <a:p>
            <a:pPr algn="just"/>
            <a:endParaRPr lang="cs-CZ" sz="1050" dirty="0"/>
          </a:p>
          <a:p>
            <a:pPr algn="just"/>
            <a:endParaRPr lang="cs-CZ" sz="1050" dirty="0"/>
          </a:p>
          <a:p>
            <a:pPr algn="just"/>
            <a:endParaRPr lang="cs-CZ" sz="1050" dirty="0"/>
          </a:p>
          <a:p>
            <a:pPr algn="just"/>
            <a:endParaRPr lang="cs-CZ" sz="1200" dirty="0"/>
          </a:p>
          <a:p>
            <a:pPr algn="just"/>
            <a:endParaRPr lang="cs-CZ" sz="1600" dirty="0"/>
          </a:p>
          <a:p>
            <a:pPr algn="just"/>
            <a:endParaRPr lang="cs-CZ" sz="1600" dirty="0"/>
          </a:p>
          <a:p>
            <a:pPr algn="just"/>
            <a:endParaRPr lang="cs-CZ" sz="1600" dirty="0"/>
          </a:p>
          <a:p>
            <a:pPr algn="just"/>
            <a:endParaRPr lang="cs-CZ" sz="1600" dirty="0"/>
          </a:p>
          <a:p>
            <a:pPr algn="just"/>
            <a:endParaRPr lang="cs-CZ" sz="1600" dirty="0"/>
          </a:p>
          <a:p>
            <a:pPr algn="just"/>
            <a:endParaRPr lang="cs-CZ" sz="1800" dirty="0"/>
          </a:p>
          <a:p>
            <a:pPr algn="just"/>
            <a:endParaRPr lang="cs-CZ" sz="1800" dirty="0"/>
          </a:p>
          <a:p>
            <a:pPr algn="just"/>
            <a:endParaRPr lang="cs-CZ" sz="1800" dirty="0"/>
          </a:p>
          <a:p>
            <a:pPr algn="just"/>
            <a:endParaRPr lang="cs-CZ" sz="1800" dirty="0"/>
          </a:p>
          <a:p>
            <a:pPr algn="just"/>
            <a:endParaRPr lang="cs-CZ" sz="1800" dirty="0"/>
          </a:p>
        </p:txBody>
      </p:sp>
      <p:sp>
        <p:nvSpPr>
          <p:cNvPr id="4" name="Zástupný obsah 2">
            <a:extLst>
              <a:ext uri="{FF2B5EF4-FFF2-40B4-BE49-F238E27FC236}">
                <a16:creationId xmlns:a16="http://schemas.microsoft.com/office/drawing/2014/main" id="{02C4FC5F-BA47-45BD-A260-31DA62006BB1}"/>
              </a:ext>
            </a:extLst>
          </p:cNvPr>
          <p:cNvSpPr txBox="1">
            <a:spLocks/>
          </p:cNvSpPr>
          <p:nvPr/>
        </p:nvSpPr>
        <p:spPr>
          <a:xfrm>
            <a:off x="1176528" y="1892423"/>
            <a:ext cx="10898583" cy="4569337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sz="1800" dirty="0"/>
          </a:p>
        </p:txBody>
      </p:sp>
      <p:sp>
        <p:nvSpPr>
          <p:cNvPr id="5" name="Zástupný obsah 2">
            <a:extLst>
              <a:ext uri="{FF2B5EF4-FFF2-40B4-BE49-F238E27FC236}">
                <a16:creationId xmlns:a16="http://schemas.microsoft.com/office/drawing/2014/main" id="{9F1C1DC2-8161-4FD5-8135-D759FECFC97B}"/>
              </a:ext>
            </a:extLst>
          </p:cNvPr>
          <p:cNvSpPr txBox="1">
            <a:spLocks/>
          </p:cNvSpPr>
          <p:nvPr/>
        </p:nvSpPr>
        <p:spPr>
          <a:xfrm>
            <a:off x="1328928" y="2044823"/>
            <a:ext cx="10898583" cy="4569337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sz="1800" dirty="0"/>
          </a:p>
        </p:txBody>
      </p:sp>
    </p:spTree>
    <p:extLst>
      <p:ext uri="{BB962C8B-B14F-4D97-AF65-F5344CB8AC3E}">
        <p14:creationId xmlns:p14="http://schemas.microsoft.com/office/powerpoint/2010/main" val="26570491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2F157C0-2EB8-4BCE-B973-8D5B5E6407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POUŽITÉ ZDROJE a odkazy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8FC5798-A560-4D56-B3E0-9B50E72713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1740023"/>
            <a:ext cx="10898583" cy="5048704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cs-CZ" sz="3400" dirty="0"/>
          </a:p>
          <a:p>
            <a:pPr algn="just"/>
            <a:r>
              <a:rPr lang="cs-CZ" sz="64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http://muzeavprirode.cz/wp-content/uploads/2020/10/vojancova-krivanova-hejdukova-betlem-hlinsko-mestska-ctvrt-sls-vysocina.pdf</a:t>
            </a:r>
            <a:endParaRPr lang="cs-CZ" sz="6400" dirty="0"/>
          </a:p>
          <a:p>
            <a:pPr algn="just"/>
            <a:r>
              <a:rPr lang="cs-CZ" sz="6400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https://lh3.googleusercontent.com/proxy/Ccjm0kKSm9Cqk6Bad_qXi-kpSeWrtz_VLs7rGyDWjm4HF3GndMTE72Cr24oYUwcRPMW22MOsFKjqxpUaYSTUaYBSo18kCo1aDKiwinvXczVSEYA1yBJ1AP-K1hFqNIaIIgtuDU91dR2YV7CPPoFTCDNU97FW</a:t>
            </a:r>
            <a:endParaRPr lang="cs-CZ" sz="6400" dirty="0"/>
          </a:p>
          <a:p>
            <a:pPr algn="just"/>
            <a:r>
              <a:rPr lang="cs-CZ" sz="6400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https://encrypted-tbn0.gstatic.com/images?q=tbn:ANd9GcToVUAykK_L4DJMfQhmyDQqCPxm3eH1ctF_fg&amp;usqp=CAU</a:t>
            </a:r>
            <a:endParaRPr lang="cs-CZ" sz="6400" dirty="0"/>
          </a:p>
          <a:p>
            <a:pPr algn="just"/>
            <a:r>
              <a:rPr lang="cs-CZ" sz="6400" dirty="0"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https://www.databazeknih.cz/img/books/27_/279497/big_valasska-dedina-45T-279497.jpg</a:t>
            </a:r>
            <a:endParaRPr lang="cs-CZ" sz="6400" dirty="0"/>
          </a:p>
          <a:p>
            <a:pPr algn="just"/>
            <a:r>
              <a:rPr lang="cs-CZ" sz="6400" dirty="0"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https://www.antik-zlin.cz/fotky13017/fotos/_vyr_6008CIMG0847.jpg</a:t>
            </a:r>
            <a:endParaRPr lang="cs-CZ" sz="6400" dirty="0"/>
          </a:p>
          <a:p>
            <a:pPr algn="just"/>
            <a:r>
              <a:rPr lang="cs-CZ" sz="6400" dirty="0"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https://www.databazeknih.cz/img/books/42_/425224/bmid_jak-jde-kroj-tak-se-stroj-GQp-425224.jpg</a:t>
            </a:r>
            <a:endParaRPr lang="cs-CZ" sz="6400" dirty="0"/>
          </a:p>
          <a:p>
            <a:pPr algn="just"/>
            <a:r>
              <a:rPr lang="cs-CZ" sz="6400" dirty="0"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https://www.nmvp.cz/file/036c2faef3f03ad7e0e68c1f6bc88625/1906/slideshow/DSC_1855.JPG</a:t>
            </a:r>
            <a:endParaRPr lang="cs-CZ" sz="6400" dirty="0"/>
          </a:p>
          <a:p>
            <a:pPr algn="just"/>
            <a:r>
              <a:rPr lang="cs-CZ" sz="6400" dirty="0"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https://www.nmvp.cz/file/2a7ab4e1562bd57fd6f12b239b7db0cc/12/slideshow/zubrnice_uvodni_foto.jpeg</a:t>
            </a:r>
            <a:endParaRPr lang="cs-CZ" sz="6400" dirty="0"/>
          </a:p>
          <a:p>
            <a:pPr algn="just"/>
            <a:r>
              <a:rPr lang="cs-CZ" sz="6400" dirty="0"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https://www.nmvp.cz/file/cd2a97f7f84bf6faf312c7fa8349a88b/11/slideshow/IMG_1977a.jpeg</a:t>
            </a:r>
            <a:endParaRPr lang="cs-CZ" sz="6400" dirty="0"/>
          </a:p>
          <a:p>
            <a:pPr algn="just"/>
            <a:r>
              <a:rPr lang="cs-CZ" sz="6400" dirty="0"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https://press.pallasvictoria.com/wp-content/uploads/2020/05/04-e1592770265919.jpg</a:t>
            </a:r>
            <a:endParaRPr lang="cs-CZ" sz="6400" dirty="0"/>
          </a:p>
          <a:p>
            <a:pPr algn="just"/>
            <a:endParaRPr lang="cs-CZ" sz="6600" dirty="0"/>
          </a:p>
          <a:p>
            <a:pPr algn="just"/>
            <a:endParaRPr lang="cs-CZ" sz="6400" dirty="0"/>
          </a:p>
          <a:p>
            <a:endParaRPr lang="cs-CZ" sz="3400" dirty="0"/>
          </a:p>
          <a:p>
            <a:endParaRPr lang="cs-CZ" sz="1050" dirty="0"/>
          </a:p>
          <a:p>
            <a:endParaRPr lang="cs-CZ" sz="1200" dirty="0"/>
          </a:p>
          <a:p>
            <a:endParaRPr lang="cs-CZ" sz="1600" dirty="0"/>
          </a:p>
          <a:p>
            <a:endParaRPr lang="cs-CZ" sz="1600" dirty="0"/>
          </a:p>
          <a:p>
            <a:endParaRPr lang="cs-CZ" sz="1600" dirty="0"/>
          </a:p>
          <a:p>
            <a:endParaRPr lang="cs-CZ" sz="1600" dirty="0"/>
          </a:p>
          <a:p>
            <a:endParaRPr lang="cs-CZ" sz="1900" dirty="0"/>
          </a:p>
          <a:p>
            <a:br>
              <a:rPr lang="cs-CZ" sz="1050" dirty="0"/>
            </a:br>
            <a:endParaRPr lang="cs-CZ" sz="1050" dirty="0"/>
          </a:p>
          <a:p>
            <a:endParaRPr lang="cs-CZ" sz="1050" dirty="0"/>
          </a:p>
          <a:p>
            <a:endParaRPr lang="cs-CZ" sz="1050" dirty="0"/>
          </a:p>
          <a:p>
            <a:endParaRPr lang="cs-CZ" sz="1050" dirty="0"/>
          </a:p>
          <a:p>
            <a:endParaRPr lang="cs-CZ" sz="1050" dirty="0"/>
          </a:p>
          <a:p>
            <a:endParaRPr lang="cs-CZ" sz="1050" dirty="0"/>
          </a:p>
          <a:p>
            <a:endParaRPr lang="cs-CZ" sz="1200" dirty="0"/>
          </a:p>
          <a:p>
            <a:endParaRPr lang="cs-CZ" sz="1600" dirty="0"/>
          </a:p>
          <a:p>
            <a:endParaRPr lang="cs-CZ" sz="1600" dirty="0"/>
          </a:p>
          <a:p>
            <a:endParaRPr lang="cs-CZ" sz="1600" dirty="0"/>
          </a:p>
          <a:p>
            <a:endParaRPr lang="cs-CZ" sz="1600" dirty="0"/>
          </a:p>
          <a:p>
            <a:endParaRPr lang="cs-CZ" sz="1600" dirty="0"/>
          </a:p>
          <a:p>
            <a:endParaRPr lang="cs-CZ" sz="1800" dirty="0"/>
          </a:p>
          <a:p>
            <a:endParaRPr lang="cs-CZ" sz="1800" dirty="0"/>
          </a:p>
          <a:p>
            <a:endParaRPr lang="cs-CZ" sz="1800" dirty="0"/>
          </a:p>
          <a:p>
            <a:endParaRPr lang="cs-CZ" sz="1800" dirty="0"/>
          </a:p>
          <a:p>
            <a:endParaRPr lang="cs-CZ" sz="1800" dirty="0"/>
          </a:p>
        </p:txBody>
      </p:sp>
      <p:sp>
        <p:nvSpPr>
          <p:cNvPr id="4" name="Zástupný obsah 2">
            <a:extLst>
              <a:ext uri="{FF2B5EF4-FFF2-40B4-BE49-F238E27FC236}">
                <a16:creationId xmlns:a16="http://schemas.microsoft.com/office/drawing/2014/main" id="{02C4FC5F-BA47-45BD-A260-31DA62006BB1}"/>
              </a:ext>
            </a:extLst>
          </p:cNvPr>
          <p:cNvSpPr txBox="1">
            <a:spLocks/>
          </p:cNvSpPr>
          <p:nvPr/>
        </p:nvSpPr>
        <p:spPr>
          <a:xfrm>
            <a:off x="1176528" y="1892423"/>
            <a:ext cx="10898583" cy="4569337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sz="1800" dirty="0"/>
          </a:p>
        </p:txBody>
      </p:sp>
      <p:sp>
        <p:nvSpPr>
          <p:cNvPr id="5" name="Zástupný obsah 2">
            <a:extLst>
              <a:ext uri="{FF2B5EF4-FFF2-40B4-BE49-F238E27FC236}">
                <a16:creationId xmlns:a16="http://schemas.microsoft.com/office/drawing/2014/main" id="{9F1C1DC2-8161-4FD5-8135-D759FECFC97B}"/>
              </a:ext>
            </a:extLst>
          </p:cNvPr>
          <p:cNvSpPr txBox="1">
            <a:spLocks/>
          </p:cNvSpPr>
          <p:nvPr/>
        </p:nvSpPr>
        <p:spPr>
          <a:xfrm>
            <a:off x="1328928" y="2044823"/>
            <a:ext cx="10898583" cy="4569337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sz="1800" dirty="0"/>
          </a:p>
        </p:txBody>
      </p:sp>
    </p:spTree>
    <p:extLst>
      <p:ext uri="{BB962C8B-B14F-4D97-AF65-F5344CB8AC3E}">
        <p14:creationId xmlns:p14="http://schemas.microsoft.com/office/powerpoint/2010/main" val="31594009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obsah 4" descr="Obsah obrázku mapa&#10;&#10;Popis byl vytvořen automaticky">
            <a:extLst>
              <a:ext uri="{FF2B5EF4-FFF2-40B4-BE49-F238E27FC236}">
                <a16:creationId xmlns:a16="http://schemas.microsoft.com/office/drawing/2014/main" id="{F2A6421C-2894-4BEE-ACB5-934C0AE2EE1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35108" y="777632"/>
            <a:ext cx="7916273" cy="5667555"/>
          </a:xfrm>
        </p:spPr>
      </p:pic>
    </p:spTree>
    <p:extLst>
      <p:ext uri="{BB962C8B-B14F-4D97-AF65-F5344CB8AC3E}">
        <p14:creationId xmlns:p14="http://schemas.microsoft.com/office/powerpoint/2010/main" val="3912752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obsah 8">
            <a:extLst>
              <a:ext uri="{FF2B5EF4-FFF2-40B4-BE49-F238E27FC236}">
                <a16:creationId xmlns:a16="http://schemas.microsoft.com/office/drawing/2014/main" id="{7F94DD7C-76D2-4890-A62A-AD716D4304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4215" y="381208"/>
            <a:ext cx="2089211" cy="834096"/>
          </a:xfrm>
          <a:prstGeom prst="rect">
            <a:avLst/>
          </a:prstGeom>
        </p:spPr>
      </p:pic>
      <p:pic>
        <p:nvPicPr>
          <p:cNvPr id="2050" name="Picture 2" descr="Hanácké muzeum v přírodě">
            <a:extLst>
              <a:ext uri="{FF2B5EF4-FFF2-40B4-BE49-F238E27FC236}">
                <a16:creationId xmlns:a16="http://schemas.microsoft.com/office/drawing/2014/main" id="{3122CCB4-B931-4F62-B50F-B7ABB945C6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7748" y="4165596"/>
            <a:ext cx="4524652" cy="2545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7CC08A4A-AFAF-4D99-94C9-20DB22E77D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978" y="4165596"/>
            <a:ext cx="3712160" cy="2478765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7B4078EA-4EAF-49C3-8925-B7E008C6FF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44251" y="541006"/>
            <a:ext cx="4675180" cy="3093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8323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obsah 4">
            <a:extLst>
              <a:ext uri="{FF2B5EF4-FFF2-40B4-BE49-F238E27FC236}">
                <a16:creationId xmlns:a16="http://schemas.microsoft.com/office/drawing/2014/main" id="{5FD8D6D9-383A-4632-8BB8-72C3E718B7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719221" y="881424"/>
            <a:ext cx="2049958" cy="777307"/>
          </a:xfr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4EDE61E7-F156-4845-9E1E-3822BA3290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515" y="3352800"/>
            <a:ext cx="5672664" cy="3190874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BE8E65C6-8718-4226-81E9-7110E357EF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3797" y="3523603"/>
            <a:ext cx="4781364" cy="2689517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B314B675-4DFE-452B-A530-1B33097A41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10260" y="314728"/>
            <a:ext cx="4655161" cy="2618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817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obsah 4">
            <a:extLst>
              <a:ext uri="{FF2B5EF4-FFF2-40B4-BE49-F238E27FC236}">
                <a16:creationId xmlns:a16="http://schemas.microsoft.com/office/drawing/2014/main" id="{38D1059F-CECB-4B43-8E09-DDC52BD68C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688738" y="823968"/>
            <a:ext cx="2110923" cy="830652"/>
          </a:xfr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44FE1CE7-2387-4E02-993C-E8CAF65B66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9875" y="3723680"/>
            <a:ext cx="4962524" cy="2791420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0A3C99AA-75E3-49DC-A733-3B31FF5203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4801" y="3723680"/>
            <a:ext cx="4962524" cy="2791420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47198C69-82F0-4E5D-A9C3-8F616F0B16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31562" y="372767"/>
            <a:ext cx="3869630" cy="2563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4927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4AA5D583-A5D3-4788-B05B-1D65F2F267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665876" y="824913"/>
            <a:ext cx="2156647" cy="815411"/>
          </a:xfrm>
        </p:spPr>
      </p:pic>
      <p:pic>
        <p:nvPicPr>
          <p:cNvPr id="1026" name="Picture 2" descr="Valašské muzeum v přírodě – skanzen - info, ceník, otevírací doba">
            <a:extLst>
              <a:ext uri="{FF2B5EF4-FFF2-40B4-BE49-F238E27FC236}">
                <a16:creationId xmlns:a16="http://schemas.microsoft.com/office/drawing/2014/main" id="{2E988CAA-0675-4B11-9479-D0BDD9D373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3648075"/>
            <a:ext cx="3810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3DEB70DC-924F-4E29-A5CA-61B02410BA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018" y="3505278"/>
            <a:ext cx="4470832" cy="2970940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FDAB263B-2156-4A8A-AC2B-FC195057F1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93049" y="416143"/>
            <a:ext cx="4894509" cy="2753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4784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7360C1C-83AA-44F4-A8E3-A98E5AC0E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9639" y="506203"/>
            <a:ext cx="9720072" cy="1499616"/>
          </a:xfrm>
        </p:spPr>
        <p:txBody>
          <a:bodyPr/>
          <a:lstStyle/>
          <a:p>
            <a:r>
              <a:rPr lang="cs-CZ" dirty="0"/>
              <a:t>Periodické publikace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BD823A2-E284-47C5-9DDE-338A38D98E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9639" y="2131616"/>
            <a:ext cx="9720073" cy="4375715"/>
          </a:xfrm>
        </p:spPr>
        <p:txBody>
          <a:bodyPr>
            <a:noAutofit/>
          </a:bodyPr>
          <a:lstStyle/>
          <a:p>
            <a:pPr algn="just"/>
            <a:r>
              <a:rPr lang="cs-CZ" u="sng" dirty="0"/>
              <a:t>Museum </a:t>
            </a:r>
            <a:r>
              <a:rPr lang="cs-CZ" u="sng" dirty="0" err="1"/>
              <a:t>Vivum</a:t>
            </a:r>
            <a:r>
              <a:rPr lang="cs-CZ" u="sng" dirty="0"/>
              <a:t> – časopis českých muzeí v přírodě:</a:t>
            </a:r>
          </a:p>
          <a:p>
            <a:pPr algn="just"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cs-CZ" sz="2000" dirty="0"/>
              <a:t> Vychází v tištěné podobě jednou za rok 30. září od 80. let 20. století.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cs-CZ" sz="2000" dirty="0"/>
              <a:t> Články jsou zveřejňovány v několika jazycích, a to v češtině, polštině, slovenštině a angličtině.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cs-CZ" sz="2000" dirty="0"/>
              <a:t> Vydává ho metodické centrum pro muzea v přírodě při Národním muzeu v přírodě v Rožnově pod Radhoštěm.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cs-CZ" sz="2000" dirty="0"/>
              <a:t> Navazuje na neperiodické sborníky z konferencí Valašského muzea v přírodě.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cs-CZ" sz="2000" dirty="0"/>
              <a:t> Publikuje materiálové a metodické práce, studie ze společenskovědních oborů (např. etnologie), technických oborů (památková péče), přírodovědných (např. agrární kultura), muzejní práce (např. muzejní pedagogika, dokumentace, péče o sbírky).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cs-CZ" sz="2000" dirty="0"/>
              <a:t> Časopis je strukturovaný do 5 částí (studie a materiály, recenze publikací a výstav, zprávy </a:t>
            </a:r>
            <a:br>
              <a:rPr lang="cs-CZ" sz="2000" dirty="0"/>
            </a:br>
            <a:r>
              <a:rPr lang="cs-CZ" sz="2000" dirty="0"/>
              <a:t>z činnosti muzeí, konferencí exkurzí a výstav, </a:t>
            </a:r>
            <a:r>
              <a:rPr lang="cs-CZ" sz="2000" dirty="0" err="1"/>
              <a:t>musealia</a:t>
            </a:r>
            <a:r>
              <a:rPr lang="cs-CZ" sz="2000" dirty="0"/>
              <a:t> a osobnosti).</a:t>
            </a:r>
          </a:p>
        </p:txBody>
      </p:sp>
    </p:spTree>
    <p:extLst>
      <p:ext uri="{BB962C8B-B14F-4D97-AF65-F5344CB8AC3E}">
        <p14:creationId xmlns:p14="http://schemas.microsoft.com/office/powerpoint/2010/main" val="8762314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070C8AD-2B59-47E3-9A64-BF718D024F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Periodické publikace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D2FAFCD-EF06-4549-8AF8-9315967ED6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7" y="1983086"/>
            <a:ext cx="9720073" cy="4023360"/>
          </a:xfrm>
        </p:spPr>
        <p:txBody>
          <a:bodyPr>
            <a:normAutofit/>
          </a:bodyPr>
          <a:lstStyle/>
          <a:p>
            <a:r>
              <a:rPr lang="cs-CZ" u="sng" dirty="0"/>
              <a:t>Muzeum </a:t>
            </a:r>
            <a:r>
              <a:rPr lang="cs-CZ" u="sng" dirty="0" err="1"/>
              <a:t>vivum</a:t>
            </a:r>
            <a:r>
              <a:rPr lang="cs-CZ" u="sng" dirty="0"/>
              <a:t>: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FA6A03F4-EBE1-4576-BD64-B00455498D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89866" y="2530369"/>
            <a:ext cx="2711054" cy="4011733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A92AF2C5-8077-4847-BB51-061C6229D8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8517" y="2550585"/>
            <a:ext cx="2711054" cy="4023361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6B7B3548-AEBA-4E59-962F-DA22CBF1E0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159" y="2558336"/>
            <a:ext cx="2902886" cy="4083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90389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ál">
  <a:themeElements>
    <a:clrScheme name="Integral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99CB38"/>
      </a:accent1>
      <a:accent2>
        <a:srgbClr val="63A537"/>
      </a:accent2>
      <a:accent3>
        <a:srgbClr val="E6D024"/>
      </a:accent3>
      <a:accent4>
        <a:srgbClr val="CC9700"/>
      </a:accent4>
      <a:accent5>
        <a:srgbClr val="4EB3CF"/>
      </a:accent5>
      <a:accent6>
        <a:srgbClr val="378DA6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29F68FFC-748B-4FC3-BF39-7F84A6D584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2297</TotalTime>
  <Words>1371</Words>
  <Application>Microsoft Office PowerPoint</Application>
  <PresentationFormat>Širokoúhlá obrazovka</PresentationFormat>
  <Paragraphs>143</Paragraphs>
  <Slides>22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8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22</vt:i4>
      </vt:variant>
    </vt:vector>
  </HeadingPairs>
  <TitlesOfParts>
    <vt:vector size="31" baseType="lpstr">
      <vt:lpstr>Arial</vt:lpstr>
      <vt:lpstr>Playfair</vt:lpstr>
      <vt:lpstr>Roboto</vt:lpstr>
      <vt:lpstr>Times New Roman</vt:lpstr>
      <vt:lpstr>Titillium Web</vt:lpstr>
      <vt:lpstr>Tw Cen MT</vt:lpstr>
      <vt:lpstr>Tw Cen MT Condensed</vt:lpstr>
      <vt:lpstr>Wingdings 3</vt:lpstr>
      <vt:lpstr>Integrál</vt:lpstr>
      <vt:lpstr>Národní muzeum v přírodě</vt:lpstr>
      <vt:lpstr>Národní muzeum v přírodě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Periodické publikace</vt:lpstr>
      <vt:lpstr>Periodické publikace </vt:lpstr>
      <vt:lpstr>Neperiodické publikace </vt:lpstr>
      <vt:lpstr>Neperiodické publikace</vt:lpstr>
      <vt:lpstr>Neperiodické publikace</vt:lpstr>
      <vt:lpstr>Neperiodické publikace</vt:lpstr>
      <vt:lpstr>Neperiodické publikace</vt:lpstr>
      <vt:lpstr>Neperiodické publikace</vt:lpstr>
      <vt:lpstr>Neperiodické publikace</vt:lpstr>
      <vt:lpstr>Neperiodické publikace</vt:lpstr>
      <vt:lpstr>Neperiodické publikace</vt:lpstr>
      <vt:lpstr>Neperiodické publikace</vt:lpstr>
      <vt:lpstr>POUŽITÉ ZDROJE a Odkazy </vt:lpstr>
      <vt:lpstr>POUŽITÉ ZDROJE a odkazy</vt:lpstr>
      <vt:lpstr>POUŽITÉ ZDROJE a odkazy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Národní muzeum v přírodě</dc:title>
  <dc:creator>veronikakulistakova@outlook.cz</dc:creator>
  <cp:lastModifiedBy>veronikakulistakova@outlook.cz</cp:lastModifiedBy>
  <cp:revision>52</cp:revision>
  <dcterms:created xsi:type="dcterms:W3CDTF">2020-11-25T11:30:37Z</dcterms:created>
  <dcterms:modified xsi:type="dcterms:W3CDTF">2020-11-29T14:49:46Z</dcterms:modified>
</cp:coreProperties>
</file>