
<file path=[Content_Types].xml><?xml version="1.0" encoding="utf-8"?>
<Types xmlns="http://schemas.openxmlformats.org/package/2006/content-types">
  <Default Extension="bmp" ContentType="image/bmp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74" r:id="rId3"/>
    <p:sldId id="275" r:id="rId4"/>
    <p:sldId id="276" r:id="rId5"/>
    <p:sldId id="272" r:id="rId6"/>
    <p:sldId id="277" r:id="rId7"/>
    <p:sldId id="278" r:id="rId8"/>
    <p:sldId id="282" r:id="rId9"/>
    <p:sldId id="280" r:id="rId10"/>
    <p:sldId id="281" r:id="rId11"/>
    <p:sldId id="273" r:id="rId12"/>
    <p:sldId id="266" r:id="rId13"/>
    <p:sldId id="260" r:id="rId14"/>
    <p:sldId id="268" r:id="rId15"/>
    <p:sldId id="269" r:id="rId16"/>
    <p:sldId id="279" r:id="rId17"/>
    <p:sldId id="271" r:id="rId18"/>
    <p:sldId id="270" r:id="rId19"/>
    <p:sldId id="257" r:id="rId20"/>
    <p:sldId id="261" r:id="rId21"/>
    <p:sldId id="262" r:id="rId22"/>
    <p:sldId id="265" r:id="rId23"/>
    <p:sldId id="263" r:id="rId24"/>
    <p:sldId id="264" r:id="rId25"/>
    <p:sldId id="26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0" autoAdjust="0"/>
    <p:restoredTop sz="90719" autoAdjust="0"/>
  </p:normalViewPr>
  <p:slideViewPr>
    <p:cSldViewPr snapToGrid="0">
      <p:cViewPr varScale="1">
        <p:scale>
          <a:sx n="65" d="100"/>
          <a:sy n="65" d="100"/>
        </p:scale>
        <p:origin x="12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DFCB940-3BFA-47FC-A4F9-1EF1C9960D78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0CE9FA-2D5D-4254-B165-7D342544B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168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FCB940-3BFA-47FC-A4F9-1EF1C9960D78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0CE9FA-2D5D-4254-B165-7D342544B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06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FCB940-3BFA-47FC-A4F9-1EF1C9960D78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0CE9FA-2D5D-4254-B165-7D342544B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43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FCB940-3BFA-47FC-A4F9-1EF1C9960D78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0CE9FA-2D5D-4254-B165-7D342544B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739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DFCB940-3BFA-47FC-A4F9-1EF1C9960D78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0CE9FA-2D5D-4254-B165-7D342544B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908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FCB940-3BFA-47FC-A4F9-1EF1C9960D78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0CE9FA-2D5D-4254-B165-7D342544B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293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FCB940-3BFA-47FC-A4F9-1EF1C9960D78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0CE9FA-2D5D-4254-B165-7D342544B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2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FCB940-3BFA-47FC-A4F9-1EF1C9960D78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0CE9FA-2D5D-4254-B165-7D342544B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708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FCB940-3BFA-47FC-A4F9-1EF1C9960D78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0CE9FA-2D5D-4254-B165-7D342544B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872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FCB940-3BFA-47FC-A4F9-1EF1C9960D78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C0CE9FA-2D5D-4254-B165-7D342544B8E0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3274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DFCB940-3BFA-47FC-A4F9-1EF1C9960D78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0CE9FA-2D5D-4254-B165-7D342544B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831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EDFCB940-3BFA-47FC-A4F9-1EF1C9960D78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8C0CE9FA-2D5D-4254-B165-7D342544B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5015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ravska-galerie.cz/moravska-galerie/o-galerii/dokumenty.aspx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oravska-galerie.cz/media/2105174/koncepce-sbirkotvorne-cinnosti-moravske-galerie-v-brne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8" name="Rectangle 87">
            <a:extLst>
              <a:ext uri="{FF2B5EF4-FFF2-40B4-BE49-F238E27FC236}">
                <a16:creationId xmlns:a16="http://schemas.microsoft.com/office/drawing/2014/main" id="{6F40FBDA-CEB1-40F0-9AB9-BD9C402D7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Obrázek 6" descr="Obsah obrázku budova, silnice, exteriér, ulice&#10;&#10;Popis byl vytvořen automaticky">
            <a:extLst>
              <a:ext uri="{FF2B5EF4-FFF2-40B4-BE49-F238E27FC236}">
                <a16:creationId xmlns:a16="http://schemas.microsoft.com/office/drawing/2014/main" id="{87E99D4E-02C7-4156-870D-3AB83F60FC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" b="1427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0" name="Rectangle 89">
            <a:extLst>
              <a:ext uri="{FF2B5EF4-FFF2-40B4-BE49-F238E27FC236}">
                <a16:creationId xmlns:a16="http://schemas.microsoft.com/office/drawing/2014/main" id="{0344D4FE-ABEF-4230-9E4E-AD5782FC7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56A67ED-C4B6-41CD-8178-4F5FBA29B6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461504"/>
          </a:xfrm>
        </p:spPr>
        <p:txBody>
          <a:bodyPr>
            <a:normAutofit/>
          </a:bodyPr>
          <a:lstStyle/>
          <a:p>
            <a:r>
              <a:rPr lang="cs-CZ"/>
              <a:t>Moravská galerie</a:t>
            </a:r>
            <a:endParaRPr lang="en-GB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4E03F4B-81DF-4DD1-B8B9-9B1763A4D1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1708" y="4623127"/>
            <a:ext cx="9070848" cy="45720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cs-CZ"/>
              <a:t>Kateřina Přikrylová</a:t>
            </a:r>
            <a:endParaRPr lang="en-GB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325F979-D3F9-4926-81B7-7ACCB31A5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  <a:alpha val="80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4708144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1379E1-C9D2-43B5-BC4A-96192F2B3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222782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Akce pro veřejnost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6A15FE0-1E35-4A73-8CEB-15D1CEB6E2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300" dirty="0"/>
              <a:t>Aktivity probíhají ve všech budovách MG: programy jsou spojené s galerijní činností</a:t>
            </a:r>
          </a:p>
          <a:p>
            <a:pPr>
              <a:buFontTx/>
              <a:buChar char="-"/>
            </a:pPr>
            <a:r>
              <a:rPr lang="cs-CZ" sz="2300" dirty="0"/>
              <a:t>Komentované prohlídky výstav</a:t>
            </a:r>
          </a:p>
          <a:p>
            <a:pPr>
              <a:buFontTx/>
              <a:buChar char="-"/>
            </a:pPr>
            <a:r>
              <a:rPr lang="cs-CZ" sz="2300" dirty="0"/>
              <a:t>Přednášky</a:t>
            </a:r>
          </a:p>
          <a:p>
            <a:pPr>
              <a:buFontTx/>
              <a:buChar char="-"/>
            </a:pPr>
            <a:r>
              <a:rPr lang="cs-CZ" sz="2300" dirty="0"/>
              <a:t>Diskuze</a:t>
            </a:r>
          </a:p>
          <a:p>
            <a:pPr>
              <a:buFontTx/>
              <a:buChar char="-"/>
            </a:pPr>
            <a:r>
              <a:rPr lang="cs-CZ" sz="2300" dirty="0"/>
              <a:t>Výtvarné workshopy</a:t>
            </a:r>
          </a:p>
          <a:p>
            <a:pPr>
              <a:buFontTx/>
              <a:buChar char="-"/>
            </a:pPr>
            <a:r>
              <a:rPr lang="cs-CZ" sz="2300" dirty="0"/>
              <a:t>Filmové a divadelní představení</a:t>
            </a:r>
          </a:p>
          <a:p>
            <a:pPr>
              <a:buFontTx/>
              <a:buChar char="-"/>
            </a:pPr>
            <a:r>
              <a:rPr lang="cs-CZ" sz="2300" dirty="0"/>
              <a:t>Koncerty</a:t>
            </a:r>
          </a:p>
          <a:p>
            <a:pPr>
              <a:buFontTx/>
              <a:buChar char="-"/>
            </a:pPr>
            <a:r>
              <a:rPr lang="cs-CZ" sz="2300" dirty="0"/>
              <a:t>Kurzy Dějin umění a kreslení</a:t>
            </a:r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9835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E822E1-DDDB-4745-AF30-1BB5FD9C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47919"/>
            <a:ext cx="10058400" cy="1191234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Publikační činnost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02C171E-C806-4D90-869E-A22929368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0235" y="1739153"/>
            <a:ext cx="10058400" cy="4714362"/>
          </a:xfrm>
        </p:spPr>
        <p:txBody>
          <a:bodyPr>
            <a:normAutofit/>
          </a:bodyPr>
          <a:lstStyle/>
          <a:p>
            <a:r>
              <a:rPr lang="cs-CZ" sz="2300" dirty="0"/>
              <a:t>Je přímo provázána s prezentačními, vědecko-výzkumnými, edukačními  a marketingovými aktivitami instituce</a:t>
            </a:r>
          </a:p>
          <a:p>
            <a:r>
              <a:rPr lang="cs-CZ" sz="2300" dirty="0"/>
              <a:t>Snaha optimalizovat „cenu a výkon“ publikačních výstupů</a:t>
            </a:r>
          </a:p>
          <a:p>
            <a:r>
              <a:rPr lang="cs-CZ" sz="2300" dirty="0"/>
              <a:t>Bulletin MG v minulem období předělali do formátu recenzovaného odborného periodika – dvakrát ročně vychází</a:t>
            </a:r>
          </a:p>
          <a:p>
            <a:r>
              <a:rPr lang="cs-CZ" sz="2300" dirty="0"/>
              <a:t>Bulletin představuje nenahraditelnou součástku vědecko-výzkumné činnosti instituce</a:t>
            </a:r>
          </a:p>
          <a:p>
            <a:r>
              <a:rPr lang="cs-CZ" sz="2300" dirty="0"/>
              <a:t>Publikace v bulletinu MG je pro interní i pro externí odborníky k danému tématu</a:t>
            </a:r>
          </a:p>
          <a:p>
            <a:r>
              <a:rPr lang="cs-CZ" sz="2300" dirty="0"/>
              <a:t>Vydávání tematických magazínů – zprostředkovává aktivity instituce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3113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 descr="Obsah obrázku tráva, exteriér, dům, budova&#10;&#10;Popis byl vytvořen automaticky">
            <a:extLst>
              <a:ext uri="{FF2B5EF4-FFF2-40B4-BE49-F238E27FC236}">
                <a16:creationId xmlns:a16="http://schemas.microsoft.com/office/drawing/2014/main" id="{28D1EE09-153A-4AE3-99D6-0A510E191F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5" r="1" b="17881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983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9A170B-979F-4EA9-846D-1E4342793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277646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Prezentace sbírkového fondu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E263350-ABBC-45B3-8A96-FA068BED7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46326"/>
            <a:ext cx="10058400" cy="4069080"/>
          </a:xfrm>
        </p:spPr>
        <p:txBody>
          <a:bodyPr/>
          <a:lstStyle/>
          <a:p>
            <a:r>
              <a:rPr lang="cs-CZ" sz="2300" dirty="0"/>
              <a:t>Zajímat se o aktuální trendy dějin umění</a:t>
            </a:r>
          </a:p>
          <a:p>
            <a:r>
              <a:rPr lang="cs-CZ" sz="2300" dirty="0"/>
              <a:t>Správci patří mezi přední osobnosti svého oboru</a:t>
            </a:r>
          </a:p>
          <a:p>
            <a:r>
              <a:rPr lang="cs-CZ" sz="2300" dirty="0"/>
              <a:t>Vytvořili soubor pro milovníky umění, sběratele a pro praktika studentů</a:t>
            </a:r>
          </a:p>
          <a:p>
            <a:r>
              <a:rPr lang="cs-CZ" sz="2300" dirty="0"/>
              <a:t>Nedostatkem je nepřítomnost sbírkových katalogů a reprezentativní publikace o MG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7161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BC987E-03CC-4A21-92DF-34C406D94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Expozice</a:t>
            </a:r>
          </a:p>
        </p:txBody>
      </p:sp>
      <p:pic>
        <p:nvPicPr>
          <p:cNvPr id="5" name="Obrázek 4" descr="Obsah obrázku budova, silnice, exteriér, ulice&#10;&#10;Popis byl vytvořen automaticky">
            <a:extLst>
              <a:ext uri="{FF2B5EF4-FFF2-40B4-BE49-F238E27FC236}">
                <a16:creationId xmlns:a16="http://schemas.microsoft.com/office/drawing/2014/main" id="{D2FBE7DD-5921-49DD-AA1A-45B7CACA4A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8" r="22306" b="3"/>
          <a:stretch/>
        </p:blipFill>
        <p:spPr>
          <a:xfrm>
            <a:off x="1199508" y="1612678"/>
            <a:ext cx="3019646" cy="3632643"/>
          </a:xfrm>
          <a:prstGeom prst="rect">
            <a:avLst/>
          </a:pr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5075E63-D16A-402C-9569-ED375EF57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3874" y="2103120"/>
            <a:ext cx="6601326" cy="3931920"/>
          </a:xfrm>
        </p:spPr>
        <p:txBody>
          <a:bodyPr>
            <a:normAutofit/>
          </a:bodyPr>
          <a:lstStyle/>
          <a:p>
            <a:r>
              <a:rPr lang="cs-CZ" sz="2300" dirty="0"/>
              <a:t>Dlouhodobé:</a:t>
            </a:r>
          </a:p>
          <a:p>
            <a:r>
              <a:rPr lang="cs-CZ" sz="2300" dirty="0"/>
              <a:t>Hlavní složkou prezentace sbírkového fondu je dlouhodobá expozice – největší slabina</a:t>
            </a:r>
          </a:p>
          <a:p>
            <a:r>
              <a:rPr lang="cs-CZ" sz="2300" dirty="0"/>
              <a:t>Dlouhodobá expozice je významná k přesvědčení autorů a původních majitelů k daru nebo pro instituci výhodnému prodeji</a:t>
            </a:r>
          </a:p>
        </p:txBody>
      </p:sp>
    </p:spTree>
    <p:extLst>
      <p:ext uri="{BB962C8B-B14F-4D97-AF65-F5344CB8AC3E}">
        <p14:creationId xmlns:p14="http://schemas.microsoft.com/office/powerpoint/2010/main" val="110433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2F36CB-354A-4421-8399-04DA5BF57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Expozice</a:t>
            </a:r>
          </a:p>
        </p:txBody>
      </p:sp>
      <p:pic>
        <p:nvPicPr>
          <p:cNvPr id="5" name="Obrázek 4" descr="Obsah obrázku budova, exteriér, chůze, ulice&#10;&#10;Popis byl vytvořen automaticky">
            <a:extLst>
              <a:ext uri="{FF2B5EF4-FFF2-40B4-BE49-F238E27FC236}">
                <a16:creationId xmlns:a16="http://schemas.microsoft.com/office/drawing/2014/main" id="{E9308E1A-4839-4D89-93AB-368E046D93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2" b="12818"/>
          <a:stretch/>
        </p:blipFill>
        <p:spPr>
          <a:xfrm>
            <a:off x="1176929" y="1612678"/>
            <a:ext cx="3019646" cy="3632643"/>
          </a:xfrm>
          <a:prstGeom prst="rect">
            <a:avLst/>
          </a:pr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E87F0F5-CE1E-4342-9567-EA810066F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3874" y="2103120"/>
            <a:ext cx="6601326" cy="3931920"/>
          </a:xfrm>
        </p:spPr>
        <p:txBody>
          <a:bodyPr>
            <a:normAutofit/>
          </a:bodyPr>
          <a:lstStyle/>
          <a:p>
            <a:r>
              <a:rPr lang="cs-CZ" sz="2300" dirty="0"/>
              <a:t>Krátkodobé:</a:t>
            </a:r>
          </a:p>
          <a:p>
            <a:r>
              <a:rPr lang="cs-CZ" sz="2300" dirty="0"/>
              <a:t>Důležité kritérií výběru je diskutován sbírkotvorný potenciál projektu</a:t>
            </a:r>
          </a:p>
          <a:p>
            <a:r>
              <a:rPr lang="cs-CZ" sz="2300" dirty="0"/>
              <a:t>Využívat synergie prestiže a produkčních nákladů spojených s výstavním projektem jako nástroj získávání akvizic</a:t>
            </a:r>
          </a:p>
        </p:txBody>
      </p:sp>
    </p:spTree>
    <p:extLst>
      <p:ext uri="{BB962C8B-B14F-4D97-AF65-F5344CB8AC3E}">
        <p14:creationId xmlns:p14="http://schemas.microsoft.com/office/powerpoint/2010/main" val="1959410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Obsah obrázku exteriér, budova, země, směr&#10;&#10;Popis byl vytvořen automaticky">
            <a:extLst>
              <a:ext uri="{FF2B5EF4-FFF2-40B4-BE49-F238E27FC236}">
                <a16:creationId xmlns:a16="http://schemas.microsoft.com/office/drawing/2014/main" id="{F46E702A-4E46-4AC8-B454-E5B321C802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0" r="1" b="16546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743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29F623-CCC8-4BB2-A049-A6AFAEC97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000" b="1" dirty="0"/>
              <a:t>Networking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23CEBC7-71E1-49AE-983D-F86ACE180C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283486"/>
            <a:ext cx="10058400" cy="3931920"/>
          </a:xfrm>
        </p:spPr>
        <p:txBody>
          <a:bodyPr/>
          <a:lstStyle/>
          <a:p>
            <a:r>
              <a:rPr lang="cs-CZ" sz="2300" dirty="0"/>
              <a:t>Usiluje o posílení možností a kompetence kurátorů a pracovníků oddělení marketingu ve prospěch sbírkových cílů</a:t>
            </a:r>
          </a:p>
          <a:p>
            <a:r>
              <a:rPr lang="cs-CZ" sz="2300" dirty="0"/>
              <a:t>U kurátorů a dalších odborných pracovníků jde hlavně o budování profesně-osobních vztahů se sběrateli a hlavně s autory</a:t>
            </a:r>
          </a:p>
          <a:p>
            <a:r>
              <a:rPr lang="cs-CZ" sz="2300" dirty="0"/>
              <a:t>Zájem odborný a sociální přispívá k důvěře k MG postarat se o darované </a:t>
            </a:r>
            <a:r>
              <a:rPr lang="cs-CZ" sz="2300" dirty="0" err="1"/>
              <a:t>dílá</a:t>
            </a:r>
            <a:r>
              <a:rPr lang="cs-CZ" sz="23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5149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A76511-C1A9-4110-974E-9025D4B98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/>
              <a:t>Mecenát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94E3780-DEC7-4CA3-BA74-FCE76F991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300" dirty="0"/>
              <a:t>MG chce napomoci formování, etablování a kultivování institutu kulturního mecenátu</a:t>
            </a:r>
          </a:p>
          <a:p>
            <a:r>
              <a:rPr lang="cs-CZ" sz="2300" dirty="0"/>
              <a:t>Do budoucna nalézat nejvýznamnější nové šance pro sbírkotvornou činnost MG</a:t>
            </a:r>
          </a:p>
          <a:p>
            <a:r>
              <a:rPr lang="cs-CZ" sz="2300" dirty="0"/>
              <a:t>Potřeba intenzivního dialogu – zapojení všech zaměstnanců galerie</a:t>
            </a:r>
          </a:p>
          <a:p>
            <a:r>
              <a:rPr lang="cs-CZ" sz="2300" dirty="0"/>
              <a:t>Rozvíjet kontakt se všemi formami mecenátu – individuální, korporátní, kolektivní</a:t>
            </a:r>
          </a:p>
        </p:txBody>
      </p:sp>
    </p:spTree>
    <p:extLst>
      <p:ext uri="{BB962C8B-B14F-4D97-AF65-F5344CB8AC3E}">
        <p14:creationId xmlns:p14="http://schemas.microsoft.com/office/powerpoint/2010/main" val="309258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budova, exteriér, lavice, ulice&#10;&#10;Popis byl vytvořen automaticky">
            <a:extLst>
              <a:ext uri="{FF2B5EF4-FFF2-40B4-BE49-F238E27FC236}">
                <a16:creationId xmlns:a16="http://schemas.microsoft.com/office/drawing/2014/main" id="{0E405083-1B0B-4438-A1F4-CE730EF069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42" r="1" b="14724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240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A8891A-9BD8-40FB-B212-84E671621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52947"/>
            <a:ext cx="10058400" cy="899335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Edukační činnost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F08DC94-96DD-448C-BFB1-71BBEED37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452282"/>
            <a:ext cx="10058400" cy="4582758"/>
          </a:xfrm>
        </p:spPr>
        <p:txBody>
          <a:bodyPr>
            <a:normAutofit/>
          </a:bodyPr>
          <a:lstStyle/>
          <a:p>
            <a:r>
              <a:rPr lang="cs-CZ" sz="2500" b="1" dirty="0"/>
              <a:t>Mezi priority páce s veřejností patří: 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300" dirty="0"/>
              <a:t>příprava a realizace kvalitní nabídky edukačních programů k dlouhodobým expozicím a aktuálním  výstavám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300" dirty="0"/>
              <a:t>příprava a realizace přednášek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300" dirty="0"/>
              <a:t>diskuzí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300" dirty="0"/>
              <a:t>komentovaných prohlídek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300" dirty="0"/>
              <a:t>workshopů 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300" dirty="0"/>
              <a:t>a dalších formátů programů pro různé věkové a další kategorie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300" dirty="0"/>
              <a:t>hledání možností zprostředkování umění pro širokou veřejnost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300" dirty="0"/>
              <a:t>rozvíjení znalostí a kontaktů v oblasti umění u odborného publika</a:t>
            </a:r>
          </a:p>
        </p:txBody>
      </p:sp>
    </p:spTree>
    <p:extLst>
      <p:ext uri="{BB962C8B-B14F-4D97-AF65-F5344CB8AC3E}">
        <p14:creationId xmlns:p14="http://schemas.microsoft.com/office/powerpoint/2010/main" val="1595799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26850C-18B8-4D3C-9FD3-0C73F7A96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25503"/>
            <a:ext cx="10058400" cy="1147296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Vyřazování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92DADF0-D979-4A2B-8F1F-CC7C636EF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059" y="1572799"/>
            <a:ext cx="11031166" cy="4623152"/>
          </a:xfrm>
        </p:spPr>
        <p:txBody>
          <a:bodyPr>
            <a:noAutofit/>
          </a:bodyPr>
          <a:lstStyle/>
          <a:p>
            <a:r>
              <a:rPr lang="cs-CZ" sz="2300" dirty="0"/>
              <a:t>Vyřadit předmět lze pouze z důvodu přebytečnosti nebo neupotřebitelnosti</a:t>
            </a:r>
          </a:p>
          <a:p>
            <a:pPr marL="342900" indent="-342900">
              <a:buAutoNum type="arabicPeriod"/>
            </a:pPr>
            <a:r>
              <a:rPr lang="cs-CZ" sz="2300" dirty="0" err="1"/>
              <a:t>přebytečnos</a:t>
            </a:r>
            <a:r>
              <a:rPr lang="cs-CZ" sz="2300" dirty="0"/>
              <a:t>: -předmět sám o sobě má mizivou nebo žádnou schopnost vypovídat o vývoji společnosti</a:t>
            </a:r>
          </a:p>
          <a:p>
            <a:pPr marL="342900" indent="-342900">
              <a:buAutoNum type="arabicPeriod"/>
            </a:pPr>
            <a:r>
              <a:rPr lang="cs-CZ" sz="2300" dirty="0"/>
              <a:t>Předmět má jistou vypovídací schopnost a sbírku zhodnocuje, ale pro její kvalitu je žádoucí jej vyměnit za jiný předmět, který má tuto schopnost vyšší</a:t>
            </a:r>
          </a:p>
          <a:p>
            <a:pPr marL="342900" indent="-342900">
              <a:buAutoNum type="arabicPeriod"/>
            </a:pPr>
            <a:r>
              <a:rPr lang="cs-CZ" sz="2300" dirty="0"/>
              <a:t>Restituční důvody</a:t>
            </a:r>
          </a:p>
          <a:p>
            <a:r>
              <a:rPr lang="cs-CZ" sz="2300" dirty="0"/>
              <a:t>Každé </a:t>
            </a:r>
            <a:r>
              <a:rPr lang="cs-CZ" sz="2300" dirty="0" err="1"/>
              <a:t>vyřezení</a:t>
            </a:r>
            <a:r>
              <a:rPr lang="cs-CZ" sz="2300" dirty="0"/>
              <a:t> je odborně posouzeno kurátorem, odborným pracovníkem</a:t>
            </a:r>
          </a:p>
          <a:p>
            <a:r>
              <a:rPr lang="cs-CZ" sz="2300" dirty="0"/>
              <a:t>Dále podléhá souhlasu Poradního sboru pro sbírkotvornou činnost Moravské Galerie</a:t>
            </a:r>
          </a:p>
        </p:txBody>
      </p:sp>
    </p:spTree>
    <p:extLst>
      <p:ext uri="{BB962C8B-B14F-4D97-AF65-F5344CB8AC3E}">
        <p14:creationId xmlns:p14="http://schemas.microsoft.com/office/powerpoint/2010/main" val="2684198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2108D0-69AE-4E8C-BB51-4FA976A2E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43203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Inventarizace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87A2D35-C45B-419F-9D24-B25D30653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5583" y="1914803"/>
            <a:ext cx="10058400" cy="4120237"/>
          </a:xfrm>
        </p:spPr>
        <p:txBody>
          <a:bodyPr>
            <a:normAutofit/>
          </a:bodyPr>
          <a:lstStyle/>
          <a:p>
            <a:r>
              <a:rPr lang="cs-CZ" sz="2800" dirty="0"/>
              <a:t>Provádějí se v souladu se zákonem 122/2000 Sb. Sbírka MG musí být ve smyslu § 3 odst. 1 vyhlášky 275/2000 Sb. kompletně inventarizována v průběhu 10 let</a:t>
            </a:r>
          </a:p>
          <a:p>
            <a:pPr marL="342900" indent="-342900">
              <a:buAutoNum type="arabicPeriod"/>
            </a:pPr>
            <a:r>
              <a:rPr lang="cs-CZ" sz="2800" b="1" dirty="0"/>
              <a:t>Řádná inventarizace - </a:t>
            </a:r>
            <a:r>
              <a:rPr lang="cs-CZ" sz="2800" dirty="0"/>
              <a:t>příkazem ředitele musí projít inventarizací 10% z toho 5% věcí movitých</a:t>
            </a:r>
          </a:p>
          <a:p>
            <a:pPr marL="342900" indent="-342900">
              <a:buAutoNum type="arabicPeriod"/>
            </a:pPr>
            <a:r>
              <a:rPr lang="cs-CZ" sz="2800" b="1" dirty="0"/>
              <a:t>Mimořádná inventarizace –</a:t>
            </a:r>
            <a:r>
              <a:rPr lang="cs-CZ" sz="2800" dirty="0"/>
              <a:t> ředitel může nařídit mimořádnou inventarizaci při změně správce (kurátora, správce depozitáře), při stěhování, …</a:t>
            </a:r>
          </a:p>
        </p:txBody>
      </p:sp>
    </p:spTree>
    <p:extLst>
      <p:ext uri="{BB962C8B-B14F-4D97-AF65-F5344CB8AC3E}">
        <p14:creationId xmlns:p14="http://schemas.microsoft.com/office/powerpoint/2010/main" val="2806136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Obsah obrázku exteriér, budova, silnice, ulice&#10;&#10;Popis byl vytvořen automaticky">
            <a:extLst>
              <a:ext uri="{FF2B5EF4-FFF2-40B4-BE49-F238E27FC236}">
                <a16:creationId xmlns:a16="http://schemas.microsoft.com/office/drawing/2014/main" id="{ADC8ECD0-4B9E-4267-B564-ABE9811835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9" r="1" b="13198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810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8EC848-B4BC-4C3C-B88F-BAD0E2F04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87610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Evidence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E29840D-A8B1-4978-9588-418330CBA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9591" y="1859210"/>
            <a:ext cx="8792817" cy="3931920"/>
          </a:xfrm>
        </p:spPr>
        <p:txBody>
          <a:bodyPr>
            <a:normAutofit/>
          </a:bodyPr>
          <a:lstStyle/>
          <a:p>
            <a:r>
              <a:rPr lang="cs-CZ" sz="2800" dirty="0"/>
              <a:t>Sbírka je vedena ve dvoustupňové evidenci:</a:t>
            </a:r>
          </a:p>
          <a:p>
            <a:pPr marL="342900" indent="-342900">
              <a:buAutoNum type="arabicPeriod"/>
            </a:pPr>
            <a:r>
              <a:rPr lang="cs-CZ" sz="2800" b="1" dirty="0"/>
              <a:t>Chronologická</a:t>
            </a:r>
          </a:p>
          <a:p>
            <a:pPr marL="342900" indent="-342900">
              <a:buAutoNum type="arabicPeriod"/>
            </a:pPr>
            <a:r>
              <a:rPr lang="cs-CZ" sz="2800" b="1" dirty="0"/>
              <a:t>Systematická</a:t>
            </a:r>
          </a:p>
          <a:p>
            <a:r>
              <a:rPr lang="cs-CZ" sz="2800" dirty="0"/>
              <a:t>Kompletní systematická evidence je doplněna v elektrické databázi DEMUS</a:t>
            </a:r>
          </a:p>
          <a:p>
            <a:r>
              <a:rPr lang="cs-CZ" sz="2800" dirty="0"/>
              <a:t>S textovými </a:t>
            </a:r>
            <a:r>
              <a:rPr lang="cs-CZ" sz="2800" dirty="0" err="1"/>
              <a:t>záznami</a:t>
            </a:r>
            <a:r>
              <a:rPr lang="cs-CZ" sz="2800" dirty="0"/>
              <a:t> je databáze doplněna i o obrazovou dokumentaci </a:t>
            </a:r>
          </a:p>
        </p:txBody>
      </p:sp>
    </p:spTree>
    <p:extLst>
      <p:ext uri="{BB962C8B-B14F-4D97-AF65-F5344CB8AC3E}">
        <p14:creationId xmlns:p14="http://schemas.microsoft.com/office/powerpoint/2010/main" val="612837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B9877B-1C1D-4DD1-82D4-8505152E0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7281" y="1232452"/>
            <a:ext cx="10058400" cy="4802588"/>
          </a:xfrm>
        </p:spPr>
        <p:txBody>
          <a:bodyPr>
            <a:normAutofit/>
          </a:bodyPr>
          <a:lstStyle/>
          <a:p>
            <a:r>
              <a:rPr lang="cs-CZ" sz="2800" dirty="0"/>
              <a:t>Nejvíce koncepce sbírkotvorné činnosti závisí z velké části na jednotlivých odborných pracovnících a kurátorech sbírek.</a:t>
            </a:r>
          </a:p>
          <a:p>
            <a:r>
              <a:rPr lang="cs-CZ" sz="2800" dirty="0"/>
              <a:t>Při vzniku se vycházelo z jejich podmětů a materiálů</a:t>
            </a:r>
          </a:p>
          <a:p>
            <a:r>
              <a:rPr lang="cs-CZ" sz="2800" b="1" dirty="0"/>
              <a:t>Materiály</a:t>
            </a:r>
            <a:r>
              <a:rPr lang="cs-CZ" sz="2800" dirty="0"/>
              <a:t> se staly podkladem a podmětem vedené diskuze: především převzaty návrhy strategických a koncepčních řešení sbírkotvorné činnosti</a:t>
            </a:r>
          </a:p>
          <a:p>
            <a:r>
              <a:rPr lang="cs-CZ" sz="2800" dirty="0"/>
              <a:t>Potvrdilo se, že neuralgickým bodem akviziční činnosti není otázka </a:t>
            </a:r>
            <a:r>
              <a:rPr lang="cs-CZ" sz="2800" b="1" dirty="0"/>
              <a:t>„co?“, ale „jakým způsobem?</a:t>
            </a:r>
          </a:p>
        </p:txBody>
      </p:sp>
    </p:spTree>
    <p:extLst>
      <p:ext uri="{BB962C8B-B14F-4D97-AF65-F5344CB8AC3E}">
        <p14:creationId xmlns:p14="http://schemas.microsoft.com/office/powerpoint/2010/main" val="2274058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E192707B-B929-41A7-9B41-E959A1C689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Obrázek 6" descr="Obsah obrázku budova, exteriér, silnice, ulice&#10;&#10;Popis byl vytvořen automaticky">
            <a:extLst>
              <a:ext uri="{FF2B5EF4-FFF2-40B4-BE49-F238E27FC236}">
                <a16:creationId xmlns:a16="http://schemas.microsoft.com/office/drawing/2014/main" id="{7A467AA9-0373-4E0A-ABC8-AC70EEAE3A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4" b="1370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21F54B3-B541-4F7D-AEE5-7E4EACEA3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r>
              <a:rPr lang="cs-CZ" b="1"/>
              <a:t>Zdroje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A11ADFF-9D68-40E9-8E89-2FF95165C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3931920"/>
          </a:xfrm>
        </p:spPr>
        <p:txBody>
          <a:bodyPr>
            <a:normAutofit/>
          </a:bodyPr>
          <a:lstStyle/>
          <a:p>
            <a:r>
              <a:rPr lang="cs-CZ" dirty="0"/>
              <a:t>Moravská Galerie v Brně. </a:t>
            </a:r>
            <a:r>
              <a:rPr lang="cs-CZ" i="1" dirty="0"/>
              <a:t>Moravská Galerie v Brně</a:t>
            </a:r>
            <a:r>
              <a:rPr lang="cs-CZ" dirty="0"/>
              <a:t> [online]. Brně, 2020 [cit. 2020-12-09]. Dostupné z: </a:t>
            </a:r>
            <a:r>
              <a:rPr lang="cs-CZ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http://www.moravska-galerie.cz/moravska-galerie/o-galerii/dokumenty.aspx</a:t>
            </a:r>
            <a:endParaRPr lang="cs-CZ" dirty="0"/>
          </a:p>
          <a:p>
            <a:r>
              <a:rPr lang="cs-CZ" i="1" dirty="0"/>
              <a:t>Koncepce sbírkotvorné činnosti Moravské galerie v Brně: Moravská Galerie v Brně</a:t>
            </a:r>
            <a:r>
              <a:rPr lang="cs-CZ" dirty="0"/>
              <a:t> [online]. Brně, 2015 [cit. 2020-12-09]. Dostupné z: </a:t>
            </a:r>
            <a:r>
              <a:rPr lang="cs-CZ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http://www.moravska-galerie.cz/media/2105174/koncepce-sbirkotvorne-cinnosti-moravske-galerie-v-brne.pdf</a:t>
            </a:r>
            <a:endParaRPr lang="cs-CZ" dirty="0"/>
          </a:p>
          <a:p>
            <a:r>
              <a:rPr lang="cs-CZ" dirty="0"/>
              <a:t>WÖRGÖTTER, Zora. </a:t>
            </a:r>
            <a:r>
              <a:rPr lang="cs-CZ" i="1" dirty="0"/>
              <a:t>Poslání, cíle, řízení a další rozvoj Moravské galerie v Brně</a:t>
            </a:r>
            <a:r>
              <a:rPr lang="cs-CZ" dirty="0"/>
              <a:t>. Brno, 2012, , 14 str.</a:t>
            </a:r>
          </a:p>
          <a:p>
            <a:r>
              <a:rPr lang="cs-CZ" i="1" dirty="0"/>
              <a:t>Střednědobá koncepce rozvoje Moravské Galerie v Brně pro období 2019 - 2023</a:t>
            </a:r>
            <a:r>
              <a:rPr lang="cs-CZ" dirty="0"/>
              <a:t>. Brno, 2018, , 24 str.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FB4235C-4505-46C7-AD8F-8769A1972F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</p:spTree>
    <p:extLst>
      <p:ext uri="{BB962C8B-B14F-4D97-AF65-F5344CB8AC3E}">
        <p14:creationId xmlns:p14="http://schemas.microsoft.com/office/powerpoint/2010/main" val="39646865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F46C09E-6A0B-4F7D-8EE9-EC83EE248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06904"/>
            <a:ext cx="10058400" cy="5005138"/>
          </a:xfrm>
        </p:spPr>
        <p:txBody>
          <a:bodyPr>
            <a:normAutofit/>
          </a:bodyPr>
          <a:lstStyle/>
          <a:p>
            <a:r>
              <a:rPr lang="cs-CZ" sz="2300" b="1" dirty="0"/>
              <a:t>Sbírkotvorná činnost:</a:t>
            </a:r>
          </a:p>
          <a:p>
            <a:r>
              <a:rPr lang="cs-CZ" sz="2300" dirty="0"/>
              <a:t>Na sbírkotvornou činnost navazují další dva stupně: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300" dirty="0"/>
              <a:t>Příprava expozic – prezentující stálé sbírky 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300" dirty="0"/>
              <a:t>Realizace krátkodobých výstav</a:t>
            </a:r>
          </a:p>
          <a:p>
            <a:r>
              <a:rPr lang="cs-CZ" sz="2300" dirty="0"/>
              <a:t>MG zveřejnila své sbírky on-line – přináší nové výzvy pro doprovodné programy, např.: - výukové programy pracující s online sbírkami, které se mohou odehrávat ve školách bez přítomnosti účastníků v galerii jako seznámení s její činností před návštěvou nebo programy zprostředkující umělecké předměty v otevřených expozicích</a:t>
            </a:r>
          </a:p>
          <a:p>
            <a:r>
              <a:rPr lang="cs-CZ" sz="2300" dirty="0"/>
              <a:t>Plán vytvořit řadu doprovodných a edukačních programů a intenzivně  se po edukační stránce podílet na jejich přípravě</a:t>
            </a:r>
          </a:p>
          <a:p>
            <a:endParaRPr lang="cs-CZ" sz="2300" dirty="0"/>
          </a:p>
          <a:p>
            <a:pPr marL="457200" indent="-457200">
              <a:buFont typeface="+mj-lt"/>
              <a:buAutoNum type="arabicPeriod"/>
            </a:pPr>
            <a:endParaRPr lang="cs-CZ" sz="2300" dirty="0"/>
          </a:p>
        </p:txBody>
      </p:sp>
    </p:spTree>
    <p:extLst>
      <p:ext uri="{BB962C8B-B14F-4D97-AF65-F5344CB8AC3E}">
        <p14:creationId xmlns:p14="http://schemas.microsoft.com/office/powerpoint/2010/main" val="203986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BB6AF9-221D-490D-AA0C-0CC9FF4AA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52322"/>
            <a:ext cx="10058400" cy="1387374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Knižní edice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DB9A93B-124D-4C58-AD30-FFB9EF411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3104" y="2450592"/>
            <a:ext cx="10058400" cy="3255264"/>
          </a:xfrm>
        </p:spPr>
        <p:txBody>
          <a:bodyPr/>
          <a:lstStyle/>
          <a:p>
            <a:r>
              <a:rPr lang="cs-CZ" sz="2300" dirty="0"/>
              <a:t>S nakladatelstvím Albatros vytvořit knižní edici publikací přibližujících umění dětem a teenagerům</a:t>
            </a:r>
          </a:p>
          <a:p>
            <a:r>
              <a:rPr lang="cs-CZ" sz="2300" dirty="0"/>
              <a:t>První projekt byla kniha: Jak se dělá galerie, 2016</a:t>
            </a:r>
          </a:p>
          <a:p>
            <a:r>
              <a:rPr lang="cs-CZ" sz="2300" dirty="0"/>
              <a:t>Kniha o Josefu Šímovi připravované v souvislosti s výstavou Josefa Šíma: Cesta k Vysoké hře, 2019</a:t>
            </a:r>
          </a:p>
          <a:p>
            <a:r>
              <a:rPr lang="cs-CZ" sz="2300" dirty="0"/>
              <a:t>MG plánuje vytvořit pozici animátora nových médií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5161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exteriér, budova, silnice, ulice&#10;&#10;Popis byl vytvořen automaticky">
            <a:extLst>
              <a:ext uri="{FF2B5EF4-FFF2-40B4-BE49-F238E27FC236}">
                <a16:creationId xmlns:a16="http://schemas.microsoft.com/office/drawing/2014/main" id="{E524A141-9D04-4A49-B4EE-60566334E4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77" r="1" b="1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510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6B88A7-E450-4325-92CE-E5AD42D94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12064"/>
            <a:ext cx="10058400" cy="875310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Školy a edukační aktivity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9328EA4-5507-4EA2-BA41-2C7E367E5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9680" y="1421436"/>
            <a:ext cx="10058400" cy="4958562"/>
          </a:xfrm>
        </p:spPr>
        <p:txBody>
          <a:bodyPr>
            <a:normAutofit/>
          </a:bodyPr>
          <a:lstStyle/>
          <a:p>
            <a:r>
              <a:rPr lang="cs-CZ" sz="2300" dirty="0"/>
              <a:t>Cílem lektorského oddělení:</a:t>
            </a:r>
          </a:p>
          <a:p>
            <a:pPr marL="0" indent="0">
              <a:buNone/>
            </a:pPr>
            <a:r>
              <a:rPr lang="cs-CZ" sz="2300" dirty="0"/>
              <a:t>- Udržení nastavené kvality edukačních programů </a:t>
            </a:r>
          </a:p>
          <a:p>
            <a:pPr>
              <a:buFontTx/>
              <a:buChar char="-"/>
            </a:pPr>
            <a:r>
              <a:rPr lang="cs-CZ" sz="2300" dirty="0"/>
              <a:t>Sledování aktuálních trendů</a:t>
            </a:r>
          </a:p>
          <a:p>
            <a:pPr>
              <a:buFontTx/>
              <a:buChar char="-"/>
            </a:pPr>
            <a:r>
              <a:rPr lang="cs-CZ" sz="2300" dirty="0"/>
              <a:t>Hledání nových formátů práce s veřejností</a:t>
            </a:r>
          </a:p>
          <a:p>
            <a:r>
              <a:rPr lang="cs-CZ" sz="2300" dirty="0"/>
              <a:t>Zaměřuje se na spolupráci s extérními lektory</a:t>
            </a:r>
          </a:p>
          <a:p>
            <a:r>
              <a:rPr lang="cs-CZ" sz="2300" dirty="0"/>
              <a:t>Snaží se rozšiřovat jejich kruh a zároveň zajistit jejich odbornou kvalifikaci pod vedením interních galerijních pedagogů</a:t>
            </a:r>
          </a:p>
          <a:p>
            <a:r>
              <a:rPr lang="cs-CZ" sz="2300" dirty="0"/>
              <a:t>Prohlubovat spolupráci se školami </a:t>
            </a:r>
          </a:p>
          <a:p>
            <a:r>
              <a:rPr lang="cs-CZ" sz="2300" dirty="0"/>
              <a:t>S programy, které vytváří pro děti, žáky a studenty všech věkových kategorií, souvisí i způsob jejich propagace a vytvoření nových edukačních brožur pro pedagogy </a:t>
            </a:r>
          </a:p>
          <a:p>
            <a:endParaRPr lang="cs-CZ" sz="2300" dirty="0"/>
          </a:p>
        </p:txBody>
      </p:sp>
    </p:spTree>
    <p:extLst>
      <p:ext uri="{BB962C8B-B14F-4D97-AF65-F5344CB8AC3E}">
        <p14:creationId xmlns:p14="http://schemas.microsoft.com/office/powerpoint/2010/main" val="2878057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15F11F9-BD04-4F64-A9D2-89E3EE286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3104" y="1755648"/>
            <a:ext cx="10058400" cy="4352544"/>
          </a:xfrm>
        </p:spPr>
        <p:txBody>
          <a:bodyPr>
            <a:normAutofit/>
          </a:bodyPr>
          <a:lstStyle/>
          <a:p>
            <a:r>
              <a:rPr lang="cs-CZ" sz="2300" dirty="0"/>
              <a:t>Programy vznikají jak ke stálým expozicím tak vznikají edukační programy k jednotlivým vybraným krátkodobým výstavním projektům</a:t>
            </a:r>
          </a:p>
          <a:p>
            <a:r>
              <a:rPr lang="cs-CZ" sz="2300" dirty="0"/>
              <a:t>Edukační programy jsou komponovány na základě analýzy minulých let – odpovídají potřebám škol a splňují cíle RVP</a:t>
            </a:r>
          </a:p>
          <a:p>
            <a:r>
              <a:rPr lang="cs-CZ" sz="2300" dirty="0"/>
              <a:t>Propagace probíhá formou distribuce tištěné brožury a zasíláním newsletterů s nabídkou edukačních programů k aktuálním výstavním projektům</a:t>
            </a:r>
          </a:p>
        </p:txBody>
      </p:sp>
    </p:spTree>
    <p:extLst>
      <p:ext uri="{BB962C8B-B14F-4D97-AF65-F5344CB8AC3E}">
        <p14:creationId xmlns:p14="http://schemas.microsoft.com/office/powerpoint/2010/main" val="1393221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budova, exteriér, cihla, dům&#10;&#10;Popis byl vytvořen automaticky">
            <a:extLst>
              <a:ext uri="{FF2B5EF4-FFF2-40B4-BE49-F238E27FC236}">
                <a16:creationId xmlns:a16="http://schemas.microsoft.com/office/drawing/2014/main" id="{F36CB165-2BA4-4748-9BB5-EE66BF9C9A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8" r="1" b="14210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958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227BC6-3017-4441-8590-DB792B3BD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75310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Aktivity pro veřejnost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0910A69-4BB5-40A1-924D-3B4365B345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698270"/>
            <a:ext cx="10058400" cy="4645152"/>
          </a:xfrm>
        </p:spPr>
        <p:txBody>
          <a:bodyPr>
            <a:normAutofit fontScale="92500" lnSpcReduction="20000"/>
          </a:bodyPr>
          <a:lstStyle/>
          <a:p>
            <a:r>
              <a:rPr lang="cs-CZ" sz="2500" dirty="0"/>
              <a:t>Povolení pro studenty vykonávat praxe v MG</a:t>
            </a:r>
          </a:p>
          <a:p>
            <a:r>
              <a:rPr lang="cs-CZ" sz="2500" dirty="0"/>
              <a:t>Příprava Art </a:t>
            </a:r>
            <a:r>
              <a:rPr lang="cs-CZ" sz="2500" dirty="0" err="1"/>
              <a:t>Week</a:t>
            </a:r>
            <a:r>
              <a:rPr lang="cs-CZ" sz="2500" dirty="0"/>
              <a:t> pro Pedagogické fakulty MU</a:t>
            </a:r>
          </a:p>
          <a:p>
            <a:r>
              <a:rPr lang="cs-CZ" sz="2500" dirty="0"/>
              <a:t>Propagace - Příprava tiskovin: </a:t>
            </a:r>
          </a:p>
          <a:p>
            <a:pPr marL="0" indent="0">
              <a:buNone/>
            </a:pPr>
            <a:r>
              <a:rPr lang="cs-CZ" sz="2500" dirty="0"/>
              <a:t>- Dvouměsíčník</a:t>
            </a:r>
          </a:p>
          <a:p>
            <a:pPr marL="0" indent="0">
              <a:buNone/>
            </a:pPr>
            <a:r>
              <a:rPr lang="cs-CZ" sz="2500" dirty="0"/>
              <a:t>- Brožury s doprovodným programem</a:t>
            </a:r>
          </a:p>
          <a:p>
            <a:pPr>
              <a:buFontTx/>
              <a:buChar char="-"/>
            </a:pPr>
            <a:r>
              <a:rPr lang="cs-CZ" sz="2500" dirty="0"/>
              <a:t>Magazín MG</a:t>
            </a:r>
          </a:p>
          <a:p>
            <a:pPr>
              <a:buFontTx/>
              <a:buChar char="-"/>
            </a:pPr>
            <a:r>
              <a:rPr lang="cs-CZ" sz="2500" dirty="0"/>
              <a:t>Webové a sociální stránky</a:t>
            </a:r>
          </a:p>
          <a:p>
            <a:pPr>
              <a:buFontTx/>
              <a:buChar char="-"/>
            </a:pPr>
            <a:r>
              <a:rPr lang="cs-CZ" sz="2500" dirty="0"/>
              <a:t>FB stránky</a:t>
            </a:r>
          </a:p>
          <a:p>
            <a:pPr>
              <a:buFontTx/>
              <a:buChar char="-"/>
            </a:pPr>
            <a:r>
              <a:rPr lang="cs-CZ" sz="2500" dirty="0"/>
              <a:t>Instagram</a:t>
            </a:r>
          </a:p>
          <a:p>
            <a:pPr>
              <a:buFontTx/>
              <a:buChar char="-"/>
            </a:pPr>
            <a:r>
              <a:rPr lang="cs-CZ" sz="2500" dirty="0"/>
              <a:t>YouTube</a:t>
            </a:r>
          </a:p>
          <a:p>
            <a:pPr>
              <a:buFontTx/>
              <a:buChar char="-"/>
            </a:pPr>
            <a:r>
              <a:rPr lang="cs-CZ" sz="2500" dirty="0"/>
              <a:t>Webové stány určené k propagaci kulturních akcí</a:t>
            </a:r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3184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1011</Words>
  <Application>Microsoft Office PowerPoint</Application>
  <PresentationFormat>Širokoúhlá obrazovka</PresentationFormat>
  <Paragraphs>112</Paragraphs>
  <Slides>25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8" baseType="lpstr">
      <vt:lpstr>Arial</vt:lpstr>
      <vt:lpstr>Century Gothic</vt:lpstr>
      <vt:lpstr>Savon</vt:lpstr>
      <vt:lpstr>Moravská galerie</vt:lpstr>
      <vt:lpstr>Edukační činnost</vt:lpstr>
      <vt:lpstr>Prezentace aplikace PowerPoint</vt:lpstr>
      <vt:lpstr>Knižní edice </vt:lpstr>
      <vt:lpstr>Prezentace aplikace PowerPoint</vt:lpstr>
      <vt:lpstr>Školy a edukační aktivity</vt:lpstr>
      <vt:lpstr>Prezentace aplikace PowerPoint</vt:lpstr>
      <vt:lpstr>Prezentace aplikace PowerPoint</vt:lpstr>
      <vt:lpstr>Aktivity pro veřejnost</vt:lpstr>
      <vt:lpstr>Akce pro veřejnost</vt:lpstr>
      <vt:lpstr>Publikační činnost</vt:lpstr>
      <vt:lpstr>Prezentace aplikace PowerPoint</vt:lpstr>
      <vt:lpstr>Prezentace sbírkového fondu</vt:lpstr>
      <vt:lpstr>Expozice</vt:lpstr>
      <vt:lpstr>Expozice</vt:lpstr>
      <vt:lpstr>Prezentace aplikace PowerPoint</vt:lpstr>
      <vt:lpstr>Networking</vt:lpstr>
      <vt:lpstr>Mecenát</vt:lpstr>
      <vt:lpstr>Prezentace aplikace PowerPoint</vt:lpstr>
      <vt:lpstr>Vyřazování</vt:lpstr>
      <vt:lpstr>Inventarizace</vt:lpstr>
      <vt:lpstr>Prezentace aplikace PowerPoint</vt:lpstr>
      <vt:lpstr>Evidence</vt:lpstr>
      <vt:lpstr>Prezentace aplikace PowerPoint</vt:lpstr>
      <vt:lpstr>Zdroje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Moravská galerie</dc:title>
  <dc:creator>Kateřina Přikrylová</dc:creator>
  <cp:lastModifiedBy>Kateřina Přikrylová</cp:lastModifiedBy>
  <cp:revision>2</cp:revision>
  <dcterms:created xsi:type="dcterms:W3CDTF">2020-12-09T08:02:25Z</dcterms:created>
  <dcterms:modified xsi:type="dcterms:W3CDTF">2020-12-09T10:01:31Z</dcterms:modified>
</cp:coreProperties>
</file>