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73" r:id="rId9"/>
    <p:sldId id="271" r:id="rId10"/>
    <p:sldId id="272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8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B7B0-B9E0-4B51-A01D-8EC63C38AF5A}" type="datetimeFigureOut">
              <a:rPr lang="en-GB" smtClean="0"/>
              <a:pPr/>
              <a:t>28/11/2020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2A00-03DE-410A-AD3E-ACB402163B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B7B0-B9E0-4B51-A01D-8EC63C38AF5A}" type="datetimeFigureOut">
              <a:rPr lang="en-GB" smtClean="0"/>
              <a:pPr/>
              <a:t>28/11/2020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2A00-03DE-410A-AD3E-ACB402163B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B7B0-B9E0-4B51-A01D-8EC63C38AF5A}" type="datetimeFigureOut">
              <a:rPr lang="en-GB" smtClean="0"/>
              <a:pPr/>
              <a:t>28/11/2020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2A00-03DE-410A-AD3E-ACB402163B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B7B0-B9E0-4B51-A01D-8EC63C38AF5A}" type="datetimeFigureOut">
              <a:rPr lang="en-GB" smtClean="0"/>
              <a:pPr/>
              <a:t>28/11/2020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2A00-03DE-410A-AD3E-ACB402163B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B7B0-B9E0-4B51-A01D-8EC63C38AF5A}" type="datetimeFigureOut">
              <a:rPr lang="en-GB" smtClean="0"/>
              <a:pPr/>
              <a:t>28/11/2020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2A00-03DE-410A-AD3E-ACB402163B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B7B0-B9E0-4B51-A01D-8EC63C38AF5A}" type="datetimeFigureOut">
              <a:rPr lang="en-GB" smtClean="0"/>
              <a:pPr/>
              <a:t>28/11/2020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2A00-03DE-410A-AD3E-ACB402163B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B7B0-B9E0-4B51-A01D-8EC63C38AF5A}" type="datetimeFigureOut">
              <a:rPr lang="en-GB" smtClean="0"/>
              <a:pPr/>
              <a:t>28/11/2020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2A00-03DE-410A-AD3E-ACB402163B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B7B0-B9E0-4B51-A01D-8EC63C38AF5A}" type="datetimeFigureOut">
              <a:rPr lang="en-GB" smtClean="0"/>
              <a:pPr/>
              <a:t>28/11/2020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2A00-03DE-410A-AD3E-ACB402163B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B7B0-B9E0-4B51-A01D-8EC63C38AF5A}" type="datetimeFigureOut">
              <a:rPr lang="en-GB" smtClean="0"/>
              <a:pPr/>
              <a:t>28/11/2020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2A00-03DE-410A-AD3E-ACB402163B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B7B0-B9E0-4B51-A01D-8EC63C38AF5A}" type="datetimeFigureOut">
              <a:rPr lang="en-GB" smtClean="0"/>
              <a:pPr/>
              <a:t>28/11/2020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2A00-03DE-410A-AD3E-ACB402163B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B7B0-B9E0-4B51-A01D-8EC63C38AF5A}" type="datetimeFigureOut">
              <a:rPr lang="en-GB" smtClean="0"/>
              <a:pPr/>
              <a:t>28/11/2020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2A00-03DE-410A-AD3E-ACB402163B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AB7B0-B9E0-4B51-A01D-8EC63C38AF5A}" type="datetimeFigureOut">
              <a:rPr lang="en-GB" smtClean="0"/>
              <a:pPr/>
              <a:t>28/11/2020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42A00-03DE-410A-AD3E-ACB402163BE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9552" y="2420888"/>
            <a:ext cx="8064896" cy="1470025"/>
          </a:xfrm>
        </p:spPr>
        <p:txBody>
          <a:bodyPr>
            <a:noAutofit/>
          </a:bodyPr>
          <a:lstStyle/>
          <a:p>
            <a:r>
              <a:rPr lang="cs-CZ" b="1" dirty="0" smtClean="0"/>
              <a:t>Ediční činnost Muzea města Brna</a:t>
            </a:r>
            <a:endParaRPr lang="en-GB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sz="4000" b="1" dirty="0" smtClean="0"/>
              <a:t>Alena Procházková </a:t>
            </a:r>
          </a:p>
          <a:p>
            <a:r>
              <a:rPr lang="cs-CZ" dirty="0" smtClean="0"/>
              <a:t>Posluchačka 3. ročníku prezenčního studia muzeologie</a:t>
            </a:r>
          </a:p>
          <a:p>
            <a:endParaRPr lang="cs-CZ" dirty="0" smtClean="0"/>
          </a:p>
          <a:p>
            <a:r>
              <a:rPr lang="cs-CZ" dirty="0" smtClean="0"/>
              <a:t>Brno</a:t>
            </a:r>
          </a:p>
          <a:p>
            <a:r>
              <a:rPr lang="cs-CZ" dirty="0" smtClean="0"/>
              <a:t>2020</a:t>
            </a:r>
            <a:endParaRPr lang="en-GB" dirty="0"/>
          </a:p>
        </p:txBody>
      </p:sp>
      <p:pic>
        <p:nvPicPr>
          <p:cNvPr id="28674" name="Picture 2" descr="Muzeum města Brna - Įrašai | Facebo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476672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EDIČNÍ RADA</a:t>
            </a:r>
            <a:endParaRPr lang="en-GB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/>
          </a:bodyPr>
          <a:lstStyle/>
          <a:p>
            <a:r>
              <a:rPr lang="cs-CZ" sz="2400" dirty="0" smtClean="0"/>
              <a:t>Práce na přípravě publikací a dalších tiskových a edičních počinů muzea probíhají průběžně při přípravě tiskových a dalších materiálů vydávaných k výstavám a jiným akcím muzea</a:t>
            </a:r>
          </a:p>
          <a:p>
            <a:r>
              <a:rPr lang="cs-CZ" sz="2400" dirty="0" smtClean="0"/>
              <a:t>Podílí se také na textové a grafické korektuře materiálů vydávaných jinými subjekty (TIC, CCR </a:t>
            </a:r>
            <a:r>
              <a:rPr lang="cs-CZ" sz="2400" dirty="0" smtClean="0"/>
              <a:t>JM aj</a:t>
            </a:r>
            <a:r>
              <a:rPr lang="cs-CZ" sz="2400" dirty="0" smtClean="0"/>
              <a:t>.)</a:t>
            </a:r>
          </a:p>
          <a:p>
            <a:r>
              <a:rPr lang="cs-CZ" sz="2400" dirty="0" smtClean="0"/>
              <a:t>Členové: Mgr. Petr </a:t>
            </a:r>
            <a:r>
              <a:rPr lang="cs-CZ" sz="2400" dirty="0" err="1" smtClean="0"/>
              <a:t>Vachůt</a:t>
            </a:r>
            <a:r>
              <a:rPr lang="cs-CZ" sz="2400" dirty="0" smtClean="0"/>
              <a:t>, Mgr. Pavel Košťál, Mgr. Jindřich Chatrný, PhDr. Dagmar </a:t>
            </a:r>
            <a:r>
              <a:rPr lang="cs-CZ" sz="2400" dirty="0" err="1" smtClean="0"/>
              <a:t>Černoušková</a:t>
            </a:r>
            <a:r>
              <a:rPr lang="cs-CZ" sz="2400" dirty="0" smtClean="0"/>
              <a:t>,…</a:t>
            </a:r>
            <a:endParaRPr lang="en-GB" sz="2400" dirty="0"/>
          </a:p>
        </p:txBody>
      </p:sp>
      <p:pic>
        <p:nvPicPr>
          <p:cNvPr id="2050" name="Picture 2" descr="Vitrína s knihami o Brně, Špilberku a vile Tugendh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293096"/>
            <a:ext cx="4104456" cy="23087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GLORIA MUSAEALIS</a:t>
            </a:r>
            <a:endParaRPr lang="en-GB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/>
              <a:t>2007 – 1. místo v kategorii </a:t>
            </a:r>
            <a:r>
              <a:rPr lang="cs-CZ" sz="2400" i="1" dirty="0" smtClean="0"/>
              <a:t>Muzejní publikace roku </a:t>
            </a:r>
            <a:r>
              <a:rPr lang="cs-CZ" sz="2400" dirty="0" smtClean="0"/>
              <a:t>za knihu „</a:t>
            </a:r>
            <a:r>
              <a:rPr lang="cs-CZ" sz="2400" b="1" dirty="0" err="1" smtClean="0"/>
              <a:t>Jíří</a:t>
            </a:r>
            <a:r>
              <a:rPr lang="cs-CZ" sz="2400" b="1" dirty="0" smtClean="0"/>
              <a:t> </a:t>
            </a:r>
            <a:r>
              <a:rPr lang="cs-CZ" sz="2400" b="1" dirty="0" err="1" smtClean="0"/>
              <a:t>Kroha</a:t>
            </a:r>
            <a:r>
              <a:rPr lang="cs-CZ" sz="2400" b="1" dirty="0" smtClean="0"/>
              <a:t> (1893-1974) – architekt, malíř, designér, teoretik – v proměnách umění 20. století</a:t>
            </a:r>
            <a:r>
              <a:rPr lang="cs-CZ" sz="2400" dirty="0" smtClean="0"/>
              <a:t>“ od kolektivu autorů</a:t>
            </a:r>
          </a:p>
          <a:p>
            <a:r>
              <a:rPr lang="cs-CZ" sz="2400" dirty="0" smtClean="0"/>
              <a:t>Publikace získala i 3. místo v kategorii </a:t>
            </a:r>
            <a:r>
              <a:rPr lang="cs-CZ" sz="2400" i="1" dirty="0" smtClean="0"/>
              <a:t>Vědecká a odborná literatura </a:t>
            </a:r>
            <a:r>
              <a:rPr lang="cs-CZ" sz="2400" dirty="0" smtClean="0"/>
              <a:t>v soutěži Nejkrásnější české knihy roku 2007</a:t>
            </a:r>
          </a:p>
          <a:p>
            <a:pPr>
              <a:buNone/>
            </a:pPr>
            <a:endParaRPr lang="cs-CZ" sz="2400" dirty="0" smtClean="0"/>
          </a:p>
          <a:p>
            <a:pPr>
              <a:buNone/>
            </a:pPr>
            <a:endParaRPr lang="en-GB" dirty="0"/>
          </a:p>
        </p:txBody>
      </p:sp>
      <p:pic>
        <p:nvPicPr>
          <p:cNvPr id="5" name="Obrázek 4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3645024"/>
            <a:ext cx="2448272" cy="2918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649491"/>
          </a:xfrm>
        </p:spPr>
        <p:txBody>
          <a:bodyPr/>
          <a:lstStyle/>
          <a:p>
            <a:r>
              <a:rPr lang="cs-CZ" sz="2400" dirty="0" smtClean="0"/>
              <a:t>2012 – 2. místo v kategorii </a:t>
            </a:r>
            <a:r>
              <a:rPr lang="cs-CZ" sz="2400" i="1" dirty="0" smtClean="0"/>
              <a:t>Muzejní publikace roku </a:t>
            </a:r>
            <a:r>
              <a:rPr lang="cs-CZ" sz="2400" dirty="0" smtClean="0"/>
              <a:t>za knihu „</a:t>
            </a:r>
            <a:r>
              <a:rPr lang="cs-CZ" sz="2400" b="1" dirty="0" err="1" smtClean="0"/>
              <a:t>Mies</a:t>
            </a:r>
            <a:r>
              <a:rPr lang="cs-CZ" sz="2400" b="1" dirty="0" smtClean="0"/>
              <a:t> v Brně. Vila </a:t>
            </a:r>
            <a:r>
              <a:rPr lang="cs-CZ" sz="2400" b="1" dirty="0" err="1" smtClean="0"/>
              <a:t>Tugendhat</a:t>
            </a:r>
            <a:r>
              <a:rPr lang="cs-CZ" sz="2400" dirty="0" smtClean="0"/>
              <a:t>“ od Ivety Černé a Dagmar Černouškové </a:t>
            </a:r>
          </a:p>
          <a:p>
            <a:endParaRPr lang="cs-CZ" dirty="0"/>
          </a:p>
          <a:p>
            <a:pPr>
              <a:buNone/>
            </a:pPr>
            <a:endParaRPr lang="en-GB" dirty="0"/>
          </a:p>
        </p:txBody>
      </p:sp>
      <p:pic>
        <p:nvPicPr>
          <p:cNvPr id="4" name="Obrázek 3" descr="tugendhat_villa_m36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2492896"/>
            <a:ext cx="2714625" cy="3209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649491"/>
          </a:xfrm>
        </p:spPr>
        <p:txBody>
          <a:bodyPr/>
          <a:lstStyle/>
          <a:p>
            <a:r>
              <a:rPr lang="cs-CZ" sz="2400" dirty="0" smtClean="0"/>
              <a:t>2018 – 2. místo v kategorie </a:t>
            </a:r>
            <a:r>
              <a:rPr lang="cs-CZ" sz="2400" i="1" dirty="0" smtClean="0"/>
              <a:t>Muzejní publikace roce </a:t>
            </a:r>
            <a:r>
              <a:rPr lang="cs-CZ" sz="2400" dirty="0" smtClean="0"/>
              <a:t>za knihu „</a:t>
            </a:r>
            <a:r>
              <a:rPr lang="cs-CZ" sz="2400" b="1" dirty="0" smtClean="0"/>
              <a:t>Nový dům Brno 1928</a:t>
            </a:r>
            <a:r>
              <a:rPr lang="cs-CZ" sz="2400" dirty="0" smtClean="0"/>
              <a:t>“ od Pavla Borského, Dagmary Černouškové a  Jindřicha Chatrného</a:t>
            </a:r>
          </a:p>
          <a:p>
            <a:endParaRPr lang="en-GB" dirty="0"/>
          </a:p>
        </p:txBody>
      </p:sp>
      <p:pic>
        <p:nvPicPr>
          <p:cNvPr id="4" name="Obrázek 3" descr="bmid_novy-dum-brno-new-house-brno-1928-dwA-4089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2636912"/>
            <a:ext cx="2952328" cy="3672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649491"/>
          </a:xfrm>
        </p:spPr>
        <p:txBody>
          <a:bodyPr/>
          <a:lstStyle/>
          <a:p>
            <a:r>
              <a:rPr lang="cs-CZ" sz="2400" dirty="0" smtClean="0"/>
              <a:t>2019 – 3. místo v kategorii </a:t>
            </a:r>
            <a:r>
              <a:rPr lang="cs-CZ" sz="2400" i="1" dirty="0" smtClean="0"/>
              <a:t>Muzejní publikace roku </a:t>
            </a:r>
            <a:r>
              <a:rPr lang="cs-CZ" sz="2400" dirty="0" smtClean="0"/>
              <a:t>za knihu „</a:t>
            </a:r>
            <a:r>
              <a:rPr lang="cs-CZ" sz="2400" b="1" dirty="0" smtClean="0"/>
              <a:t>Vize modernosti: Rudolf </a:t>
            </a:r>
            <a:r>
              <a:rPr lang="cs-CZ" sz="2400" b="1" dirty="0" err="1" smtClean="0"/>
              <a:t>Sandalo</a:t>
            </a:r>
            <a:r>
              <a:rPr lang="cs-CZ" sz="2400" b="1" dirty="0" smtClean="0"/>
              <a:t> 1899-1980</a:t>
            </a:r>
            <a:r>
              <a:rPr lang="cs-CZ" sz="2400" dirty="0" smtClean="0"/>
              <a:t>“ od Dagmar Černouškové a Jindřicha Chatrného </a:t>
            </a:r>
          </a:p>
          <a:p>
            <a:endParaRPr lang="en-GB" dirty="0"/>
          </a:p>
        </p:txBody>
      </p:sp>
      <p:pic>
        <p:nvPicPr>
          <p:cNvPr id="4" name="Obrázek 3" descr="sandal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2204864"/>
            <a:ext cx="3384376" cy="3880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ZDROJE</a:t>
            </a:r>
            <a:endParaRPr lang="en-GB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sz="3100" i="1" dirty="0" smtClean="0"/>
              <a:t>Povinně zveřejňované informace: výroční zprávy </a:t>
            </a:r>
            <a:r>
              <a:rPr lang="cs-CZ" sz="3100" dirty="0" smtClean="0"/>
              <a:t>[online]. Brno: Muzeum města Brna, 2020 [cit. 2020-11-15]. Dostupný z www: &lt;https://www.spilberk.cz/muzeum-mesta-brna/povinne-zverejnovane-informace/vyrocni-zpravy/&gt;.</a:t>
            </a:r>
            <a:endParaRPr lang="cs-CZ" sz="3100" i="1" dirty="0" smtClean="0"/>
          </a:p>
          <a:p>
            <a:r>
              <a:rPr lang="cs-CZ" sz="3100" i="1" dirty="0" smtClean="0"/>
              <a:t>Společnost přátel muzea města Brna </a:t>
            </a:r>
            <a:r>
              <a:rPr lang="cs-CZ" sz="3100" dirty="0" smtClean="0"/>
              <a:t>[online]. Brno: Muzeum města Brna, 2020 [cit. 2020-11-15]. Dostupný z www: &lt;https://www.spilberk.cz/muzeum-mesta-brna/spolecnost-pratel-mumb/&gt;.</a:t>
            </a:r>
          </a:p>
          <a:p>
            <a:r>
              <a:rPr lang="cs-CZ" sz="3100" i="1" dirty="0" err="1" smtClean="0"/>
              <a:t>Forum</a:t>
            </a:r>
            <a:r>
              <a:rPr lang="cs-CZ" sz="3100" i="1" dirty="0" smtClean="0"/>
              <a:t> </a:t>
            </a:r>
            <a:r>
              <a:rPr lang="cs-CZ" sz="3100" i="1" dirty="0" err="1" smtClean="0"/>
              <a:t>Brunense</a:t>
            </a:r>
            <a:r>
              <a:rPr lang="cs-CZ" sz="3100" i="1" dirty="0" smtClean="0"/>
              <a:t> 2019 </a:t>
            </a:r>
            <a:r>
              <a:rPr lang="cs-CZ" sz="3100" dirty="0" smtClean="0"/>
              <a:t>[online]. Brno: Muzeum města Brna, 2020 [cit. 2020-11-15]. Dostupný z www: &lt;https://www.spilberk.cz/spilberk/fb/forum-brunense-2019/&gt;.</a:t>
            </a:r>
          </a:p>
          <a:p>
            <a:r>
              <a:rPr lang="cs-CZ" sz="3100" i="1" dirty="0" smtClean="0"/>
              <a:t>Národní soutěž muzeí Gloria </a:t>
            </a:r>
            <a:r>
              <a:rPr lang="cs-CZ" sz="3100" i="1" dirty="0" err="1" smtClean="0"/>
              <a:t>musaealis</a:t>
            </a:r>
            <a:r>
              <a:rPr lang="cs-CZ" sz="3100" i="1" dirty="0" smtClean="0"/>
              <a:t> </a:t>
            </a:r>
            <a:r>
              <a:rPr lang="cs-CZ" sz="3100" dirty="0" smtClean="0"/>
              <a:t>[online]. Praha: Asociace muzeí a galerií ČR, z. s., 2015 [cit. 2020-11-15]. Dostupný z www: &lt;https://www.cz-museums.cz/web/gloria_musaealis/titulni&gt;.</a:t>
            </a:r>
            <a:endParaRPr lang="cs-CZ" sz="3100" i="1" dirty="0" smtClean="0"/>
          </a:p>
          <a:p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OBSAH</a:t>
            </a:r>
            <a:endParaRPr lang="en-GB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/>
              <a:t>Úvod</a:t>
            </a:r>
          </a:p>
          <a:p>
            <a:r>
              <a:rPr lang="cs-CZ" sz="2400" dirty="0" smtClean="0"/>
              <a:t>Sborník </a:t>
            </a:r>
            <a:r>
              <a:rPr lang="cs-CZ" sz="2400" dirty="0" err="1" smtClean="0"/>
              <a:t>Forum</a:t>
            </a:r>
            <a:r>
              <a:rPr lang="cs-CZ" sz="2400" dirty="0" smtClean="0"/>
              <a:t> </a:t>
            </a:r>
            <a:r>
              <a:rPr lang="cs-CZ" sz="2400" dirty="0" err="1" smtClean="0"/>
              <a:t>Brunense</a:t>
            </a:r>
            <a:endParaRPr lang="cs-CZ" sz="2400" dirty="0" smtClean="0"/>
          </a:p>
          <a:p>
            <a:r>
              <a:rPr lang="cs-CZ" sz="2400" dirty="0" smtClean="0"/>
              <a:t>Ediční činnost</a:t>
            </a:r>
          </a:p>
          <a:p>
            <a:r>
              <a:rPr lang="cs-CZ" sz="2400" dirty="0" smtClean="0"/>
              <a:t>Ediční rada</a:t>
            </a:r>
          </a:p>
          <a:p>
            <a:r>
              <a:rPr lang="cs-CZ" sz="2400" dirty="0" smtClean="0"/>
              <a:t>Gloria </a:t>
            </a:r>
            <a:r>
              <a:rPr lang="cs-CZ" sz="2400" dirty="0" err="1" smtClean="0"/>
              <a:t>musaealis</a:t>
            </a:r>
            <a:endParaRPr lang="cs-CZ" sz="2400" dirty="0" smtClean="0"/>
          </a:p>
          <a:p>
            <a:r>
              <a:rPr lang="cs-CZ" sz="2400" dirty="0" smtClean="0"/>
              <a:t>Zdroje</a:t>
            </a:r>
          </a:p>
          <a:p>
            <a:endParaRPr lang="cs-CZ" sz="2000" dirty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MUZEUM MĚSTA BRNA</a:t>
            </a:r>
            <a:endParaRPr lang="en-GB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Zřizovatelem je město Brno</a:t>
            </a:r>
          </a:p>
          <a:p>
            <a:r>
              <a:rPr lang="cs-CZ" sz="2400" dirty="0" smtClean="0"/>
              <a:t>Odborná, vědecká, kulturní a vzdělávací činnost</a:t>
            </a:r>
          </a:p>
          <a:p>
            <a:r>
              <a:rPr lang="cs-CZ" sz="2400" dirty="0" smtClean="0"/>
              <a:t>Tématem je město Brno</a:t>
            </a:r>
          </a:p>
          <a:p>
            <a:r>
              <a:rPr lang="cs-CZ" sz="2400" dirty="0" smtClean="0"/>
              <a:t>Rozsáhlé sbírky z moravské metropole</a:t>
            </a:r>
          </a:p>
          <a:p>
            <a:pPr>
              <a:buNone/>
            </a:pPr>
            <a:endParaRPr lang="cs-CZ" sz="2400" dirty="0"/>
          </a:p>
        </p:txBody>
      </p:sp>
      <p:pic>
        <p:nvPicPr>
          <p:cNvPr id="4" name="Obrázek 3" descr="spilberk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429000"/>
            <a:ext cx="6131374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400" dirty="0" smtClean="0"/>
              <a:t>Sídlí v několika budovách</a:t>
            </a:r>
          </a:p>
          <a:p>
            <a:r>
              <a:rPr lang="cs-CZ" sz="2400" b="1" dirty="0" smtClean="0"/>
              <a:t>Hrad </a:t>
            </a:r>
            <a:r>
              <a:rPr lang="cs-CZ" sz="2400" b="1" dirty="0" err="1" smtClean="0"/>
              <a:t>Špilberk</a:t>
            </a:r>
            <a:r>
              <a:rPr lang="cs-CZ" sz="2400" b="1" dirty="0" smtClean="0"/>
              <a:t> </a:t>
            </a:r>
            <a:r>
              <a:rPr lang="cs-CZ" sz="2400" dirty="0" smtClean="0"/>
              <a:t>– centrální budova, sídlo administrativy, knihovny, fotoarchivu, odborných pracovníků, depozitář a stálé expozice</a:t>
            </a:r>
          </a:p>
          <a:p>
            <a:r>
              <a:rPr lang="cs-CZ" sz="2400" b="1" dirty="0" err="1" smtClean="0"/>
              <a:t>Měnínská</a:t>
            </a:r>
            <a:r>
              <a:rPr lang="cs-CZ" sz="2400" b="1" dirty="0" smtClean="0"/>
              <a:t> brána </a:t>
            </a:r>
            <a:r>
              <a:rPr lang="cs-CZ" sz="2400" dirty="0" smtClean="0"/>
              <a:t>– stálá expozice</a:t>
            </a:r>
          </a:p>
          <a:p>
            <a:r>
              <a:rPr lang="cs-CZ" sz="2400" b="1" dirty="0" smtClean="0"/>
              <a:t>Vila </a:t>
            </a:r>
            <a:r>
              <a:rPr lang="cs-CZ" sz="2400" b="1" dirty="0" err="1" smtClean="0"/>
              <a:t>Tugendhat</a:t>
            </a:r>
            <a:r>
              <a:rPr lang="cs-CZ" sz="2400" b="1" dirty="0" smtClean="0"/>
              <a:t> </a:t>
            </a:r>
            <a:r>
              <a:rPr lang="cs-CZ" sz="2400" dirty="0" smtClean="0"/>
              <a:t>– stálá expozice a badatelské centrum</a:t>
            </a:r>
            <a:endParaRPr lang="en-GB" sz="2400" dirty="0"/>
          </a:p>
        </p:txBody>
      </p:sp>
      <p:pic>
        <p:nvPicPr>
          <p:cNvPr id="25602" name="Picture 2" descr="Brno - Měnínská brána - Hradby | Turistika.c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356992"/>
            <a:ext cx="2254941" cy="3123728"/>
          </a:xfrm>
          <a:prstGeom prst="rect">
            <a:avLst/>
          </a:prstGeom>
          <a:noFill/>
        </p:spPr>
      </p:pic>
      <p:pic>
        <p:nvPicPr>
          <p:cNvPr id="25604" name="Picture 4" descr="Vila Tugendhat, Brno | Informuji.c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645024"/>
            <a:ext cx="3470264" cy="2304256"/>
          </a:xfrm>
          <a:prstGeom prst="rect">
            <a:avLst/>
          </a:prstGeom>
          <a:noFill/>
        </p:spPr>
      </p:pic>
      <p:pic>
        <p:nvPicPr>
          <p:cNvPr id="25606" name="Picture 6" descr="Kudy z nudy - Hrad a pevnost Špilberk v Brně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933056"/>
            <a:ext cx="3360373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505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400" dirty="0" smtClean="0"/>
              <a:t>Kromě výstav, doprovodných akci, festivalů a konferencí nabízí muzeum návštěvníkům také výsledky své publikační tvorby a možnost jejího studia v muzejní odborné knihovně nebo zakoupení publikací v prodejně muzea. </a:t>
            </a:r>
          </a:p>
          <a:p>
            <a:pPr>
              <a:buNone/>
            </a:pPr>
            <a:endParaRPr lang="cs-CZ" sz="2400" dirty="0"/>
          </a:p>
          <a:p>
            <a:pPr>
              <a:buNone/>
            </a:pPr>
            <a:endParaRPr lang="en-GB" sz="2400" dirty="0"/>
          </a:p>
        </p:txBody>
      </p:sp>
      <p:pic>
        <p:nvPicPr>
          <p:cNvPr id="4" name="Obrázek 3" descr="muzeum-mesta-brna-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96952"/>
            <a:ext cx="9144000" cy="28481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143000"/>
          </a:xfrm>
        </p:spPr>
        <p:txBody>
          <a:bodyPr>
            <a:noAutofit/>
          </a:bodyPr>
          <a:lstStyle/>
          <a:p>
            <a:r>
              <a:rPr lang="cs-CZ" sz="3800" b="1" dirty="0" smtClean="0"/>
              <a:t>SPOLEČNOST PŘÁTEL MUZEA  MĚSTA BRNA</a:t>
            </a:r>
            <a:endParaRPr lang="en-GB" sz="3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Založení 2006</a:t>
            </a:r>
          </a:p>
          <a:p>
            <a:r>
              <a:rPr lang="cs-CZ" sz="2400" dirty="0" smtClean="0"/>
              <a:t>Podporuje výstavní a hlavně publikační činnost muzea</a:t>
            </a:r>
          </a:p>
          <a:p>
            <a:r>
              <a:rPr lang="cs-CZ" sz="2400" dirty="0" smtClean="0"/>
              <a:t>Redakční příprava sborníku </a:t>
            </a:r>
            <a:r>
              <a:rPr lang="cs-CZ" sz="2400" dirty="0" err="1" smtClean="0"/>
              <a:t>Forum</a:t>
            </a:r>
            <a:r>
              <a:rPr lang="cs-CZ" sz="2400" dirty="0" smtClean="0"/>
              <a:t> </a:t>
            </a:r>
            <a:r>
              <a:rPr lang="cs-CZ" sz="2400" dirty="0" err="1" smtClean="0"/>
              <a:t>Brunense</a:t>
            </a:r>
            <a:r>
              <a:rPr lang="cs-CZ" sz="2400" dirty="0" smtClean="0"/>
              <a:t>, shromažďování příspěvků a obrazových příloh</a:t>
            </a:r>
          </a:p>
          <a:p>
            <a:endParaRPr lang="cs-CZ" sz="2400" dirty="0"/>
          </a:p>
          <a:p>
            <a:endParaRPr lang="en-GB" sz="2400" dirty="0"/>
          </a:p>
        </p:txBody>
      </p:sp>
      <p:pic>
        <p:nvPicPr>
          <p:cNvPr id="4" name="Obrázek 3" descr="spolecnsopt-prat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717032"/>
            <a:ext cx="9144000" cy="28481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SBORNÍK FORUM BRUNENSE</a:t>
            </a:r>
            <a:endParaRPr lang="en-GB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2400" dirty="0" smtClean="0"/>
              <a:t>Vychází od roku 1988</a:t>
            </a:r>
          </a:p>
          <a:p>
            <a:r>
              <a:rPr lang="cs-CZ" sz="2400" dirty="0" smtClean="0"/>
              <a:t>Shrnuje vše, čím se v uplynulém roce zabývali pracovníci Muzea města Brna</a:t>
            </a:r>
          </a:p>
          <a:p>
            <a:r>
              <a:rPr lang="cs-CZ" sz="2400" dirty="0" smtClean="0"/>
              <a:t>Odborné články týkající se dějin města Brna v politickém, sociálně-ekonomickém a kulturním kontextu </a:t>
            </a:r>
          </a:p>
          <a:p>
            <a:r>
              <a:rPr lang="cs-CZ" sz="2400" dirty="0" smtClean="0"/>
              <a:t>Po roce 1996 přetržka ve vydávání sborníku</a:t>
            </a:r>
          </a:p>
          <a:p>
            <a:r>
              <a:rPr lang="cs-CZ" sz="2400" dirty="0" smtClean="0"/>
              <a:t>Nedostatek finančních zdrojů</a:t>
            </a:r>
          </a:p>
          <a:p>
            <a:r>
              <a:rPr lang="cs-CZ" sz="2400" dirty="0" smtClean="0"/>
              <a:t>Snahy o obnovení </a:t>
            </a:r>
          </a:p>
          <a:p>
            <a:r>
              <a:rPr lang="cs-CZ" sz="2400" dirty="0" smtClean="0"/>
              <a:t>Díky úsilí Společnosti přátel muzea došlo k obnovení v roce 2007</a:t>
            </a:r>
            <a:endParaRPr lang="en-GB" sz="2400" dirty="0" smtClean="0"/>
          </a:p>
          <a:p>
            <a:r>
              <a:rPr lang="cs-CZ" sz="2400" dirty="0" smtClean="0"/>
              <a:t>Příspěvky do sborníku jsou přijímány redakční radou, následně jsou jednotlivé články připomínkovány, sestavena maketa a odevzdána do sazby. Následně jsou prováděny korektury a v prosinci je sborník vydáván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649491"/>
          </a:xfrm>
        </p:spPr>
        <p:txBody>
          <a:bodyPr>
            <a:normAutofit/>
          </a:bodyPr>
          <a:lstStyle/>
          <a:p>
            <a:r>
              <a:rPr lang="cs-CZ" sz="2400" dirty="0" smtClean="0"/>
              <a:t>Aktuální číslo věnované roku 2019</a:t>
            </a:r>
          </a:p>
          <a:p>
            <a:r>
              <a:rPr lang="cs-CZ" sz="2400" dirty="0" smtClean="0"/>
              <a:t>Články o vodojemech na </a:t>
            </a:r>
            <a:r>
              <a:rPr lang="cs-CZ" sz="2400" dirty="0" err="1" smtClean="0"/>
              <a:t>Špilberku</a:t>
            </a:r>
            <a:r>
              <a:rPr lang="cs-CZ" sz="2400" dirty="0" smtClean="0"/>
              <a:t>, o brněnské atletice, o otevření Německého domu v Brně roku 1891 nebo o </a:t>
            </a:r>
            <a:r>
              <a:rPr lang="cs-CZ" sz="2400" dirty="0" err="1" smtClean="0"/>
              <a:t>špilberskýcch</a:t>
            </a:r>
            <a:r>
              <a:rPr lang="cs-CZ" sz="2400" dirty="0" smtClean="0"/>
              <a:t> </a:t>
            </a:r>
            <a:r>
              <a:rPr lang="cs-CZ" sz="2400" dirty="0" err="1" smtClean="0"/>
              <a:t>vězenských</a:t>
            </a:r>
            <a:r>
              <a:rPr lang="cs-CZ" sz="2400" dirty="0" smtClean="0"/>
              <a:t> celách</a:t>
            </a:r>
          </a:p>
          <a:p>
            <a:r>
              <a:rPr lang="cs-CZ" sz="2400" dirty="0" smtClean="0"/>
              <a:t>K zakoupení je v prodejně suvenýrů na hradě </a:t>
            </a:r>
            <a:r>
              <a:rPr lang="cs-CZ" sz="2400" dirty="0" err="1" smtClean="0"/>
              <a:t>Špilberku</a:t>
            </a:r>
            <a:endParaRPr lang="en-GB" sz="2400" dirty="0"/>
          </a:p>
        </p:txBody>
      </p:sp>
      <p:pic>
        <p:nvPicPr>
          <p:cNvPr id="1026" name="Picture 2" descr="Forum brunense 2019 - Hrad Špilberk - Muzeum města Br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44624" y="2996952"/>
            <a:ext cx="11026225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EDIČNÍ ČINNOST MUZEA MĚSTA BRNA</a:t>
            </a:r>
            <a:endParaRPr lang="en-GB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Z</a:t>
            </a:r>
            <a:r>
              <a:rPr lang="cs-CZ" sz="2400" dirty="0" smtClean="0"/>
              <a:t>aměřena na publikování výsledků a odborné práce jednotlivých odborných pracovníků v samostatných publikacích, v odborném periodickém tisku </a:t>
            </a:r>
          </a:p>
          <a:p>
            <a:r>
              <a:rPr lang="cs-CZ" sz="2400" dirty="0" smtClean="0"/>
              <a:t>Pro publikování těchto prací mj. určen i sborník </a:t>
            </a:r>
            <a:r>
              <a:rPr lang="cs-CZ" sz="2400" b="1" dirty="0" err="1" smtClean="0"/>
              <a:t>Forum</a:t>
            </a:r>
            <a:r>
              <a:rPr lang="cs-CZ" sz="2400" b="1" dirty="0" smtClean="0"/>
              <a:t> </a:t>
            </a:r>
            <a:r>
              <a:rPr lang="cs-CZ" sz="2400" b="1" dirty="0" err="1" smtClean="0"/>
              <a:t>Brunense</a:t>
            </a:r>
            <a:endParaRPr lang="en-GB" sz="2400" b="1" dirty="0"/>
          </a:p>
        </p:txBody>
      </p:sp>
      <p:pic>
        <p:nvPicPr>
          <p:cNvPr id="3074" name="Picture 2" descr="Sborník Forum Brunense 2019 na kamenné lavici se siluetou celého Špilberku v pozadí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645024"/>
            <a:ext cx="3528392" cy="26462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634</Words>
  <Application>Microsoft Office PowerPoint</Application>
  <PresentationFormat>Předvádění na obrazovce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 sady Office</vt:lpstr>
      <vt:lpstr>Ediční činnost Muzea města Brna</vt:lpstr>
      <vt:lpstr>OBSAH</vt:lpstr>
      <vt:lpstr>MUZEUM MĚSTA BRNA</vt:lpstr>
      <vt:lpstr>Snímek 4</vt:lpstr>
      <vt:lpstr>Snímek 5</vt:lpstr>
      <vt:lpstr>SPOLEČNOST PŘÁTEL MUZEA  MĚSTA BRNA</vt:lpstr>
      <vt:lpstr>SBORNÍK FORUM BRUNENSE</vt:lpstr>
      <vt:lpstr>Snímek 8</vt:lpstr>
      <vt:lpstr>EDIČNÍ ČINNOST MUZEA MĚSTA BRNA</vt:lpstr>
      <vt:lpstr>EDIČNÍ RADA</vt:lpstr>
      <vt:lpstr>GLORIA MUSAEALIS</vt:lpstr>
      <vt:lpstr>Snímek 12</vt:lpstr>
      <vt:lpstr>Snímek 13</vt:lpstr>
      <vt:lpstr>Snímek 14</vt:lpstr>
      <vt:lpstr>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Ediční činnost Muzea města Brna</dc:title>
  <dc:creator>Alča</dc:creator>
  <cp:lastModifiedBy>Alča</cp:lastModifiedBy>
  <cp:revision>5</cp:revision>
  <dcterms:created xsi:type="dcterms:W3CDTF">2020-11-28T16:20:20Z</dcterms:created>
  <dcterms:modified xsi:type="dcterms:W3CDTF">2020-11-28T19:13:25Z</dcterms:modified>
</cp:coreProperties>
</file>