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69" r:id="rId3"/>
    <p:sldId id="257" r:id="rId4"/>
    <p:sldId id="258" r:id="rId5"/>
    <p:sldId id="287" r:id="rId6"/>
    <p:sldId id="263" r:id="rId7"/>
    <p:sldId id="267" r:id="rId8"/>
    <p:sldId id="268" r:id="rId9"/>
    <p:sldId id="270" r:id="rId10"/>
    <p:sldId id="271" r:id="rId11"/>
    <p:sldId id="272" r:id="rId12"/>
    <p:sldId id="273" r:id="rId13"/>
    <p:sldId id="274" r:id="rId14"/>
    <p:sldId id="259" r:id="rId15"/>
    <p:sldId id="264" r:id="rId16"/>
    <p:sldId id="275" r:id="rId17"/>
    <p:sldId id="276" r:id="rId18"/>
    <p:sldId id="260" r:id="rId19"/>
    <p:sldId id="265" r:id="rId20"/>
    <p:sldId id="261" r:id="rId21"/>
    <p:sldId id="262" r:id="rId22"/>
    <p:sldId id="283" r:id="rId23"/>
    <p:sldId id="284" r:id="rId24"/>
    <p:sldId id="286" r:id="rId25"/>
    <p:sldId id="285" r:id="rId26"/>
    <p:sldId id="277" r:id="rId27"/>
    <p:sldId id="278" r:id="rId28"/>
    <p:sldId id="279" r:id="rId29"/>
    <p:sldId id="280" r:id="rId30"/>
    <p:sldId id="281" r:id="rId3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éla Lukšíková" initials="AL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47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8" autoAdjust="0"/>
    <p:restoredTop sz="94660"/>
  </p:normalViewPr>
  <p:slideViewPr>
    <p:cSldViewPr snapToGrid="0">
      <p:cViewPr>
        <p:scale>
          <a:sx n="96" d="100"/>
          <a:sy n="96" d="100"/>
        </p:scale>
        <p:origin x="-120" y="2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070DED-F6AB-4FA9-AB18-5451615BC1D0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1B81B-097C-4901-A252-D3DC88B763D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0436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C46351C2-62EA-4567-AF2C-99BA030BDB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xmlns="" id="{888D6379-FD5D-4504-8CBA-C5FBB69A6E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xmlns="" id="{A907E593-3D17-48D2-91E5-1103AD76F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xmlns="" id="{0EBF464B-9FBB-46F3-B7A7-6A4993C68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25D1352D-3AB3-48C5-9011-CCEA2AEBE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143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CD030E9A-D117-4807-9769-62C961557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xmlns="" id="{15CE02E7-6406-43F1-9C09-A1EA49FC2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xmlns="" id="{29AA59CE-3D38-4865-964E-62928794A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xmlns="" id="{B5292BD5-4424-46AF-8160-A904B0D31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C031BC6F-8086-4F14-8911-8C2EE8D37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1288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xmlns="" id="{D4CD02B0-A467-4948-A563-1DA26BC08E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xmlns="" id="{904C87D2-6766-4964-8759-4C56E70F5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xmlns="" id="{5AB0507A-339C-4D60-968D-6E9471DDC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xmlns="" id="{900D29E2-15E9-4F79-A259-0976E6649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924C37C6-9300-42B8-8A1E-60FE1DD8F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988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A17D7B8-0085-4E5C-BCED-8D1CF7804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6F1FC59F-9769-4652-9173-B33A2CD77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xmlns="" id="{32CC0B8F-457E-47F5-9FEA-8B46DCF08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xmlns="" id="{149F4D0D-D8CF-4C26-9F76-2250FA2A1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3027E456-2838-4196-AA06-60AD2253C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415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BAF47255-F841-45E7-8FB6-DB1C178B8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xmlns="" id="{622626CA-2FF8-45A1-9172-A7B15C2E49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xmlns="" id="{8438B8B0-81E1-4933-80E8-EDD3F3AB1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xmlns="" id="{0B3EC13C-C624-46A7-A4DE-24979C0F6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1222FF58-CA66-44E5-AEA8-85E2ABF0F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3999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6221D624-2FF7-4BD5-AB84-3462B2521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C54E30A5-705D-4131-9BF9-4326D23624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xmlns="" id="{703D7C9C-D6A3-4A8A-976E-8A47C3F88C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xmlns="" id="{4DC76F4C-0002-4256-8CA2-56E95EA76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xmlns="" id="{3DE6997B-A016-46B6-891C-E5AEDA6A4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xmlns="" id="{6FF51DEE-B8D0-4409-91FE-078E5A1C5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9162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F19E14AE-ABFE-4303-BE02-87C27697B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xmlns="" id="{758C2803-E764-4DF1-8187-40809196A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xmlns="" id="{77959CFA-0950-40F2-836A-08602D982A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xmlns="" id="{AED1A307-BE8C-4233-AB4A-151412A657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xmlns="" id="{76D15686-C590-4128-BFC1-8921A0AC73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xmlns="" id="{4483CD2F-6168-46AC-96B9-58FAD4E40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xmlns="" id="{3A67728B-F44F-45F7-A56B-DC403F0E1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xmlns="" id="{49F0B24D-D73E-4C62-90D6-A6EE49E80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7693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2C1D12E6-FA5C-463A-880D-B17D2F042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xmlns="" id="{EB080338-3547-4498-876D-3FDDFC1A9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xmlns="" id="{12ADE62B-F834-45FD-A877-4CABEE4F7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xmlns="" id="{13656742-929C-41B2-BA1D-A28AF2E55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9652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xmlns="" id="{D75C7DF1-705F-41AD-BF62-B19361AFB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xmlns="" id="{586795D9-6A2D-4736-AC0D-43ACF81E8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xmlns="" id="{8929A491-D62A-4C92-B125-97FBC4169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4447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FC875F66-D919-40A4-BFDE-921BF973C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9995AAE4-4C3D-44E2-8D8A-364A98A4F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xmlns="" id="{A490B8EF-B81E-4B94-8DB4-E79DAF646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xmlns="" id="{8B9854C3-F7B6-4667-978E-8F2D60EAC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xmlns="" id="{DFE28EFB-4E65-4EB3-98C3-F7342349C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xmlns="" id="{14AC0E78-5CE7-4A18-90FF-7FCB7F49E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5136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4EE45653-D05F-49BE-B053-79C99A9A5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xmlns="" id="{C188B8D1-BE04-4C13-8C5B-CC1E638666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xmlns="" id="{9249A906-B33E-433B-B2DD-E88C565F83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xmlns="" id="{D39E6C69-E064-445D-88D7-2FF77D4AF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xmlns="" id="{8C51CB18-6E1F-4724-9CE8-0406D687D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xmlns="" id="{93D5AFF7-1068-45A4-9676-DEA8A01E2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317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xmlns="" id="{038FE44C-B7A3-4285-A511-F2782B0C2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xmlns="" id="{6E62BBC0-9EC1-4E04-AFC7-430D9F104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xmlns="" id="{9270666C-3BE4-4752-8F3A-427D222812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7CE80-8219-418C-8097-27C33FC7D039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xmlns="" id="{02636384-4C83-4B70-8215-6FD858E25A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xmlns="" id="{358D9E4F-1CAB-461B-96CB-F71C94AE94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6ED8E-1575-46A8-8677-63DE3B466CA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414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ulk.cz/wp-content/uploads/2017/03/Remesla_ve_Straznici_a_na_Hornacku_korektura-Martina-zezulov%C3%A1_3.pdf" TargetMode="External"/><Relationship Id="rId3" Type="http://schemas.openxmlformats.org/officeDocument/2006/relationships/hyperlink" Target="http://www.nulk.cz/wp-content/uploads/2017/03/zaverecna_zprava.pdf" TargetMode="External"/><Relationship Id="rId7" Type="http://schemas.openxmlformats.org/officeDocument/2006/relationships/hyperlink" Target="http://www.nulk.cz/wp-content/uploads/2017/03/Han%C3%A1La%C5%A1skoSlezsko.pdf" TargetMode="External"/><Relationship Id="rId2" Type="http://schemas.openxmlformats.org/officeDocument/2006/relationships/hyperlink" Target="http://www.nulk.cz/wp-content/uploads/2017/01/koncepce_a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ulk.cz/wp-content/uploads/2017/03/Tanecni_medailony_obci_Valasska.pdf" TargetMode="External"/><Relationship Id="rId5" Type="http://schemas.openxmlformats.org/officeDocument/2006/relationships/hyperlink" Target="http://www.nulk.cz/wp-content/uploads/2017/03/hospodarska_revitalizace.pdf" TargetMode="External"/><Relationship Id="rId4" Type="http://schemas.openxmlformats.org/officeDocument/2006/relationships/hyperlink" Target="http://www.nulk.cz/wp-content/uploads/2017/03/Text_ZPTLK.pdf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revue.nulk.cz/" TargetMode="External"/><Relationship Id="rId3" Type="http://schemas.openxmlformats.org/officeDocument/2006/relationships/hyperlink" Target="http://www.nulk.cz/publikace/" TargetMode="External"/><Relationship Id="rId7" Type="http://schemas.openxmlformats.org/officeDocument/2006/relationships/hyperlink" Target="http://www.nulk.cz/kategorie-produktu/revue/" TargetMode="External"/><Relationship Id="rId2" Type="http://schemas.openxmlformats.org/officeDocument/2006/relationships/hyperlink" Target="http://www.nulk.cz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ulk.cz/elektronicke-publikace/" TargetMode="External"/><Relationship Id="rId5" Type="http://schemas.openxmlformats.org/officeDocument/2006/relationships/hyperlink" Target="http://www.nulk.cz/sborniky-unesco/" TargetMode="External"/><Relationship Id="rId4" Type="http://schemas.openxmlformats.org/officeDocument/2006/relationships/hyperlink" Target="http://www.nulk.cz/sborniky-ze-straznickych-sympozi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délník 22">
            <a:extLst>
              <a:ext uri="{FF2B5EF4-FFF2-40B4-BE49-F238E27FC236}">
                <a16:creationId xmlns:a16="http://schemas.microsoft.com/office/drawing/2014/main" xmlns="" id="{219CD7F1-FAA2-4BB3-9B7E-AEEBAF960E35}"/>
              </a:ext>
            </a:extLst>
          </p:cNvPr>
          <p:cNvSpPr/>
          <p:nvPr/>
        </p:nvSpPr>
        <p:spPr>
          <a:xfrm>
            <a:off x="0" y="1762032"/>
            <a:ext cx="12192000" cy="5095968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xmlns="" id="{A99A455D-509B-43BB-903A-229E79153946}"/>
              </a:ext>
            </a:extLst>
          </p:cNvPr>
          <p:cNvSpPr/>
          <p:nvPr/>
        </p:nvSpPr>
        <p:spPr>
          <a:xfrm rot="5400000">
            <a:off x="6138390" y="-806025"/>
            <a:ext cx="772909" cy="113343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3D129ACD-2E4D-4E90-8D0E-95AD51DF1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13228"/>
            <a:ext cx="9144000" cy="1810250"/>
          </a:xfrm>
        </p:spPr>
        <p:txBody>
          <a:bodyPr/>
          <a:lstStyle/>
          <a:p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NÁRODNÍ ÚSTAV LIDOVÉ KULTURY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xmlns="" id="{DCFA2B7D-32EC-46A9-A91E-927863AFF7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43889"/>
            <a:ext cx="9144000" cy="434478"/>
          </a:xfrm>
        </p:spPr>
        <p:txBody>
          <a:bodyPr/>
          <a:lstStyle/>
          <a:p>
            <a:r>
              <a:rPr lang="cs-CZ" b="1" spc="300" dirty="0">
                <a:solidFill>
                  <a:srgbClr val="9B47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vydavatelská činnost</a:t>
            </a:r>
          </a:p>
        </p:txBody>
      </p:sp>
      <p:pic>
        <p:nvPicPr>
          <p:cNvPr id="5" name="Obrázek 4" descr="Obsah obrázku text, podepsat&#10;&#10;Popis byl vytvořen automaticky">
            <a:extLst>
              <a:ext uri="{FF2B5EF4-FFF2-40B4-BE49-F238E27FC236}">
                <a16:creationId xmlns:a16="http://schemas.microsoft.com/office/drawing/2014/main" xmlns="" id="{E2B8A5E0-9372-48D8-8792-C26031EE5D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857" y="386732"/>
            <a:ext cx="1602572" cy="679879"/>
          </a:xfrm>
          <a:prstGeom prst="rect">
            <a:avLst/>
          </a:prstGeom>
        </p:spPr>
      </p:pic>
      <p:sp>
        <p:nvSpPr>
          <p:cNvPr id="20" name="Obdélník 19">
            <a:extLst>
              <a:ext uri="{FF2B5EF4-FFF2-40B4-BE49-F238E27FC236}">
                <a16:creationId xmlns:a16="http://schemas.microsoft.com/office/drawing/2014/main" xmlns="" id="{A494946C-F371-4526-8C0F-1F49E7D798D4}"/>
              </a:ext>
            </a:extLst>
          </p:cNvPr>
          <p:cNvSpPr/>
          <p:nvPr/>
        </p:nvSpPr>
        <p:spPr>
          <a:xfrm>
            <a:off x="857693" y="1762032"/>
            <a:ext cx="839972" cy="5095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bdélník 26">
            <a:extLst>
              <a:ext uri="{FF2B5EF4-FFF2-40B4-BE49-F238E27FC236}">
                <a16:creationId xmlns:a16="http://schemas.microsoft.com/office/drawing/2014/main" xmlns="" id="{FFCB3A1D-B258-4A79-AC21-E01389AE9E3B}"/>
              </a:ext>
            </a:extLst>
          </p:cNvPr>
          <p:cNvSpPr/>
          <p:nvPr/>
        </p:nvSpPr>
        <p:spPr>
          <a:xfrm>
            <a:off x="10494335" y="0"/>
            <a:ext cx="839972" cy="5095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9" name="Obdélník 28">
            <a:extLst>
              <a:ext uri="{FF2B5EF4-FFF2-40B4-BE49-F238E27FC236}">
                <a16:creationId xmlns:a16="http://schemas.microsoft.com/office/drawing/2014/main" xmlns="" id="{45DFA11C-5A9E-4114-9C51-69739989A152}"/>
              </a:ext>
            </a:extLst>
          </p:cNvPr>
          <p:cNvSpPr/>
          <p:nvPr/>
        </p:nvSpPr>
        <p:spPr>
          <a:xfrm rot="5400000" flipH="1">
            <a:off x="438633" y="1811867"/>
            <a:ext cx="132824" cy="1010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bdélník 30">
            <a:extLst>
              <a:ext uri="{FF2B5EF4-FFF2-40B4-BE49-F238E27FC236}">
                <a16:creationId xmlns:a16="http://schemas.microsoft.com/office/drawing/2014/main" xmlns="" id="{D06651C4-A47B-4C3E-9F7F-78B4F3848795}"/>
              </a:ext>
            </a:extLst>
          </p:cNvPr>
          <p:cNvSpPr/>
          <p:nvPr/>
        </p:nvSpPr>
        <p:spPr>
          <a:xfrm rot="5400000" flipH="1">
            <a:off x="10051384" y="2783781"/>
            <a:ext cx="126815" cy="4154416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Obdélník 32">
            <a:extLst>
              <a:ext uri="{FF2B5EF4-FFF2-40B4-BE49-F238E27FC236}">
                <a16:creationId xmlns:a16="http://schemas.microsoft.com/office/drawing/2014/main" xmlns="" id="{375D55D2-7C10-49C5-9825-319B72B52563}"/>
              </a:ext>
            </a:extLst>
          </p:cNvPr>
          <p:cNvSpPr/>
          <p:nvPr/>
        </p:nvSpPr>
        <p:spPr>
          <a:xfrm flipH="1">
            <a:off x="10843942" y="0"/>
            <a:ext cx="140758" cy="4791849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Obdélník 36">
            <a:extLst>
              <a:ext uri="{FF2B5EF4-FFF2-40B4-BE49-F238E27FC236}">
                <a16:creationId xmlns:a16="http://schemas.microsoft.com/office/drawing/2014/main" xmlns="" id="{16DA6FFC-FA6D-40A9-B11A-7B432B12AAE7}"/>
              </a:ext>
            </a:extLst>
          </p:cNvPr>
          <p:cNvSpPr/>
          <p:nvPr/>
        </p:nvSpPr>
        <p:spPr>
          <a:xfrm rot="5400000" flipH="1">
            <a:off x="2012778" y="2784527"/>
            <a:ext cx="127090" cy="4152647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bdélník 37">
            <a:extLst>
              <a:ext uri="{FF2B5EF4-FFF2-40B4-BE49-F238E27FC236}">
                <a16:creationId xmlns:a16="http://schemas.microsoft.com/office/drawing/2014/main" xmlns="" id="{2B95CE15-F783-4BD5-8A3B-43BA3DE8EC30}"/>
              </a:ext>
            </a:extLst>
          </p:cNvPr>
          <p:cNvSpPr/>
          <p:nvPr/>
        </p:nvSpPr>
        <p:spPr>
          <a:xfrm>
            <a:off x="1850065" y="5400999"/>
            <a:ext cx="10341935" cy="1457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Podnadpis 2">
            <a:extLst>
              <a:ext uri="{FF2B5EF4-FFF2-40B4-BE49-F238E27FC236}">
                <a16:creationId xmlns:a16="http://schemas.microsoft.com/office/drawing/2014/main" xmlns="" id="{030D803A-848F-4F33-8119-6922BC1533D8}"/>
              </a:ext>
            </a:extLst>
          </p:cNvPr>
          <p:cNvSpPr txBox="1">
            <a:spLocks/>
          </p:cNvSpPr>
          <p:nvPr/>
        </p:nvSpPr>
        <p:spPr>
          <a:xfrm>
            <a:off x="1063256" y="5773788"/>
            <a:ext cx="10065488" cy="6974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Vypracovala: Lukšíková Adéla</a:t>
            </a:r>
          </a:p>
          <a:p>
            <a:pPr algn="r"/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Obor: Muzeologie, FF MU, 2020/2021</a:t>
            </a:r>
          </a:p>
          <a:p>
            <a:pPr algn="r"/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Kurz: Ediční činnost v muzeích I.</a:t>
            </a:r>
          </a:p>
        </p:txBody>
      </p:sp>
    </p:spTree>
    <p:extLst>
      <p:ext uri="{BB962C8B-B14F-4D97-AF65-F5344CB8AC3E}">
        <p14:creationId xmlns:p14="http://schemas.microsoft.com/office/powerpoint/2010/main" val="4014953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47214857-63B1-47E4-BB63-28FFF1DE5113}"/>
              </a:ext>
            </a:extLst>
          </p:cNvPr>
          <p:cNvSpPr txBox="1"/>
          <p:nvPr/>
        </p:nvSpPr>
        <p:spPr>
          <a:xfrm>
            <a:off x="11486264" y="6176963"/>
            <a:ext cx="454099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293B0155-9938-42C2-9914-CEC524F038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552894"/>
            <a:ext cx="5201093" cy="5799534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Výtvarné umění 18. a 19. století ze sbírek Muzea města Brna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Obrazová publikace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0BF53F6C-A38E-47BB-A125-D409B26F2188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Počátky národopisu na Moravě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Richard Jeřábek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pl-PL" sz="1100" dirty="0">
                <a:latin typeface="Arial" panose="020B0604020202020204" pitchFamily="34" charset="0"/>
                <a:cs typeface="Arial" panose="020B0604020202020204" pitchFamily="34" charset="0"/>
              </a:rPr>
              <a:t>Antologie prací z let 1786-1884.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xmlns="" id="{C4009014-9525-44C6-A35E-F639203C53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5" y="1832096"/>
            <a:ext cx="3164516" cy="4494984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xmlns="" id="{C9BDA7FC-0A6F-4E58-8983-CE63F5FF03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3" y="1832096"/>
            <a:ext cx="3617285" cy="451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821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47214857-63B1-47E4-BB63-28FFF1DE5113}"/>
              </a:ext>
            </a:extLst>
          </p:cNvPr>
          <p:cNvSpPr txBox="1"/>
          <p:nvPr/>
        </p:nvSpPr>
        <p:spPr>
          <a:xfrm>
            <a:off x="11486264" y="6176963"/>
            <a:ext cx="454099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293B0155-9938-42C2-9914-CEC524F038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552894"/>
            <a:ext cx="5201093" cy="5799534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Koncepce účinnější péče o </a:t>
            </a:r>
            <a:r>
              <a:rPr lang="cs-CZ" sz="1400" b="1" dirty="0" err="1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tradič</a:t>
            </a: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lid. kulturu v České republice na léta 2016 až 2020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Dvoujazyčná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publikace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Anglický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název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: Strategy of improved care for traditional folk culture in the Czech republic 2016-2020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0BF53F6C-A38E-47BB-A125-D409B26F2188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Sdružení výtvarných umělců moravských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Publikace k výstavě na počest 90. výročí založení spolku.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xmlns="" id="{3CE619FC-54B7-4893-838F-4C9FF14F76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5" y="1158949"/>
            <a:ext cx="3568553" cy="5161618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xmlns="" id="{596EA158-E0C2-419E-8E04-DE1F318AD1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4" y="2005943"/>
            <a:ext cx="3936262" cy="43146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0304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47214857-63B1-47E4-BB63-28FFF1DE5113}"/>
              </a:ext>
            </a:extLst>
          </p:cNvPr>
          <p:cNvSpPr txBox="1"/>
          <p:nvPr/>
        </p:nvSpPr>
        <p:spPr>
          <a:xfrm>
            <a:off x="11486264" y="6176963"/>
            <a:ext cx="454100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293B0155-9938-42C2-9914-CEC524F038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552894"/>
            <a:ext cx="5201093" cy="5799534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Muzeum vesnice jihovýchodní Moravy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Martin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Šimša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, Petra Kalábová a kolektiv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Publikace vydaná k 25. výročí otevření strážnického skanzenu. Obsahuje historické popisy jednotlivých objektů, kopie archivních pramenů, soubory map, kresebnou dokumentaci i výsledky etnografického materiálu. Snahou publikace je představit jednotlivé objekty nejen jako výsledek určitého procesu vývoje lidového stavitelství, ale především jako konkrétní životní prostor.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pl-PL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Publikaci je možné objednat v e-shopu.</a:t>
            </a: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0BF53F6C-A38E-47BB-A125-D409B26F2188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Proměny Slovácka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Josef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Jančář</a:t>
            </a:r>
            <a:endParaRPr lang="cs-CZ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Lidová kultura – od feudálního poddanství k postmodernímu společenství. Proces proměn Slovácka je v této práci sledován ve dvou vzájemně se podmiňujících kategoriích. V oddílu Proměny hmotné kultury a v oddílu Proměny nehmotné kultury. První oddíl vymezuje hranice Slovácka a zabývá se bydlením a tradičním zemědělským hospodařením, druhý oddíl se věnuje duchovnímu </a:t>
            </a:r>
            <a:b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a sociálnímu životu slováckých vesnic.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xmlns="" id="{301DA78D-03D2-43DC-A6BD-42A908135D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4" y="2336045"/>
            <a:ext cx="2426438" cy="4016173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xmlns="" id="{49B92D76-E8A6-4C63-8D9E-F52260784B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6" y="2692970"/>
            <a:ext cx="2930599" cy="36606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1396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47214857-63B1-47E4-BB63-28FFF1DE5113}"/>
              </a:ext>
            </a:extLst>
          </p:cNvPr>
          <p:cNvSpPr txBox="1"/>
          <p:nvPr/>
        </p:nvSpPr>
        <p:spPr>
          <a:xfrm>
            <a:off x="11486264" y="6176963"/>
            <a:ext cx="454099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293B0155-9938-42C2-9914-CEC524F038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552894"/>
            <a:ext cx="5201093" cy="5799534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Textilní tvorba brněnských firem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Mertová Petra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Hlavním záměrem knihy bylo představit podobu a rozsah vlnařského podnikání v Brně v období mezi lety 1918 až 1945. Její vznik byl možný na základě dlouhodobého průzkumu provedeného v rámci projektu NAKI DF11P01OVV017 Tradiční lidový oděv na Moravě – identifikace, analýza, konzervace a trvale udržitelný stav sbírkového materiálu z let 1850 – 1950 a studia dobových materiálů dochovaných v archivech a muzeích.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0BF53F6C-A38E-47BB-A125-D409B26F2188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Lidový oděv na Moravě a ve Slezsku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Alena Křížová, Martin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Šimša</a:t>
            </a:r>
            <a:endParaRPr lang="cs-CZ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Ikonografické prameny do roku 1850. Vydání publikace Lidový oděv na Moravě </a:t>
            </a:r>
            <a:b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a ve Slezsku I. Ikonografické prameny do roku 1850 si klade za cíl vyplnit citelnou mezeru v dosavadní literatuře věnované bádání o lidovém oděvu. Na Moravě bylo doposud jediným počinem na toto téma vydání publikace Moravské </a:t>
            </a:r>
            <a:b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a Slezské kroje. Publikace by měla nabídnout potřebný materiál k poznání historické podoby lidového oděvu a jeho komparativnímu studiu, což jistě ocení domácí a vzhledem k anglickému překladu i zahraniční badatelé.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pl-PL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Publikaci je možné objednat v e-shopu.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xmlns="" id="{F4306876-FF56-4D86-9775-6300E2BDDE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5" y="2721935"/>
            <a:ext cx="5110274" cy="363406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xmlns="" id="{EB6C8B3C-21E4-4A00-824A-6960C9711B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3" y="2642191"/>
            <a:ext cx="2755181" cy="3713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22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99B37490-73DD-49CD-BD24-58D9D4DE882F}"/>
              </a:ext>
            </a:extLst>
          </p:cNvPr>
          <p:cNvSpPr/>
          <p:nvPr/>
        </p:nvSpPr>
        <p:spPr>
          <a:xfrm>
            <a:off x="0" y="365124"/>
            <a:ext cx="12192000" cy="1325564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2D172AA-5345-4869-AA55-91A2CA667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3347"/>
            <a:ext cx="10515600" cy="78692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cs-CZ" sz="4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Sborníky</a:t>
            </a:r>
            <a:r>
              <a:rPr lang="cs-CZ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ze strážnických sympozií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xmlns="" id="{7566CAB9-083E-489A-ADF5-937DD2750EB8}"/>
              </a:ext>
            </a:extLst>
          </p:cNvPr>
          <p:cNvSpPr txBox="1"/>
          <p:nvPr/>
        </p:nvSpPr>
        <p:spPr>
          <a:xfrm>
            <a:off x="11546958" y="6176963"/>
            <a:ext cx="39340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0" name="Zástupný obsah 6">
            <a:extLst>
              <a:ext uri="{FF2B5EF4-FFF2-40B4-BE49-F238E27FC236}">
                <a16:creationId xmlns:a16="http://schemas.microsoft.com/office/drawing/2014/main" xmlns="" id="{882113FC-E72F-4651-B796-E26F875F16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1830415"/>
            <a:ext cx="5201093" cy="4522012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Společenství dětí a kultura</a:t>
            </a:r>
            <a:endParaRPr lang="cs-CZ" sz="12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Sborník příspěvků z 13. strážnického sympozia konaného ve Strážnici 23. – 24. října 1997.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pl-PL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dostupná pouze v elektronické podobě: http://www.nulk.cz/1997/04/06/spolecenstvi-deti-a-kultura/.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endParaRPr lang="pl-PL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ástupný obsah 6">
            <a:extLst>
              <a:ext uri="{FF2B5EF4-FFF2-40B4-BE49-F238E27FC236}">
                <a16:creationId xmlns:a16="http://schemas.microsoft.com/office/drawing/2014/main" xmlns="" id="{E577AE3C-6349-4591-8D81-BC2DD45F2A92}"/>
              </a:ext>
            </a:extLst>
          </p:cNvPr>
          <p:cNvSpPr txBox="1">
            <a:spLocks/>
          </p:cNvSpPr>
          <p:nvPr/>
        </p:nvSpPr>
        <p:spPr>
          <a:xfrm>
            <a:off x="705736" y="1825626"/>
            <a:ext cx="5201093" cy="4522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Slavnosti v moderní společnosti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Sborník příspěvků z 11. strážnického sympozia konaného ve Strážnici 11. – 12. 7. 1990.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Dostupné v digitální podobě: http://www.nulk.cz/1991/04/06/slavnosti-v-</a:t>
            </a:r>
            <a:r>
              <a:rPr lang="cs-CZ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moderni</a:t>
            </a: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cs-CZ" sz="1100" i="1" dirty="0" err="1">
                <a:latin typeface="Arial" panose="020B0604020202020204" pitchFamily="34" charset="0"/>
                <a:cs typeface="Arial" panose="020B0604020202020204" pitchFamily="34" charset="0"/>
              </a:rPr>
              <a:t>spolecnosti</a:t>
            </a: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/.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xmlns="" id="{D39C7AB7-5216-4E8F-AECC-807672A545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6" y="3019647"/>
            <a:ext cx="2295823" cy="3335006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xmlns="" id="{EFE273B4-7C6C-45A6-BF1C-E077ECB2B9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4" y="3019647"/>
            <a:ext cx="2213787" cy="333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88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1824AB14-363F-48F6-AA97-2A827FAFF54A}"/>
              </a:ext>
            </a:extLst>
          </p:cNvPr>
          <p:cNvSpPr txBox="1"/>
          <p:nvPr/>
        </p:nvSpPr>
        <p:spPr>
          <a:xfrm>
            <a:off x="11536326" y="6176963"/>
            <a:ext cx="404037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F85338FF-D819-470E-88B1-E11B32CB1A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552894"/>
            <a:ext cx="5201093" cy="5799534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Tradice lidové kultury v kulturním vývoji ČR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Sborník příspěvku z 17. strážnického sympozia.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B7C8D75F-C245-4C5F-BD8A-49E6210CA4CB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pt-BR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Etika a tradiční lidová kultura</a:t>
            </a:r>
            <a:endParaRPr lang="cs-CZ" sz="14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Sborník příspěvků ze 14. strážnického sympozia, 5. – 6. května 1998.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pl-PL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dostupná pouze v elektronické podobě: http://www.nulk.cz/1998/04/03/etika-a-tradicni-lidova-kultura/.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pl-PL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xmlns="" id="{16039492-800B-4D99-BBCA-992BA4E3E7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6" y="1552353"/>
            <a:ext cx="3302738" cy="4801527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xmlns="" id="{352B43FB-3B00-426E-858F-A2766B9228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4" y="1552352"/>
            <a:ext cx="3335160" cy="479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712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1824AB14-363F-48F6-AA97-2A827FAFF54A}"/>
              </a:ext>
            </a:extLst>
          </p:cNvPr>
          <p:cNvSpPr txBox="1"/>
          <p:nvPr/>
        </p:nvSpPr>
        <p:spPr>
          <a:xfrm>
            <a:off x="11536326" y="6176963"/>
            <a:ext cx="404037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F85338FF-D819-470E-88B1-E11B32CB1A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552894"/>
            <a:ext cx="5201093" cy="5799534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Neničte archivy!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Sborník příspěvku z 19. strážnického sympozia.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B7C8D75F-C245-4C5F-BD8A-49E6210CA4CB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Lidová kultura v kulturním vývoji ČR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Sborník příspěvků z 15. strážnického sympozia.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pl-PL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pl-PL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xmlns="" id="{E444D205-0F1C-44B5-B12D-CE05D5538E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6" y="1531088"/>
            <a:ext cx="3355901" cy="482646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xmlns="" id="{04F3CCC0-E397-4B74-A550-316BEA2424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4" y="1531088"/>
            <a:ext cx="3355901" cy="482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288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1824AB14-363F-48F6-AA97-2A827FAFF54A}"/>
              </a:ext>
            </a:extLst>
          </p:cNvPr>
          <p:cNvSpPr txBox="1"/>
          <p:nvPr/>
        </p:nvSpPr>
        <p:spPr>
          <a:xfrm>
            <a:off x="11536326" y="6176963"/>
            <a:ext cx="404037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F85338FF-D819-470E-88B1-E11B32CB1A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552894"/>
            <a:ext cx="5201093" cy="5799534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Slovácký verbuňk – současný stav a perspektivy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Publikace má charakter kolektivní monografie a byla vytvořena v rámci výzkumné činnosti Národního ústavu lidové kultury a jeho kulturních aktivit, především v souvislosti s plněním úkolů vyplývajících z Koncepce účinnější péče o tradiční lidovou kulturu v České republice a vedením Seznamu nemateriálních statků tradiční a lidové kultury České republiky. Vychází taktéž z příspěvků přednesených na 25. strážnické sympozium, které NÚLK uspořádal 8. 4. 2010.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B7C8D75F-C245-4C5F-BD8A-49E6210CA4CB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Současný </a:t>
            </a:r>
            <a:r>
              <a:rPr lang="cs-CZ" sz="1400" b="1" dirty="0" err="1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foklorismus</a:t>
            </a: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prezentace folkloru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Sborník příspěvku z 22. strážnického sympozia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Folklorní projevy jsou jednou z nejmarkantnějších složek lidové kultury. Často jsou také proto tyto dva termíny nesprávně považovány za synonyma. Proč? Jistě k tomu napomohlo období, kdy bylo studium lidové kultury a folkloru vědecky devalvováno a za odborníka na danou problematiku se považoval kde kdo. Lidová kultura i jedna z jejích složek – folklor – tak byly bez pochopení zneužívány ve prospěch jistých idejí a zájmů. I toto je bohužel jeden z historických momentů vývoje folklorního hnutí, které se k podobnému zneužití přímo nabízelo. Jeho kořeny lze však hledat již v období Národopisné výstavy českoslovanské v roce 1895. Jakým prošlo vývojem za těch více než sto let a jak bude vypadat jeho existence pod vlivem globalizace a komercionalizace v následujících letech? Jak bylo s folklorním materiálem zacházeno a jak se bude prezentovat v budoucnosti? Na tyto otázky by mělo odpovědět právě připravované sympozium. Podstatnou část jednání bychom chtěli věnovat fenoménu folklorního festivalu, jako jevu kulturnímu, historickému i společenskému.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pl-PL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xmlns="" id="{32DBACA0-6634-43BF-8871-75497884B6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7" y="4128292"/>
            <a:ext cx="1548366" cy="2226237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xmlns="" id="{63DC89FD-51D8-46F2-BE78-741D50819E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4" y="1991148"/>
            <a:ext cx="2877923" cy="436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65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99B37490-73DD-49CD-BD24-58D9D4DE882F}"/>
              </a:ext>
            </a:extLst>
          </p:cNvPr>
          <p:cNvSpPr/>
          <p:nvPr/>
        </p:nvSpPr>
        <p:spPr>
          <a:xfrm>
            <a:off x="0" y="365124"/>
            <a:ext cx="12192000" cy="1325564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2D172AA-5345-4869-AA55-91A2CA667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Sborníky UNESCO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xmlns="" id="{AB1634D6-C521-4EBA-A3BB-4C8BF587ECBD}"/>
              </a:ext>
            </a:extLst>
          </p:cNvPr>
          <p:cNvSpPr txBox="1"/>
          <p:nvPr/>
        </p:nvSpPr>
        <p:spPr>
          <a:xfrm>
            <a:off x="11536326" y="6176963"/>
            <a:ext cx="404037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2341BEE3-1D6E-44E2-8938-5B7A14C87A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1830415"/>
            <a:ext cx="5201093" cy="4522012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Mezinárodní porada zemí střední a východní Evropy </a:t>
            </a:r>
            <a:b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národních politikách zaměřených na zachování </a:t>
            </a:r>
            <a:b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podporu </a:t>
            </a:r>
            <a:r>
              <a:rPr lang="cs-CZ" sz="1400" b="1" dirty="0" err="1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tradič</a:t>
            </a: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lid. kultury jako důležité složky nemateriálního kulturního dědictví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Publikace obsahuje anglickou, francouzskou a českou jazykovou mutaci.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pl-PL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endParaRPr lang="pl-PL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E6859F9D-2DA7-4AE0-8FE7-345ADE8DC550}"/>
              </a:ext>
            </a:extLst>
          </p:cNvPr>
          <p:cNvSpPr txBox="1">
            <a:spLocks/>
          </p:cNvSpPr>
          <p:nvPr/>
        </p:nvSpPr>
        <p:spPr>
          <a:xfrm>
            <a:off x="705736" y="1825626"/>
            <a:ext cx="5201093" cy="4522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Etika a tradiční lidová kultura – studie o mravním vědomí a jednání v projevech tradičních lidových kultur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Trojjazyčná publikace.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Česká republika se rozhodla přispět v rámci své spolupráce s UNESCO </a:t>
            </a:r>
            <a:b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k diskusím na toto důležité téma a rozhodla se za podpory UNESCO do ní přispět zpracováním studie na téma “Etika a tradiční </a:t>
            </a:r>
            <a:r>
              <a:rPr lang="cs-CZ" sz="1100" dirty="0" err="1">
                <a:latin typeface="Arial" panose="020B0604020202020204" pitchFamily="34" charset="0"/>
                <a:cs typeface="Arial" panose="020B0604020202020204" pitchFamily="34" charset="0"/>
              </a:rPr>
              <a:t>lidvá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 kultura”. Abychom se lépe připravili na tento úkol, uspořádali jsme ve dnech 5. – 6. května 1998 ve Strážnici 14. Strážnické sympozium.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A7BD5FEE-C1E3-4069-BF93-D619908C25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6" y="3965945"/>
            <a:ext cx="1617695" cy="2381693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xmlns="" id="{CB0DD494-3227-4884-8E42-EE604E18B6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4" y="3429000"/>
            <a:ext cx="2009115" cy="291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450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97AC8E80-AF53-4BBC-870A-C6FAF26CE5E0}"/>
              </a:ext>
            </a:extLst>
          </p:cNvPr>
          <p:cNvSpPr txBox="1"/>
          <p:nvPr/>
        </p:nvSpPr>
        <p:spPr>
          <a:xfrm>
            <a:off x="11557592" y="6176963"/>
            <a:ext cx="382772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65B73FBB-A235-41A5-A9F9-1E75BC950390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Mezinárodní pracovní porada principy plánů na zachování nemateriálních kulturních statků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Publikace obsahuje text v anglické, francouzské a české jazykové mutaci.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pl-PL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pl-PL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xmlns="" id="{5327A98D-1853-4ECD-BAC5-4492623D4E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6" y="1751405"/>
            <a:ext cx="3132617" cy="460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906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5E6CFF1-2F42-4E10-9A97-F116F46F53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Obrázek 9" descr="Obsah obrázku tráva, strom, exteriér, budova&#10;&#10;Popis byl vytvořen automaticky">
            <a:extLst>
              <a:ext uri="{FF2B5EF4-FFF2-40B4-BE49-F238E27FC236}">
                <a16:creationId xmlns:a16="http://schemas.microsoft.com/office/drawing/2014/main" xmlns="" id="{4DACB445-B5E0-4109-AB42-D27DE9D52E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8" name="Nadpis 7">
            <a:extLst>
              <a:ext uri="{FF2B5EF4-FFF2-40B4-BE49-F238E27FC236}">
                <a16:creationId xmlns:a16="http://schemas.microsoft.com/office/drawing/2014/main" xmlns="" id="{0C65BC40-78BA-4C90-BC40-E7C086F4C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65862"/>
            <a:ext cx="3313164" cy="4726276"/>
          </a:xfrm>
        </p:spPr>
        <p:txBody>
          <a:bodyPr>
            <a:normAutofit/>
          </a:bodyPr>
          <a:lstStyle/>
          <a:p>
            <a:pPr algn="r"/>
            <a:r>
              <a:rPr lang="cs-CZ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Něco málo o NÚLK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67182200-4859-4C8D-BCBB-55B245C28BA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A2B37899-2B05-4A08-B322-B6AC1E0C8E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379" y="1065862"/>
            <a:ext cx="5828054" cy="4726276"/>
          </a:xfrm>
        </p:spPr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cs-CZ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Národní ústav lidové kultury je výzkumnou organizací, jejímž hlavním účelem je provádět základní výzkum, aplikovaný výzkum nebo experimentální vývoj a šířit jejich výsledky prostřednictvím výuky, publikování nebo převodu technologií. </a:t>
            </a:r>
          </a:p>
          <a:p>
            <a:pPr marL="0" indent="0" algn="just">
              <a:buNone/>
            </a:pPr>
            <a:r>
              <a:rPr lang="cs-CZ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Podle Zřizovací listiny patří mezi základní úkoly ústavu mj. provádění výzkumu kulturního dědictví v oboru tradiční a lidové kultury, zpracování získaných dokladů, jejich uchovávání, zpracování, zveřejňování, organizování folklorních </a:t>
            </a:r>
            <a:br>
              <a:rPr lang="cs-CZ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vzdělávacích akcí, poskytování poradenských </a:t>
            </a:r>
            <a:br>
              <a:rPr lang="cs-CZ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informačních služeb pro všechny druhy folklorních aktivit v České republice. 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xmlns="" id="{2FEDCBF3-E4E1-4478-9001-C0421D87194C}"/>
              </a:ext>
            </a:extLst>
          </p:cNvPr>
          <p:cNvSpPr/>
          <p:nvPr/>
        </p:nvSpPr>
        <p:spPr>
          <a:xfrm flipH="1">
            <a:off x="4578310" y="0"/>
            <a:ext cx="15012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53867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99B37490-73DD-49CD-BD24-58D9D4DE882F}"/>
              </a:ext>
            </a:extLst>
          </p:cNvPr>
          <p:cNvSpPr/>
          <p:nvPr/>
        </p:nvSpPr>
        <p:spPr>
          <a:xfrm>
            <a:off x="0" y="365124"/>
            <a:ext cx="12192000" cy="1325564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2D172AA-5345-4869-AA55-91A2CA667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Elektronické publikace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xmlns="" id="{2044115E-2CB7-4E2E-AA46-EA63A6F009FD}"/>
              </a:ext>
            </a:extLst>
          </p:cNvPr>
          <p:cNvSpPr txBox="1"/>
          <p:nvPr/>
        </p:nvSpPr>
        <p:spPr>
          <a:xfrm>
            <a:off x="11557592" y="6176963"/>
            <a:ext cx="382772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740EEF04-97DB-44DE-8C45-96A1DC32EF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1830415"/>
            <a:ext cx="5201093" cy="4522012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Koncepce účinnější péče o tradiční lidovou kulturu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pl-PL" sz="1100" i="1" dirty="0"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http://www.nulk.cz/wp-content/uploads/2017/01/koncepce_a.pdf</a:t>
            </a:r>
            <a:endParaRPr lang="pl-PL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endParaRPr lang="pl-PL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pl-PL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Závěrečná zpráva o realizaci projektu Identifikace a dokumentace tradiční lidové kultury v ČR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Blahůšek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 J., Lukešová M.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http://www.nulk.cz/wp-content/uploads/2017/03/zaverecna_zprava.pdf</a:t>
            </a: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Způsoby prezentace tradiční lidové kultury v muzeích v přírodě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Lukešová M.,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Rýpalová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 E.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http://www.nulk.cz/wp-content/uploads/2017/03/Text_ZPTLK.pdf</a:t>
            </a: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Vliv hospodářské revitalizace Moravských Kopanic na nehmotné kulturní dědictví regionu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Šišperová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, Ivana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http://www.nulk.cz/wp-content/uploads/2017/03/hospodarska_revitalizace.pdf</a:t>
            </a: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ástupný obsah 6">
            <a:extLst>
              <a:ext uri="{FF2B5EF4-FFF2-40B4-BE49-F238E27FC236}">
                <a16:creationId xmlns:a16="http://schemas.microsoft.com/office/drawing/2014/main" xmlns="" id="{049C0534-770E-42AA-8E93-0E6DC3095DC0}"/>
              </a:ext>
            </a:extLst>
          </p:cNvPr>
          <p:cNvSpPr txBox="1">
            <a:spLocks/>
          </p:cNvSpPr>
          <p:nvPr/>
        </p:nvSpPr>
        <p:spPr>
          <a:xfrm>
            <a:off x="705736" y="1825626"/>
            <a:ext cx="5201093" cy="45220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Taneční medailony obcí Valašska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Strážnice 2010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Maňáková, M. –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Matelová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, L. – Pavlištík, K. – Vrtalová, J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http://www.nulk.cz/wp-content/uploads/2017/03/Tanecni_medailony_obci_Valasska.pdf</a:t>
            </a: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Taneční medailony obcí Hané, Lašska a Slezska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Strážnice 2010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Maňáková, M. –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Matuszková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, J. – Vrtalová, J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http://www.nulk.cz/wp-content/uploads/2017/03/Han%C3%A1La%C5%A1skoSlezsko.pdf</a:t>
            </a: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cs-CZ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Řemeslnické živnosti v malém městě a na venkově. Na příkladu Strážnice, Hrubé Vrbky a Kuželova. 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Strážnice 2010.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Binderová, K.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http://www.nulk.cz/wp-content/uploads/2017/03/Remesla_ve_Straznici_a_na_Hornacku_korektura-Martina-zezulov%C3%A1_3.pdf</a:t>
            </a:r>
            <a:endParaRPr lang="cs-CZ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endParaRPr lang="cs-CZ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938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8AA85A9C-0881-4982-B78A-F49BEFC2E0E5}"/>
              </a:ext>
            </a:extLst>
          </p:cNvPr>
          <p:cNvSpPr txBox="1"/>
          <p:nvPr/>
        </p:nvSpPr>
        <p:spPr>
          <a:xfrm>
            <a:off x="11546958" y="6176963"/>
            <a:ext cx="39340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99B37490-73DD-49CD-BD24-58D9D4DE882F}"/>
              </a:ext>
            </a:extLst>
          </p:cNvPr>
          <p:cNvSpPr/>
          <p:nvPr/>
        </p:nvSpPr>
        <p:spPr>
          <a:xfrm>
            <a:off x="0" y="365124"/>
            <a:ext cx="12192000" cy="1325564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2D172AA-5345-4869-AA55-91A2CA667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Národopisná revue – o časopisu</a:t>
            </a:r>
          </a:p>
        </p:txBody>
      </p:sp>
      <p:sp>
        <p:nvSpPr>
          <p:cNvPr id="3" name="Zástupný obsah 6">
            <a:extLst>
              <a:ext uri="{FF2B5EF4-FFF2-40B4-BE49-F238E27FC236}">
                <a16:creationId xmlns:a16="http://schemas.microsoft.com/office/drawing/2014/main" xmlns="" id="{3A6F966C-271E-45F0-A86A-B70F3E2790FF}"/>
              </a:ext>
            </a:extLst>
          </p:cNvPr>
          <p:cNvSpPr txBox="1">
            <a:spLocks/>
          </p:cNvSpPr>
          <p:nvPr/>
        </p:nvSpPr>
        <p:spPr>
          <a:xfrm>
            <a:off x="705736" y="1970863"/>
            <a:ext cx="10648064" cy="45220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Národopisná revue vznikla jako volné pokračování odborného časopisu, jenž vycházel v letech 1964–1990 pod názvem Národopisné aktuality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novou grafickou úpravou i obsahovou pestrostí usilovala tehdejší redakce o výraznější popularizaci soudobého etnografického bádání, a tím i o rozšíření okruhu čtenářské veřejnosti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časopis se ale postupně vyprofiloval opět jako odborné periodikum s orientací na etnologickou problematiku v sociálních </a:t>
            </a:r>
            <a:b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i historických kontextech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hlavním záměrem redakce je co nepružnější reflexe oboru - Národopisná revue tak představuje témata z oblasti tradiční kultury, ale i z výzkumu současné společnosti, reflektuje živý badatelský terén, který přináší nové podněty pro obor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kromě studií či materiálových statí v češtině a slovenštině, publikuje rovněž tematické fotografické přílohy dokumentující národopisnou fotografii především posledního století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přináší zajímavosti ze současných etnologických výzkumů, postřehy z oblasti folklorismu i srovnávací sondy do tradiční etnografické problematiky přináší formou článků, úvah i reportáží oddíl Proměny tradice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rozsáhlou část Národopisné revue tvoří zprávy o odborných konferencích, seminářích či výstavách, dále recenze nových publikací, hudebních nosičů, zprávy a informace o českých i zahraničních folklorních festivalech, o aktivitách s folklorní tematikou a dalším dění z oblasti péče o tradiční lidovou kulturu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součástí Národopisné revue jsou také samostatně vydávané bibliografické přílohy mapující díla význačných vědeckých osobností na poli etnologie 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periodikum je evidováno v mezinárodních bibliografických databázích: AIO, CEJSH, ERIH PLUS, GVK, IBR, IBZ a další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cs-CZ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8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8AA85A9C-0881-4982-B78A-F49BEFC2E0E5}"/>
              </a:ext>
            </a:extLst>
          </p:cNvPr>
          <p:cNvSpPr txBox="1"/>
          <p:nvPr/>
        </p:nvSpPr>
        <p:spPr>
          <a:xfrm>
            <a:off x="11546958" y="6176963"/>
            <a:ext cx="39340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99B37490-73DD-49CD-BD24-58D9D4DE882F}"/>
              </a:ext>
            </a:extLst>
          </p:cNvPr>
          <p:cNvSpPr/>
          <p:nvPr/>
        </p:nvSpPr>
        <p:spPr>
          <a:xfrm>
            <a:off x="0" y="365124"/>
            <a:ext cx="12192000" cy="1325564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2D172AA-5345-4869-AA55-91A2CA667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Národopisná revue – redakční rada</a:t>
            </a:r>
          </a:p>
        </p:txBody>
      </p:sp>
      <p:sp>
        <p:nvSpPr>
          <p:cNvPr id="3" name="Zástupný obsah 6">
            <a:extLst>
              <a:ext uri="{FF2B5EF4-FFF2-40B4-BE49-F238E27FC236}">
                <a16:creationId xmlns:a16="http://schemas.microsoft.com/office/drawing/2014/main" xmlns="" id="{3A6F966C-271E-45F0-A86A-B70F3E2790FF}"/>
              </a:ext>
            </a:extLst>
          </p:cNvPr>
          <p:cNvSpPr txBox="1">
            <a:spLocks/>
          </p:cNvSpPr>
          <p:nvPr/>
        </p:nvSpPr>
        <p:spPr>
          <a:xfrm>
            <a:off x="705736" y="1970863"/>
            <a:ext cx="10648064" cy="4522012"/>
          </a:xfrm>
          <a:prstGeom prst="rect">
            <a:avLst/>
          </a:prstGeom>
        </p:spPr>
        <p:txBody>
          <a:bodyPr vert="horz" lIns="91440" tIns="45720" rIns="91440" bIns="45720" numCol="2" spcCol="576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PhDr. Jan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Blahůšek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, Ph.D.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Park Rochus, o. p. s., Uherské Hradiště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doc. PhDr. Daniel Drápala, Ph.D.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Ústav evropské etnologie, Filozofická fakulta MU, Brno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PhDr. Hana Dvořáková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- Etnografický ústav Moravského zemského muzea, Brno 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doc. Mgr. Juraj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Hamar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, CSc.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Katedra estetiky, </a:t>
            </a:r>
            <a:r>
              <a:rPr lang="cs-CZ" sz="1200" dirty="0" err="1">
                <a:latin typeface="Arial" panose="020B0604020202020204" pitchFamily="34" charset="0"/>
                <a:cs typeface="Arial" panose="020B0604020202020204" pitchFamily="34" charset="0"/>
              </a:rPr>
              <a:t>Filozovická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fakulta UK, Bratislava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PhDr. Petr Janeček, Ph.D.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Ústav etnologie, Filozofická fakulta UK, Praha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doc. PhDr. Eva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Krekovičová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, DrSc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. - Ústav </a:t>
            </a:r>
            <a:r>
              <a:rPr lang="cs-CZ" sz="1200" dirty="0" err="1">
                <a:latin typeface="Arial" panose="020B0604020202020204" pitchFamily="34" charset="0"/>
                <a:cs typeface="Arial" panose="020B0604020202020204" pitchFamily="34" charset="0"/>
              </a:rPr>
              <a:t>etnológie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cs-CZ" sz="1200" dirty="0" err="1">
                <a:latin typeface="Arial" panose="020B0604020202020204" pitchFamily="34" charset="0"/>
                <a:cs typeface="Arial" panose="020B0604020202020204" pitchFamily="34" charset="0"/>
              </a:rPr>
              <a:t>sociálnej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200" dirty="0" err="1">
                <a:latin typeface="Arial" panose="020B0604020202020204" pitchFamily="34" charset="0"/>
                <a:cs typeface="Arial" panose="020B0604020202020204" pitchFamily="34" charset="0"/>
              </a:rPr>
              <a:t>antropológie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, Slovenská </a:t>
            </a:r>
            <a:r>
              <a:rPr lang="cs-CZ" sz="1200" dirty="0" err="1">
                <a:latin typeface="Arial" panose="020B0604020202020204" pitchFamily="34" charset="0"/>
                <a:cs typeface="Arial" panose="020B0604020202020204" pitchFamily="34" charset="0"/>
              </a:rPr>
              <a:t>akadémia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200" dirty="0" err="1">
                <a:latin typeface="Arial" panose="020B0604020202020204" pitchFamily="34" charset="0"/>
                <a:cs typeface="Arial" panose="020B0604020202020204" pitchFamily="34" charset="0"/>
              </a:rPr>
              <a:t>vied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, Bratislava 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PhDr. Jan Krist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Národní ústav lidové kultury, Strážnice 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PhDr. Martin Novotný, Ph.D.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Národní ústav lidové kultury, Strážnice</a:t>
            </a: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doc. PhDr. Martina Pavlicová, CSc.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Ústav evropské etnologie, Filozofická fakulta MU, Brno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PhDr. Jana Pospíšilová, Ph.D.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- Etnologický ústav AV ČR, v. v. i., pracoviště Brno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doc. Mgr. Daniela Stavělová, CSc.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Etnologický ústav AV ČR, v. v. i., Praha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PhDr. Martin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Šimša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, Ph.D.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- Národní ústav lidové kultury, Strážnice 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doc. PhDr. Zdeněk Uherek, CSc.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Etnologický ústav AV ČR, v. v. i., Praha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PhDr. Lucie Uhlíková, Ph.D.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 - Etnologický ústav AV ČR, v. v. i., pracoviště Brno</a:t>
            </a:r>
          </a:p>
          <a:p>
            <a:pPr marL="0" indent="0" algn="just" defTabSz="360000">
              <a:lnSpc>
                <a:spcPct val="100000"/>
              </a:lnSpc>
              <a:spcBef>
                <a:spcPts val="300"/>
              </a:spcBef>
              <a:buNone/>
            </a:pPr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doc. PhDr. Miroslav Válka, Ph.D. </a:t>
            </a: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- Ústav evropské etnologie, Filozofická fakulta MU, Brno</a:t>
            </a:r>
          </a:p>
        </p:txBody>
      </p:sp>
    </p:spTree>
    <p:extLst>
      <p:ext uri="{BB962C8B-B14F-4D97-AF65-F5344CB8AC3E}">
        <p14:creationId xmlns:p14="http://schemas.microsoft.com/office/powerpoint/2010/main" val="27864012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8AA85A9C-0881-4982-B78A-F49BEFC2E0E5}"/>
              </a:ext>
            </a:extLst>
          </p:cNvPr>
          <p:cNvSpPr txBox="1"/>
          <p:nvPr/>
        </p:nvSpPr>
        <p:spPr>
          <a:xfrm>
            <a:off x="11546958" y="6176963"/>
            <a:ext cx="39340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99B37490-73DD-49CD-BD24-58D9D4DE882F}"/>
              </a:ext>
            </a:extLst>
          </p:cNvPr>
          <p:cNvSpPr/>
          <p:nvPr/>
        </p:nvSpPr>
        <p:spPr>
          <a:xfrm>
            <a:off x="0" y="365124"/>
            <a:ext cx="12192000" cy="1325564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2D172AA-5345-4869-AA55-91A2CA667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Národopisná revue – pokyny pro autory</a:t>
            </a:r>
          </a:p>
        </p:txBody>
      </p:sp>
      <p:sp>
        <p:nvSpPr>
          <p:cNvPr id="3" name="Zástupný obsah 6">
            <a:extLst>
              <a:ext uri="{FF2B5EF4-FFF2-40B4-BE49-F238E27FC236}">
                <a16:creationId xmlns:a16="http://schemas.microsoft.com/office/drawing/2014/main" xmlns="" id="{3A6F966C-271E-45F0-A86A-B70F3E2790FF}"/>
              </a:ext>
            </a:extLst>
          </p:cNvPr>
          <p:cNvSpPr txBox="1">
            <a:spLocks/>
          </p:cNvSpPr>
          <p:nvPr/>
        </p:nvSpPr>
        <p:spPr>
          <a:xfrm>
            <a:off x="705736" y="1970863"/>
            <a:ext cx="10648064" cy="4522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Nabídka příspěvků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Redakce přijímá abstrakty studií k chystaným tématům, která jsou zveřejněná na internetových stránkách časopisu (http://revue.nulk.cz), popř. vyžádané studie, v omezeném množství také studie a materiály mimo chystaná témata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Formální požadavky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příspěvky (studie či zprávy) jsou autoři povinni zaslat v elektronické podobě v editoru Word; pokud nebylo po dohodě s redakcí stanoveno jinak, délka příspěvku musí odpovídat určeným rozsahům: studie a články – max. 40 000 znaků včetně mezer, rubrika Proměny tradice max. 20 000 znaků, zprávy – max. 5500, recenze – max. 7500 znaků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rukopis studie, který prochází recenzním řízením, musí obsahovat české či slovenské resumé (v rozsahu 900–1200 znaků, autor může dodat i překlad do angličtiny), 5–7 klíčových slov, abecední seznam pramenů a citované literatury a stručnou autorskou anotaci; nutné je dodat rovněž anonymizovanou verzi příspěvku 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protože obsah časopisu včetně kontaktních údajů autora je dále šířen a uchováván v externích bibliografických databázích </a:t>
            </a:r>
            <a:b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a plnotextová verze je zveřejněna na internetových stránkách časopisu a také s ohledem na platné právní normy v oblasti autorského práva a ochrany osobních údajů je každý autor recenzovaného příspěvku povinen po schválení textu v recenzním řízení podepsat ještě před publikováním čísla smlouvu, která řeší otázky vzájemných závazků v oblasti autorskoprávní a otázky ochrany osobních údajů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obrazovou přílohu je nutno dodávat nejlépe ve formátu JPG (rozlišení nejméně 300 dpi), popisky musí obsahovat také autora fotografie (pokud je znám), dataci a v případě přetištění z jiné publikace rovněž přesný bibliografický údaj včetně strany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redakce provádí jazykovou úpravu textu podle standardů NR</a:t>
            </a:r>
          </a:p>
        </p:txBody>
      </p:sp>
    </p:spTree>
    <p:extLst>
      <p:ext uri="{BB962C8B-B14F-4D97-AF65-F5344CB8AC3E}">
        <p14:creationId xmlns:p14="http://schemas.microsoft.com/office/powerpoint/2010/main" val="23690884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8AA85A9C-0881-4982-B78A-F49BEFC2E0E5}"/>
              </a:ext>
            </a:extLst>
          </p:cNvPr>
          <p:cNvSpPr txBox="1"/>
          <p:nvPr/>
        </p:nvSpPr>
        <p:spPr>
          <a:xfrm>
            <a:off x="11546958" y="6176963"/>
            <a:ext cx="39340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99B37490-73DD-49CD-BD24-58D9D4DE882F}"/>
              </a:ext>
            </a:extLst>
          </p:cNvPr>
          <p:cNvSpPr/>
          <p:nvPr/>
        </p:nvSpPr>
        <p:spPr>
          <a:xfrm>
            <a:off x="0" y="365124"/>
            <a:ext cx="12192000" cy="1325564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2D172AA-5345-4869-AA55-91A2CA667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Národopisná revue – publikační etika</a:t>
            </a:r>
          </a:p>
        </p:txBody>
      </p:sp>
      <p:sp>
        <p:nvSpPr>
          <p:cNvPr id="3" name="Zástupný obsah 6">
            <a:extLst>
              <a:ext uri="{FF2B5EF4-FFF2-40B4-BE49-F238E27FC236}">
                <a16:creationId xmlns:a16="http://schemas.microsoft.com/office/drawing/2014/main" xmlns="" id="{3A6F966C-271E-45F0-A86A-B70F3E2790FF}"/>
              </a:ext>
            </a:extLst>
          </p:cNvPr>
          <p:cNvSpPr txBox="1">
            <a:spLocks/>
          </p:cNvSpPr>
          <p:nvPr/>
        </p:nvSpPr>
        <p:spPr>
          <a:xfrm>
            <a:off x="705736" y="1970863"/>
            <a:ext cx="10648064" cy="4522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Nabídka příspěvků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Redakce přijímá abstrakty studií k chystaným tématům, která jsou zveřejněná na internetových stránkách časopisu (http://revue.nulk.cz), popř. vyžádané studie, v omezeném množství také studie a materiály mimo chystaná témata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Formální požadavky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příspěvky (studie či zprávy) jsou autoři povinni zaslat v elektronické podobě v editoru Word; pokud nebylo po dohodě s redakcí stanoveno jinak, délka příspěvku musí odpovídat určeným rozsahům: studie a články – max. 40 000 znaků včetně mezer, rubrika Proměny tradice max. 20 000 znaků, zprávy – max. 5500, recenze – max. 7500 znaků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rukopis studie, který prochází recenzním řízením, musí obsahovat české či slovenské resumé (v rozsahu 900–1200 znaků, autor může dodat i překlad do angličtiny), 5–7 klíčových slov, abecední seznam pramenů a citované literatury a stručnou autorskou anotaci; nutné je dodat rovněž anonymizovanou verzi příspěvku 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protože obsah časopisu včetně kontaktních údajů autora je dále šířen a uchováván v externích bibliografických databázích </a:t>
            </a:r>
            <a:b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a plnotextová verze je zveřejněna na internetových stránkách časopisu a také s ohledem na platné právní normy v oblasti autorského práva a ochrany osobních údajů je každý autor recenzovaného příspěvku povinen po schválení textu v recenzním řízení podepsat ještě před publikováním čísla smlouvu, která řeší otázky vzájemných závazků v oblasti autorskoprávní a otázky ochrany osobních údajů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obrazovou přílohu je nutno dodávat nejlépe ve formátu JPG (rozlišení nejméně 300 dpi), popisky musí obsahovat také autora fotografie (pokud je znám), dataci a v případě přetištění z jiné publikace rovněž přesný bibliografický údaj včetně strany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redakce provádí jazykovou úpravu textu podle standardů NR</a:t>
            </a:r>
          </a:p>
        </p:txBody>
      </p:sp>
    </p:spTree>
    <p:extLst>
      <p:ext uri="{BB962C8B-B14F-4D97-AF65-F5344CB8AC3E}">
        <p14:creationId xmlns:p14="http://schemas.microsoft.com/office/powerpoint/2010/main" val="25811457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ovéPole 9">
            <a:extLst>
              <a:ext uri="{FF2B5EF4-FFF2-40B4-BE49-F238E27FC236}">
                <a16:creationId xmlns:a16="http://schemas.microsoft.com/office/drawing/2014/main" xmlns="" id="{8AA85A9C-0881-4982-B78A-F49BEFC2E0E5}"/>
              </a:ext>
            </a:extLst>
          </p:cNvPr>
          <p:cNvSpPr txBox="1"/>
          <p:nvPr/>
        </p:nvSpPr>
        <p:spPr>
          <a:xfrm>
            <a:off x="11546958" y="6176963"/>
            <a:ext cx="39340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99B37490-73DD-49CD-BD24-58D9D4DE882F}"/>
              </a:ext>
            </a:extLst>
          </p:cNvPr>
          <p:cNvSpPr/>
          <p:nvPr/>
        </p:nvSpPr>
        <p:spPr>
          <a:xfrm>
            <a:off x="0" y="365124"/>
            <a:ext cx="12192000" cy="1325564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2D172AA-5345-4869-AA55-91A2CA667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Národopisná revue – recenzní řízení</a:t>
            </a:r>
          </a:p>
        </p:txBody>
      </p:sp>
      <p:sp>
        <p:nvSpPr>
          <p:cNvPr id="3" name="Zástupný obsah 6">
            <a:extLst>
              <a:ext uri="{FF2B5EF4-FFF2-40B4-BE49-F238E27FC236}">
                <a16:creationId xmlns:a16="http://schemas.microsoft.com/office/drawing/2014/main" xmlns="" id="{3A6F966C-271E-45F0-A86A-B70F3E2790FF}"/>
              </a:ext>
            </a:extLst>
          </p:cNvPr>
          <p:cNvSpPr txBox="1">
            <a:spLocks/>
          </p:cNvSpPr>
          <p:nvPr/>
        </p:nvSpPr>
        <p:spPr>
          <a:xfrm>
            <a:off x="705736" y="1970863"/>
            <a:ext cx="10648064" cy="45220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Národopisná revue vyžaduje dodržování pravidel publikační etiky a publikační praxe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text, jehož autorem musí být podepsané osoby, náležitě cituje zdroje, neporušuje práva jiných a neobsahuje nezákonná vyhlášení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veškeré problémové situace řeší redakce v souladu s dokumentem </a:t>
            </a:r>
            <a:r>
              <a:rPr lang="cs-CZ" sz="1400" dirty="0" err="1">
                <a:latin typeface="Arial" panose="020B0604020202020204" pitchFamily="34" charset="0"/>
                <a:cs typeface="Arial" panose="020B0604020202020204" pitchFamily="34" charset="0"/>
              </a:rPr>
              <a:t>Publishing</a:t>
            </a: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400" dirty="0" err="1">
                <a:latin typeface="Arial" panose="020B0604020202020204" pitchFamily="34" charset="0"/>
                <a:cs typeface="Arial" panose="020B0604020202020204" pitchFamily="34" charset="0"/>
              </a:rPr>
              <a:t>Ethics</a:t>
            </a: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400" dirty="0" err="1">
                <a:latin typeface="Arial" panose="020B0604020202020204" pitchFamily="34" charset="0"/>
                <a:cs typeface="Arial" panose="020B0604020202020204" pitchFamily="34" charset="0"/>
              </a:rPr>
              <a:t>Resource</a:t>
            </a: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400" dirty="0" err="1">
                <a:latin typeface="Arial" panose="020B0604020202020204" pitchFamily="34" charset="0"/>
                <a:cs typeface="Arial" panose="020B0604020202020204" pitchFamily="34" charset="0"/>
              </a:rPr>
              <a:t>Kit</a:t>
            </a: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 mezinárodní vydavatelské společnosti </a:t>
            </a:r>
            <a:r>
              <a:rPr lang="cs-CZ" sz="1400" dirty="0" err="1">
                <a:latin typeface="Arial" panose="020B0604020202020204" pitchFamily="34" charset="0"/>
                <a:cs typeface="Arial" panose="020B0604020202020204" pitchFamily="34" charset="0"/>
              </a:rPr>
              <a:t>Elsevier</a:t>
            </a: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 (viz také Publikační etika - </a:t>
            </a:r>
            <a:r>
              <a:rPr lang="cs-CZ" sz="1400" dirty="0" err="1">
                <a:latin typeface="Arial" panose="020B0604020202020204" pitchFamily="34" charset="0"/>
                <a:cs typeface="Arial" panose="020B0604020202020204" pitchFamily="34" charset="0"/>
              </a:rPr>
              <a:t>Elsevier</a:t>
            </a: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endParaRPr lang="cs-CZ" sz="14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Redakce Národopisné revue předpokládá, že: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→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nabídnutý rukopis dosud nebyl publikován a je nabídnut do NR k první publikaci; ke zveřejnění rukopisu na jiném místě nesmí dojít ani v době probíhajícího recenzního řízení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→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autor, popř. autorský tým, nabízející rukopis do NR, je výhradním držitelem autorských práv k příslušnému rukopisu i ke všem jeho přílohám včetně obrázků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→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pokud je součástí rukopisu materiál, k němuž má autorská práva třetí strana (fotografie, kresby, mapy), autor či autorský tým získal svolení k jeho plnému použití v NR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→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autor či autorský tým nabídnutím rukopisu redakci NR deklaruje zájem poskytnout Národnímu ústavu lidové kultury jako vydavateli NR v plném rozsahu všechna příslušná autorská práva ve chvíli přijetí rukopisu k publikaci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redakce NR očekává, že ji autoři budou informovat o skutečnosti, že celý rukopis, jeho část nebo některé podstatné výsledky již byly publikovány formou článku v recenzovaném vědeckém časopise nebo monografie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400" dirty="0">
                <a:latin typeface="Arial" panose="020B0604020202020204" pitchFamily="34" charset="0"/>
                <a:cs typeface="Arial" panose="020B0604020202020204" pitchFamily="34" charset="0"/>
              </a:rPr>
              <a:t>redakce NR předpokládá, že nabídnutý text (včetně názvu a abstraktu) je dostatečně odlišný od jiných textů vydaných nebo určených k vydání v některém recenzovaném časopise nebo monografii - zjištění opaku může vést k ukončení recenzního řízení</a:t>
            </a:r>
          </a:p>
        </p:txBody>
      </p:sp>
    </p:spTree>
    <p:extLst>
      <p:ext uri="{BB962C8B-B14F-4D97-AF65-F5344CB8AC3E}">
        <p14:creationId xmlns:p14="http://schemas.microsoft.com/office/powerpoint/2010/main" val="19702543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3D344C41-5BF8-4400-A0D3-36BAF3D59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817" y="304555"/>
            <a:ext cx="8176365" cy="3124445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xmlns="" id="{9E4B4F46-CE81-4B01-BD48-E57472E008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7817" y="3429000"/>
            <a:ext cx="8176365" cy="3163631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xmlns="" id="{4A753AF0-CB5C-40B5-AE68-D6EDC69CB85D}"/>
              </a:ext>
            </a:extLst>
          </p:cNvPr>
          <p:cNvSpPr txBox="1"/>
          <p:nvPr/>
        </p:nvSpPr>
        <p:spPr>
          <a:xfrm>
            <a:off x="11557592" y="6176963"/>
            <a:ext cx="382772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843946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2C20D8B5-6E35-49CB-A39C-74C4AB50E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3467" y="185285"/>
            <a:ext cx="8345065" cy="6487430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xmlns="" id="{CF0E131D-15AF-4235-8CCC-72E7E6C1B375}"/>
              </a:ext>
            </a:extLst>
          </p:cNvPr>
          <p:cNvSpPr txBox="1"/>
          <p:nvPr/>
        </p:nvSpPr>
        <p:spPr>
          <a:xfrm>
            <a:off x="11557592" y="6176963"/>
            <a:ext cx="382772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8692452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B1C23FDA-6595-4758-8885-A907A2F42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046" y="218627"/>
            <a:ext cx="8287907" cy="6420746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xmlns="" id="{3CB14113-8372-40E1-AD9E-0F578DB519A2}"/>
              </a:ext>
            </a:extLst>
          </p:cNvPr>
          <p:cNvSpPr txBox="1"/>
          <p:nvPr/>
        </p:nvSpPr>
        <p:spPr>
          <a:xfrm>
            <a:off x="11557592" y="6176963"/>
            <a:ext cx="382772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19761867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CC84B7DA-FF18-440A-A085-1BBEAEDED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810" y="90021"/>
            <a:ext cx="8278380" cy="6677957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xmlns="" id="{81A575EA-82D4-4E8F-8F93-224A48B89192}"/>
              </a:ext>
            </a:extLst>
          </p:cNvPr>
          <p:cNvSpPr txBox="1"/>
          <p:nvPr/>
        </p:nvSpPr>
        <p:spPr>
          <a:xfrm>
            <a:off x="11557592" y="6176963"/>
            <a:ext cx="382772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1310974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xmlns="" id="{DB83A726-66AD-4E11-B7B8-5D38256FA8A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B47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71961985-FAED-49C6-9A1A-66891199E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1690"/>
            <a:ext cx="5796516" cy="435133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cs-CZ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Vědecká redakce NÚLK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cs-CZ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Publikace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cs-CZ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Sborníky ze strážnických sympozií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cs-CZ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Sborníky UNESCO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cs-CZ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Elektronické publikace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cs-CZ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Národopisná revue</a:t>
            </a:r>
          </a:p>
          <a:p>
            <a:pPr marL="776700" lvl="1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časopisu</a:t>
            </a:r>
          </a:p>
          <a:p>
            <a:pPr marL="776700" lvl="1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Redakční rada</a:t>
            </a:r>
          </a:p>
          <a:p>
            <a:pPr marL="776700" lvl="1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Pokyny pro autory</a:t>
            </a:r>
          </a:p>
          <a:p>
            <a:pPr marL="776700" lvl="1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Publikační etika</a:t>
            </a:r>
          </a:p>
          <a:p>
            <a:pPr marL="776700" lvl="1" indent="-3429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cs-CZ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Recenzní řízení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xmlns="" id="{C55CA251-D425-4CED-8EF6-4BDE3BB52BAA}"/>
              </a:ext>
            </a:extLst>
          </p:cNvPr>
          <p:cNvSpPr/>
          <p:nvPr/>
        </p:nvSpPr>
        <p:spPr>
          <a:xfrm rot="5400000" flipH="1">
            <a:off x="6028696" y="269725"/>
            <a:ext cx="134604" cy="12192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xmlns="" id="{9AEF6FE7-74D2-4921-84FF-BBFAAB751699}"/>
              </a:ext>
            </a:extLst>
          </p:cNvPr>
          <p:cNvSpPr/>
          <p:nvPr/>
        </p:nvSpPr>
        <p:spPr>
          <a:xfrm>
            <a:off x="0" y="0"/>
            <a:ext cx="8590603" cy="190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xmlns="" id="{9FB33272-FC55-48D8-98DD-0F706A68814B}"/>
              </a:ext>
            </a:extLst>
          </p:cNvPr>
          <p:cNvSpPr/>
          <p:nvPr/>
        </p:nvSpPr>
        <p:spPr>
          <a:xfrm flipH="1">
            <a:off x="10526233" y="0"/>
            <a:ext cx="150123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xmlns="" id="{E5AC8A8A-0E3B-4B3E-88B6-7E1F682D6284}"/>
              </a:ext>
            </a:extLst>
          </p:cNvPr>
          <p:cNvSpPr/>
          <p:nvPr/>
        </p:nvSpPr>
        <p:spPr>
          <a:xfrm>
            <a:off x="8590603" y="0"/>
            <a:ext cx="839972" cy="6433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xmlns="" id="{84EFFBAF-7735-423D-AB22-A122914CDDD8}"/>
              </a:ext>
            </a:extLst>
          </p:cNvPr>
          <p:cNvSpPr txBox="1">
            <a:spLocks/>
          </p:cNvSpPr>
          <p:nvPr/>
        </p:nvSpPr>
        <p:spPr>
          <a:xfrm>
            <a:off x="9341784" y="2074527"/>
            <a:ext cx="636620" cy="421673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None/>
            </a:pPr>
            <a:r>
              <a:rPr lang="cs-CZ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15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15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15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15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15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  <a:p>
            <a:pPr marL="0" indent="0" algn="ctr">
              <a:lnSpc>
                <a:spcPct val="170000"/>
              </a:lnSpc>
              <a:buNone/>
            </a:pPr>
            <a:endParaRPr lang="cs-CZ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3F4B9ED2-FFF4-46FB-8EE0-6EF7362B2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rgbClr val="9B47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Obsah</a:t>
            </a: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xmlns="" id="{8F712188-92A5-457B-AE87-7FEDD3CC9CAA}"/>
              </a:ext>
            </a:extLst>
          </p:cNvPr>
          <p:cNvSpPr txBox="1"/>
          <p:nvPr/>
        </p:nvSpPr>
        <p:spPr>
          <a:xfrm>
            <a:off x="8813910" y="1976361"/>
            <a:ext cx="393358" cy="498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xmlns="" id="{7BE8A5FF-4359-49C1-B805-5AFBAF29505E}"/>
              </a:ext>
            </a:extLst>
          </p:cNvPr>
          <p:cNvSpPr txBox="1"/>
          <p:nvPr/>
        </p:nvSpPr>
        <p:spPr>
          <a:xfrm>
            <a:off x="8780926" y="2426739"/>
            <a:ext cx="483701" cy="498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xmlns="" id="{23122C73-7C53-49DB-B55D-355F5B0C8580}"/>
              </a:ext>
            </a:extLst>
          </p:cNvPr>
          <p:cNvSpPr txBox="1"/>
          <p:nvPr/>
        </p:nvSpPr>
        <p:spPr>
          <a:xfrm>
            <a:off x="8781493" y="2859766"/>
            <a:ext cx="483701" cy="498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xmlns="" id="{D3772EA9-03FF-4BBF-B0CE-4EBDE1D8D0EF}"/>
              </a:ext>
            </a:extLst>
          </p:cNvPr>
          <p:cNvSpPr txBox="1"/>
          <p:nvPr/>
        </p:nvSpPr>
        <p:spPr>
          <a:xfrm>
            <a:off x="8781492" y="3279381"/>
            <a:ext cx="483701" cy="498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28" name="TextovéPole 27">
            <a:extLst>
              <a:ext uri="{FF2B5EF4-FFF2-40B4-BE49-F238E27FC236}">
                <a16:creationId xmlns:a16="http://schemas.microsoft.com/office/drawing/2014/main" xmlns="" id="{6573AEF4-FF4F-43FA-8546-93ADA96841BC}"/>
              </a:ext>
            </a:extLst>
          </p:cNvPr>
          <p:cNvSpPr txBox="1"/>
          <p:nvPr/>
        </p:nvSpPr>
        <p:spPr>
          <a:xfrm>
            <a:off x="8781491" y="3718277"/>
            <a:ext cx="483701" cy="498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30" name="TextovéPole 29">
            <a:extLst>
              <a:ext uri="{FF2B5EF4-FFF2-40B4-BE49-F238E27FC236}">
                <a16:creationId xmlns:a16="http://schemas.microsoft.com/office/drawing/2014/main" xmlns="" id="{46413B15-714D-4AA6-8353-FDABCE74D5F5}"/>
              </a:ext>
            </a:extLst>
          </p:cNvPr>
          <p:cNvSpPr txBox="1"/>
          <p:nvPr/>
        </p:nvSpPr>
        <p:spPr>
          <a:xfrm>
            <a:off x="8781490" y="4138289"/>
            <a:ext cx="483701" cy="498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xmlns="" id="{B7090C50-85E9-46E3-9B75-575824620984}"/>
              </a:ext>
            </a:extLst>
          </p:cNvPr>
          <p:cNvSpPr txBox="1"/>
          <p:nvPr/>
        </p:nvSpPr>
        <p:spPr>
          <a:xfrm>
            <a:off x="8776510" y="4501305"/>
            <a:ext cx="483701" cy="452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16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xmlns="" id="{0D6ED138-0707-4F38-99FB-10F4649865EA}"/>
              </a:ext>
            </a:extLst>
          </p:cNvPr>
          <p:cNvSpPr txBox="1"/>
          <p:nvPr/>
        </p:nvSpPr>
        <p:spPr>
          <a:xfrm>
            <a:off x="8776431" y="4827118"/>
            <a:ext cx="483701" cy="452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16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xmlns="" id="{6775FA04-24FA-417E-B4D8-5575922614EB}"/>
              </a:ext>
            </a:extLst>
          </p:cNvPr>
          <p:cNvSpPr txBox="1"/>
          <p:nvPr/>
        </p:nvSpPr>
        <p:spPr>
          <a:xfrm>
            <a:off x="8786729" y="5145594"/>
            <a:ext cx="483701" cy="452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16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xmlns="" id="{F68C7D10-F54B-475A-B1B0-B2884359E5D6}"/>
              </a:ext>
            </a:extLst>
          </p:cNvPr>
          <p:cNvSpPr txBox="1"/>
          <p:nvPr/>
        </p:nvSpPr>
        <p:spPr>
          <a:xfrm>
            <a:off x="8786728" y="5484516"/>
            <a:ext cx="483701" cy="452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16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41" name="TextovéPole 40">
            <a:extLst>
              <a:ext uri="{FF2B5EF4-FFF2-40B4-BE49-F238E27FC236}">
                <a16:creationId xmlns:a16="http://schemas.microsoft.com/office/drawing/2014/main" xmlns="" id="{14F8C2FF-3F40-408F-939F-4A8C7A266C12}"/>
              </a:ext>
            </a:extLst>
          </p:cNvPr>
          <p:cNvSpPr txBox="1"/>
          <p:nvPr/>
        </p:nvSpPr>
        <p:spPr>
          <a:xfrm>
            <a:off x="8790043" y="5802992"/>
            <a:ext cx="483701" cy="452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16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6622758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558D5D5E-16F7-411A-8BF3-DB6AC3EC1855}"/>
              </a:ext>
            </a:extLst>
          </p:cNvPr>
          <p:cNvSpPr/>
          <p:nvPr/>
        </p:nvSpPr>
        <p:spPr>
          <a:xfrm>
            <a:off x="0" y="365124"/>
            <a:ext cx="12192000" cy="1325564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xmlns="" id="{4DC451E1-9D32-4804-8422-F95CFD81A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Zdroje</a:t>
            </a:r>
          </a:p>
        </p:txBody>
      </p:sp>
      <p:sp>
        <p:nvSpPr>
          <p:cNvPr id="10" name="Zástupný obsah 6">
            <a:extLst>
              <a:ext uri="{FF2B5EF4-FFF2-40B4-BE49-F238E27FC236}">
                <a16:creationId xmlns:a16="http://schemas.microsoft.com/office/drawing/2014/main" xmlns="" id="{8ADE813C-8FE6-4C1F-9A17-9CBC3BAD268C}"/>
              </a:ext>
            </a:extLst>
          </p:cNvPr>
          <p:cNvSpPr txBox="1">
            <a:spLocks/>
          </p:cNvSpPr>
          <p:nvPr/>
        </p:nvSpPr>
        <p:spPr>
          <a:xfrm>
            <a:off x="705736" y="2030818"/>
            <a:ext cx="10648064" cy="43274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360000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</a:t>
            </a:r>
            <a:endParaRPr lang="cs-CZ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360000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http://www.nulk.cz/publikace/</a:t>
            </a:r>
            <a:endParaRPr lang="pl-PL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360000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http://www.nulk.cz/sborniky-ze-straznickych-sympozii/</a:t>
            </a:r>
            <a:endParaRPr lang="pl-PL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360000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http://www.nulk.cz/sborniky-unesco/</a:t>
            </a:r>
            <a:endParaRPr lang="pl-PL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360000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http://www.nulk.cz/elektronicke-publikace/</a:t>
            </a:r>
            <a:endParaRPr lang="pl-PL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360000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http://www.nulk.cz/kategorie-produktu/revue/</a:t>
            </a:r>
            <a:endParaRPr lang="pl-PL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360000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pl-PL" sz="18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http://revue.nulk.cz/</a:t>
            </a:r>
            <a:endParaRPr lang="pl-PL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3600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pl-PL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 defTabSz="360000">
              <a:lnSpc>
                <a:spcPct val="150000"/>
              </a:lnSpc>
              <a:spcBef>
                <a:spcPts val="600"/>
              </a:spcBef>
              <a:buNone/>
            </a:pPr>
            <a:endParaRPr lang="pl-PL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360000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pl-PL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defTabSz="360000">
              <a:lnSpc>
                <a:spcPct val="2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pl-PL" sz="18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40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99B37490-73DD-49CD-BD24-58D9D4DE882F}"/>
              </a:ext>
            </a:extLst>
          </p:cNvPr>
          <p:cNvSpPr/>
          <p:nvPr/>
        </p:nvSpPr>
        <p:spPr>
          <a:xfrm>
            <a:off x="0" y="365124"/>
            <a:ext cx="12192000" cy="1325564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2D172AA-5345-4869-AA55-91A2CA667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Vědecká redakce NÚLK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xmlns="" id="{064BD3BC-394E-4F5F-AD25-E3F760C2CE23}"/>
              </a:ext>
            </a:extLst>
          </p:cNvPr>
          <p:cNvSpPr txBox="1"/>
          <p:nvPr/>
        </p:nvSpPr>
        <p:spPr>
          <a:xfrm>
            <a:off x="11618728" y="6176963"/>
            <a:ext cx="32163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5" name="Zástupný obsah 6">
            <a:extLst>
              <a:ext uri="{FF2B5EF4-FFF2-40B4-BE49-F238E27FC236}">
                <a16:creationId xmlns:a16="http://schemas.microsoft.com/office/drawing/2014/main" xmlns="" id="{2A9D7C9A-E64C-442D-868E-24150CB8DCC3}"/>
              </a:ext>
            </a:extLst>
          </p:cNvPr>
          <p:cNvSpPr txBox="1">
            <a:spLocks/>
          </p:cNvSpPr>
          <p:nvPr/>
        </p:nvSpPr>
        <p:spPr>
          <a:xfrm>
            <a:off x="705736" y="1970863"/>
            <a:ext cx="10648064" cy="4522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poradní orgán ředitele, garantuje odbornost a kvalitu textů vydávaných v podobě recenzovaných publikačních výstupů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PhDr. Martin </a:t>
            </a:r>
            <a:r>
              <a:rPr lang="cs-CZ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Šimša</a:t>
            </a: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, Ph.D.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, ředitel NÚLK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PhDr. Martin Novotný, Ph.D.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zástupce ředitele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Mgr. Petra Hrbáčová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, vedoucí Centra hmotného kulturního dědictví</a:t>
            </a:r>
          </a:p>
          <a:p>
            <a:pPr algn="just" defTabSz="3600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Mgr. Jarmila </a:t>
            </a:r>
            <a:r>
              <a:rPr lang="cs-CZ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Teturová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, vedoucí Centra lidových tradic</a:t>
            </a:r>
            <a:endParaRPr lang="cs-CZ" sz="3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304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xmlns="" id="{99B37490-73DD-49CD-BD24-58D9D4DE882F}"/>
              </a:ext>
            </a:extLst>
          </p:cNvPr>
          <p:cNvSpPr/>
          <p:nvPr/>
        </p:nvSpPr>
        <p:spPr>
          <a:xfrm>
            <a:off x="0" y="365124"/>
            <a:ext cx="12192000" cy="1325564"/>
          </a:xfrm>
          <a:prstGeom prst="rect">
            <a:avLst/>
          </a:prstGeom>
          <a:solidFill>
            <a:srgbClr val="9B4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2D172AA-5345-4869-AA55-91A2CA667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Publikace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25BD7F90-5C7A-4FE1-9FB7-4DE862BA81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1830415"/>
            <a:ext cx="5201093" cy="4522012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Tradiční způsoby zemědělského hospodaření na Slovácku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Josef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Jančář</a:t>
            </a:r>
            <a:endParaRPr lang="cs-CZ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Rozsah a způsoby držby půdy; zemědělská usedlost; zemědělské nářadí; pěstování rostlin; chov dobytka.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pic>
        <p:nvPicPr>
          <p:cNvPr id="14" name="Zástupný obsah 13" descr="Obsah obrázku text&#10;&#10;Popis byl vytvořen automaticky">
            <a:extLst>
              <a:ext uri="{FF2B5EF4-FFF2-40B4-BE49-F238E27FC236}">
                <a16:creationId xmlns:a16="http://schemas.microsoft.com/office/drawing/2014/main" xmlns="" id="{20F30DFA-6864-4AD3-89A7-3CCEB17775B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6" y="3429000"/>
            <a:ext cx="1987865" cy="2923427"/>
          </a:xfr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xmlns="" id="{064BD3BC-394E-4F5F-AD25-E3F760C2CE23}"/>
              </a:ext>
            </a:extLst>
          </p:cNvPr>
          <p:cNvSpPr txBox="1"/>
          <p:nvPr/>
        </p:nvSpPr>
        <p:spPr>
          <a:xfrm>
            <a:off x="11618728" y="6176963"/>
            <a:ext cx="32163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5" name="Zástupný obsah 6">
            <a:extLst>
              <a:ext uri="{FF2B5EF4-FFF2-40B4-BE49-F238E27FC236}">
                <a16:creationId xmlns:a16="http://schemas.microsoft.com/office/drawing/2014/main" xmlns="" id="{2A9D7C9A-E64C-442D-868E-24150CB8DCC3}"/>
              </a:ext>
            </a:extLst>
          </p:cNvPr>
          <p:cNvSpPr txBox="1">
            <a:spLocks/>
          </p:cNvSpPr>
          <p:nvPr/>
        </p:nvSpPr>
        <p:spPr>
          <a:xfrm>
            <a:off x="705736" y="1825626"/>
            <a:ext cx="5201093" cy="4522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Lidová rukodělná výroba na Moravě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Josef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Jančář</a:t>
            </a:r>
            <a:endParaRPr lang="cs-CZ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Význam lidové výroby ve vývoji kultury a společnosti; historický vývoj lidové výroby na Moravě; rozvoj organizované péče o lidovou výrobu; technologie vybraných tradičních výrob; soudobá lidová umělecká výroba na Moravě.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pic>
        <p:nvPicPr>
          <p:cNvPr id="17" name="Obrázek 16" descr="Obsah obrázku text&#10;&#10;Popis byl vytvořen automaticky">
            <a:extLst>
              <a:ext uri="{FF2B5EF4-FFF2-40B4-BE49-F238E27FC236}">
                <a16:creationId xmlns:a16="http://schemas.microsoft.com/office/drawing/2014/main" xmlns="" id="{B798E616-C443-4735-ABF1-DFEC56415A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4" y="3264195"/>
            <a:ext cx="2164042" cy="308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39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47214857-63B1-47E4-BB63-28FFF1DE5113}"/>
              </a:ext>
            </a:extLst>
          </p:cNvPr>
          <p:cNvSpPr txBox="1"/>
          <p:nvPr/>
        </p:nvSpPr>
        <p:spPr>
          <a:xfrm>
            <a:off x="11618728" y="6176963"/>
            <a:ext cx="32163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293B0155-9938-42C2-9914-CEC524F038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552894"/>
            <a:ext cx="5201093" cy="5799534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Lidová hudba a tanec na jevišti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Josef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Jančář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 a Martina Pavlicová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Z historie využívání folklóru na Slovácku; vznik Hradišťanu a nové formy využívání folklóru v </a:t>
            </a:r>
            <a:r>
              <a:rPr lang="cs-CZ" sz="1100" dirty="0" err="1">
                <a:latin typeface="Arial" panose="020B0604020202020204" pitchFamily="34" charset="0"/>
                <a:cs typeface="Arial" panose="020B0604020202020204" pitchFamily="34" charset="0"/>
              </a:rPr>
              <a:t>zámové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 a umělecké </a:t>
            </a:r>
            <a:r>
              <a:rPr lang="cs-CZ" sz="1100" dirty="0" err="1">
                <a:latin typeface="Arial" panose="020B0604020202020204" pitchFamily="34" charset="0"/>
                <a:cs typeface="Arial" panose="020B0604020202020204" pitchFamily="34" charset="0"/>
              </a:rPr>
              <a:t>čínnosti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; proměny vztahu k folklóru; lidová kulturní tradice a její využívání k soudobým kulturním aktivitám.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0BF53F6C-A38E-47BB-A125-D409B26F2188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České moderní umění ze sbírek Moravské galerie v Brně I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Obrazová brožura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pic>
        <p:nvPicPr>
          <p:cNvPr id="9" name="Obrázek 8" descr="Obsah obrázku text, exteriér, staré, skupina&#10;&#10;Popis byl vytvořen automaticky">
            <a:extLst>
              <a:ext uri="{FF2B5EF4-FFF2-40B4-BE49-F238E27FC236}">
                <a16:creationId xmlns:a16="http://schemas.microsoft.com/office/drawing/2014/main" xmlns="" id="{D92565E8-3CE8-4E3A-8FE0-068D51D84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6" y="1531088"/>
            <a:ext cx="4792264" cy="4774019"/>
          </a:xfrm>
          <a:prstGeom prst="rect">
            <a:avLst/>
          </a:prstGeom>
        </p:spPr>
      </p:pic>
      <p:pic>
        <p:nvPicPr>
          <p:cNvPr id="11" name="Obrázek 10" descr="Obsah obrázku text&#10;&#10;Popis byl vytvořen automaticky">
            <a:extLst>
              <a:ext uri="{FF2B5EF4-FFF2-40B4-BE49-F238E27FC236}">
                <a16:creationId xmlns:a16="http://schemas.microsoft.com/office/drawing/2014/main" xmlns="" id="{AEE108C0-0BB2-40C1-B078-B06056C891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3" y="2190307"/>
            <a:ext cx="2967477" cy="418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579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47214857-63B1-47E4-BB63-28FFF1DE5113}"/>
              </a:ext>
            </a:extLst>
          </p:cNvPr>
          <p:cNvSpPr txBox="1"/>
          <p:nvPr/>
        </p:nvSpPr>
        <p:spPr>
          <a:xfrm>
            <a:off x="11618728" y="6176963"/>
            <a:ext cx="32163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293B0155-9938-42C2-9914-CEC524F038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552894"/>
            <a:ext cx="5201093" cy="5799534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Slovácký verbuňk v teorii a praxi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Sborník referátů a diskusních příspěvků ze tří seminářů o verbuňku a přehled osmi ročníků Soutěže o nejlepšího tanečníka slováckého verbuňku na MFF ve Strážnici 1986-1993.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0BF53F6C-A38E-47BB-A125-D409B26F2188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Lidová krajka v Čechách a na Moravě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Jiřina </a:t>
            </a:r>
            <a:r>
              <a:rPr lang="cs-CZ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Langhamerová</a:t>
            </a:r>
            <a:endParaRPr lang="cs-CZ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Historie krajky, ukázky několika vazeb paličkované krajky a samotných hotových krajek.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pic>
        <p:nvPicPr>
          <p:cNvPr id="3" name="Obrázek 2" descr="Obsah obrázku text, kniha&#10;&#10;Popis byl vytvořen automaticky">
            <a:extLst>
              <a:ext uri="{FF2B5EF4-FFF2-40B4-BE49-F238E27FC236}">
                <a16:creationId xmlns:a16="http://schemas.microsoft.com/office/drawing/2014/main" xmlns="" id="{E8E76A2B-4D12-458F-8E9D-23FEDA5FD2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5" y="2013541"/>
            <a:ext cx="3023831" cy="4302199"/>
          </a:xfrm>
          <a:prstGeom prst="rect">
            <a:avLst/>
          </a:prstGeom>
        </p:spPr>
      </p:pic>
      <p:pic>
        <p:nvPicPr>
          <p:cNvPr id="8" name="Obrázek 7" descr="Obsah obrázku text, exteriér, osoba, staré&#10;&#10;Popis byl vytvořen automaticky">
            <a:extLst>
              <a:ext uri="{FF2B5EF4-FFF2-40B4-BE49-F238E27FC236}">
                <a16:creationId xmlns:a16="http://schemas.microsoft.com/office/drawing/2014/main" xmlns="" id="{6CA4109F-C3C8-425C-82C3-257FAAF98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4" y="1881962"/>
            <a:ext cx="2511499" cy="442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03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47214857-63B1-47E4-BB63-28FFF1DE5113}"/>
              </a:ext>
            </a:extLst>
          </p:cNvPr>
          <p:cNvSpPr txBox="1"/>
          <p:nvPr/>
        </p:nvSpPr>
        <p:spPr>
          <a:xfrm>
            <a:off x="11618728" y="6176963"/>
            <a:ext cx="32163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293B0155-9938-42C2-9914-CEC524F038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552894"/>
            <a:ext cx="5201093" cy="5799534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Ohlasy folklóru v umění 20. století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Jaroslav Sedlář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Obrazová brožura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0BF53F6C-A38E-47BB-A125-D409B26F2188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Tradice a současnost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Almanach ke 100. výročí národopisné výstavy Českoslovanské.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pic>
        <p:nvPicPr>
          <p:cNvPr id="3" name="Obrázek 2" descr="Obsah obrázku text&#10;&#10;Popis byl vytvořen automaticky">
            <a:extLst>
              <a:ext uri="{FF2B5EF4-FFF2-40B4-BE49-F238E27FC236}">
                <a16:creationId xmlns:a16="http://schemas.microsoft.com/office/drawing/2014/main" xmlns="" id="{51B84C04-4187-4BD2-B74B-9CCE64AC5C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734" y="1520456"/>
            <a:ext cx="3289111" cy="484090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xmlns="" id="{C97C530E-B104-48E7-A18E-41085EC79B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463" y="1832096"/>
            <a:ext cx="4177704" cy="449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9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xmlns="" id="{47214857-63B1-47E4-BB63-28FFF1DE5113}"/>
              </a:ext>
            </a:extLst>
          </p:cNvPr>
          <p:cNvSpPr txBox="1"/>
          <p:nvPr/>
        </p:nvSpPr>
        <p:spPr>
          <a:xfrm>
            <a:off x="11618728" y="6176963"/>
            <a:ext cx="321635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xmlns="" id="{293B0155-9938-42C2-9914-CEC524F038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8464" y="552894"/>
            <a:ext cx="5201093" cy="5799534"/>
          </a:xfrm>
        </p:spPr>
        <p:txBody>
          <a:bodyPr>
            <a:normAutofit/>
          </a:bodyPr>
          <a:lstStyle/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fr-FR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 folkloru k folklorismu – Morava a Slezsko</a:t>
            </a:r>
            <a:endParaRPr lang="cs-CZ" sz="1400" b="1" dirty="0">
              <a:solidFill>
                <a:srgbClr val="9B470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Martina Pavlicová – Lucie Uhlíková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Slovník folklorního hnutí na Moravě a ve Slezsku.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Hesla, která byla do konečného výběru zařazena, podávají informace </a:t>
            </a:r>
            <a:b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o osobnostech, souborech, skupinách a muzikách, festivalech, spolcích, institucích, výstavách a časopisech, které se věnují otázkám folklorismu. Publikace byla zpracována za přispění Ústavu pro etnografii a folkloristiku Akademie věd České republiky v Brně. Obsahuje – anglické resumé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Elektronická verze je dostupná v elektronických publikacích NÚLK.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xmlns="" id="{0BF53F6C-A38E-47BB-A125-D409B26F2188}"/>
              </a:ext>
            </a:extLst>
          </p:cNvPr>
          <p:cNvSpPr txBox="1">
            <a:spLocks/>
          </p:cNvSpPr>
          <p:nvPr/>
        </p:nvSpPr>
        <p:spPr>
          <a:xfrm>
            <a:off x="705736" y="552893"/>
            <a:ext cx="5201093" cy="5794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400" b="1" dirty="0">
                <a:solidFill>
                  <a:srgbClr val="9B47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Život a kultura etnických minorit a malých sociálních skupin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Je tvořena souborem článků na téma etnické minority, sociální a lokální skupiny; </a:t>
            </a:r>
            <a:r>
              <a:rPr lang="cs-CZ" sz="1100" dirty="0" err="1">
                <a:latin typeface="Arial" panose="020B0604020202020204" pitchFamily="34" charset="0"/>
                <a:cs typeface="Arial" panose="020B0604020202020204" pitchFamily="34" charset="0"/>
              </a:rPr>
              <a:t>češi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 v cizině; </a:t>
            </a:r>
            <a:r>
              <a:rPr lang="cs-CZ" sz="1100" dirty="0" err="1">
                <a:latin typeface="Arial" panose="020B0604020202020204" pitchFamily="34" charset="0"/>
                <a:cs typeface="Arial" panose="020B0604020202020204" pitchFamily="34" charset="0"/>
              </a:rPr>
              <a:t>češi</a:t>
            </a:r>
            <a:r>
              <a:rPr lang="cs-CZ" sz="1100" dirty="0">
                <a:latin typeface="Arial" panose="020B0604020202020204" pitchFamily="34" charset="0"/>
                <a:cs typeface="Arial" panose="020B0604020202020204" pitchFamily="34" charset="0"/>
              </a:rPr>
              <a:t> ve Vídni.</a:t>
            </a:r>
          </a:p>
          <a:p>
            <a:pPr marL="0" indent="0" algn="just" defTabSz="3600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cs-CZ" sz="1100" i="1" dirty="0">
                <a:latin typeface="Arial" panose="020B0604020202020204" pitchFamily="34" charset="0"/>
                <a:cs typeface="Arial" panose="020B0604020202020204" pitchFamily="34" charset="0"/>
              </a:rPr>
              <a:t>Publikace je poskytnuta bezplatně pro badatelské či vědecké účely, je neprodejná a nesmí se stát předmětem prodeje.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xmlns="" id="{504D69C7-89ED-43DB-A322-8A4D720634D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735" y="1953263"/>
            <a:ext cx="2962498" cy="4395699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xmlns="" id="{55A0A861-7B63-4AD3-A509-8F1A0A942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464" y="2549091"/>
            <a:ext cx="2988070" cy="381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67590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2737</Words>
  <Application>Microsoft Office PowerPoint</Application>
  <PresentationFormat>Vlastní</PresentationFormat>
  <Paragraphs>284</Paragraphs>
  <Slides>30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30</vt:i4>
      </vt:variant>
    </vt:vector>
  </HeadingPairs>
  <TitlesOfParts>
    <vt:vector size="31" baseType="lpstr">
      <vt:lpstr>Motiv Office</vt:lpstr>
      <vt:lpstr>NÁRODNÍ ÚSTAV LIDOVÉ KULTURY</vt:lpstr>
      <vt:lpstr>Něco málo o NÚLK</vt:lpstr>
      <vt:lpstr>Obsah</vt:lpstr>
      <vt:lpstr>Vědecká redakce NÚLK</vt:lpstr>
      <vt:lpstr>Publikace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Sborníky ze strážnických sympozií</vt:lpstr>
      <vt:lpstr>Prezentace aplikace PowerPoint</vt:lpstr>
      <vt:lpstr>Prezentace aplikace PowerPoint</vt:lpstr>
      <vt:lpstr>Prezentace aplikace PowerPoint</vt:lpstr>
      <vt:lpstr>Sborníky UNESCO</vt:lpstr>
      <vt:lpstr>Prezentace aplikace PowerPoint</vt:lpstr>
      <vt:lpstr>Elektronické publikace</vt:lpstr>
      <vt:lpstr>Národopisná revue – o časopisu</vt:lpstr>
      <vt:lpstr>Národopisná revue – redakční rada</vt:lpstr>
      <vt:lpstr>Národopisná revue – pokyny pro autory</vt:lpstr>
      <vt:lpstr>Národopisná revue – publikační etika</vt:lpstr>
      <vt:lpstr>Národopisná revue – recenzní řízení</vt:lpstr>
      <vt:lpstr>Prezentace aplikace PowerPoint</vt:lpstr>
      <vt:lpstr>Prezentace aplikace PowerPoint</vt:lpstr>
      <vt:lpstr>Prezentace aplikace PowerPoint</vt:lpstr>
      <vt:lpstr>Prezentace aplikace PowerPoint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NÁRODNÍ ÚSTAV LIDOVÉ KULTURY</dc:title>
  <dc:creator>Adéla Lukšíková</dc:creator>
  <cp:lastModifiedBy>Stöhrová</cp:lastModifiedBy>
  <cp:revision>24</cp:revision>
  <dcterms:created xsi:type="dcterms:W3CDTF">2020-10-28T15:22:45Z</dcterms:created>
  <dcterms:modified xsi:type="dcterms:W3CDTF">2020-11-03T08:31:25Z</dcterms:modified>
</cp:coreProperties>
</file>