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sldIdLst>
    <p:sldId id="256" r:id="rId2"/>
    <p:sldId id="262" r:id="rId3"/>
    <p:sldId id="259" r:id="rId4"/>
    <p:sldId id="257" r:id="rId5"/>
    <p:sldId id="258" r:id="rId6"/>
    <p:sldId id="260" r:id="rId7"/>
    <p:sldId id="261" r:id="rId8"/>
    <p:sldId id="280" r:id="rId9"/>
    <p:sldId id="279" r:id="rId10"/>
    <p:sldId id="281" r:id="rId11"/>
    <p:sldId id="272" r:id="rId12"/>
    <p:sldId id="263" r:id="rId13"/>
    <p:sldId id="266" r:id="rId14"/>
    <p:sldId id="273" r:id="rId15"/>
    <p:sldId id="264" r:id="rId16"/>
    <p:sldId id="274" r:id="rId17"/>
    <p:sldId id="282" r:id="rId18"/>
    <p:sldId id="291" r:id="rId19"/>
    <p:sldId id="278" r:id="rId20"/>
    <p:sldId id="275" r:id="rId21"/>
    <p:sldId id="283" r:id="rId22"/>
    <p:sldId id="290" r:id="rId23"/>
    <p:sldId id="277" r:id="rId24"/>
    <p:sldId id="284" r:id="rId25"/>
    <p:sldId id="285" r:id="rId26"/>
    <p:sldId id="289" r:id="rId27"/>
    <p:sldId id="286" r:id="rId28"/>
    <p:sldId id="287" r:id="rId29"/>
    <p:sldId id="288" r:id="rId30"/>
    <p:sldId id="292" r:id="rId31"/>
    <p:sldId id="293" r:id="rId32"/>
    <p:sldId id="294" r:id="rId33"/>
    <p:sldId id="295" r:id="rId34"/>
    <p:sldId id="268" r:id="rId35"/>
    <p:sldId id="269" r:id="rId36"/>
    <p:sldId id="270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370" y="10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C62CCD-18CD-4F1D-8740-BEC63F51A496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8EAE6-2043-4804-BDA0-B20FC9BB2F5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3477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8EAE6-2043-4804-BDA0-B20FC9BB2F56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3318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8EAE6-2043-4804-BDA0-B20FC9BB2F56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1773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8EAE6-2043-4804-BDA0-B20FC9BB2F56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130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8EAE6-2043-4804-BDA0-B20FC9BB2F56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2353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8EAE6-2043-4804-BDA0-B20FC9BB2F56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5649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8EAE6-2043-4804-BDA0-B20FC9BB2F56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1411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8EAE6-2043-4804-BDA0-B20FC9BB2F56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98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8EAE6-2043-4804-BDA0-B20FC9BB2F56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8259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49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4351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77309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9339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0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75711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4566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4396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3816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0805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809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0972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065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090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7353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7311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3784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4F2BDE4-038D-4C1C-B1FF-FA9B72E4BB89}" type="datetimeFigureOut">
              <a:rPr lang="cs-CZ" smtClean="0"/>
              <a:t>27.11.2020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E082074-D290-4B1F-B3D5-3E0AB58DE00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5410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muzeum.cz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f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g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my6m4SRBvU?feature=oembed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gitalniknihovna.cz/nm" TargetMode="External"/><Relationship Id="rId2" Type="http://schemas.openxmlformats.org/officeDocument/2006/relationships/hyperlink" Target="http://eshop.nm.cz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eshop.nm.cz/" TargetMode="External"/><Relationship Id="rId7" Type="http://schemas.openxmlformats.org/officeDocument/2006/relationships/hyperlink" Target="https://cs.wikipedia.org/wiki/%C4%8Casopis_N%C3%A1rodn%C3%ADho_muzea" TargetMode="External"/><Relationship Id="rId2" Type="http://schemas.openxmlformats.org/officeDocument/2006/relationships/hyperlink" Target="https://www.nm.cz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rague.eu/cs" TargetMode="External"/><Relationship Id="rId5" Type="http://schemas.openxmlformats.org/officeDocument/2006/relationships/hyperlink" Target="http://emuzeum.cz/muzeum" TargetMode="External"/><Relationship Id="rId4" Type="http://schemas.openxmlformats.org/officeDocument/2006/relationships/hyperlink" Target="https://publikace.nm.cz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31B6E32D-3C66-4DC2-A742-4B4D8B675A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Národní muzeum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xmlns="" id="{DBD709E7-97F0-44BF-962B-12B9FA75A0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Maxim Jilík</a:t>
            </a:r>
          </a:p>
        </p:txBody>
      </p:sp>
    </p:spTree>
    <p:extLst>
      <p:ext uri="{BB962C8B-B14F-4D97-AF65-F5344CB8AC3E}">
        <p14:creationId xmlns:p14="http://schemas.microsoft.com/office/powerpoint/2010/main" val="3280495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5C863878-2E04-4813-9A9D-207B7D455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845498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cs-CZ" dirty="0">
                <a:solidFill>
                  <a:schemeClr val="tx1"/>
                </a:solidFill>
              </a:rPr>
              <a:t>Aktuální seznam periodických publikací k roku 2020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CC2C4E31-14E1-4A40-896A-D04E798C8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2" y="2547006"/>
            <a:ext cx="9601196" cy="4158594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tx1"/>
                </a:solidFill>
                <a:latin typeface="Roboto Condensed"/>
              </a:rPr>
              <a:t>Acta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Entomologica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Musei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Nationalis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Pragae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1, 2</a:t>
            </a:r>
            <a:endParaRPr lang="cs-CZ" sz="1200" b="0" i="0" dirty="0">
              <a:solidFill>
                <a:schemeClr val="tx1"/>
              </a:solidFill>
              <a:effectLst/>
              <a:latin typeface="Roboto Condensed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tx1"/>
                </a:solidFill>
                <a:latin typeface="Roboto Condensed"/>
              </a:rPr>
              <a:t>Acta Musei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Nationalis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Pragae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-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Historia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1-2, 3-4</a:t>
            </a:r>
            <a:endParaRPr lang="cs-CZ" sz="1200" b="0" i="0" dirty="0">
              <a:solidFill>
                <a:schemeClr val="tx1"/>
              </a:solidFill>
              <a:effectLst/>
              <a:latin typeface="Roboto Condensed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tx1"/>
                </a:solidFill>
                <a:latin typeface="Roboto Condensed"/>
              </a:rPr>
              <a:t>Acta Musei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Nationalis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Pragae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-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Historia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Litterarum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1-2, 3-4</a:t>
            </a:r>
            <a:endParaRPr lang="cs-CZ" sz="1200" b="0" i="0" dirty="0">
              <a:solidFill>
                <a:schemeClr val="tx1"/>
              </a:solidFill>
              <a:effectLst/>
              <a:latin typeface="Roboto Condensed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Annals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of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the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Náprstek Museum 1, 2</a:t>
            </a:r>
            <a:endParaRPr lang="cs-CZ" sz="1200" b="0" i="0" dirty="0">
              <a:solidFill>
                <a:schemeClr val="tx1"/>
              </a:solidFill>
              <a:effectLst/>
              <a:latin typeface="Roboto Condensed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tx1"/>
                </a:solidFill>
                <a:latin typeface="Roboto Condensed"/>
              </a:rPr>
              <a:t>Časopis Národního muzea. Řada historická  1-2, 3-4</a:t>
            </a:r>
            <a:endParaRPr lang="cs-CZ" sz="1200" b="0" i="0" dirty="0">
              <a:solidFill>
                <a:schemeClr val="tx1"/>
              </a:solidFill>
              <a:effectLst/>
              <a:latin typeface="Roboto Condensed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Fossil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Imprint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1-2, 3-4</a:t>
            </a:r>
            <a:endParaRPr lang="cs-CZ" sz="1200" b="0" i="0" dirty="0">
              <a:solidFill>
                <a:schemeClr val="tx1"/>
              </a:solidFill>
              <a:effectLst/>
              <a:latin typeface="Roboto Condensed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Journal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of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the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National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Museum (Prague), Natural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History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Series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1-2</a:t>
            </a:r>
            <a:endParaRPr lang="cs-CZ" sz="1200" b="0" i="0" dirty="0">
              <a:solidFill>
                <a:schemeClr val="tx1"/>
              </a:solidFill>
              <a:effectLst/>
              <a:latin typeface="Roboto Condensed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Lynx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.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Mammaliologický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časopis. Nová série / A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Journal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of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Mammalogy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.  New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Series</a:t>
            </a:r>
            <a:endParaRPr lang="cs-CZ" sz="1200" b="0" i="0" dirty="0">
              <a:solidFill>
                <a:schemeClr val="tx1"/>
              </a:solidFill>
              <a:effectLst/>
              <a:latin typeface="Roboto Condensed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Musicalia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. Časopis Českého muzea hudby /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Journal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of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the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Czech Museum </a:t>
            </a:r>
            <a:r>
              <a:rPr lang="cs-CZ" sz="1200" dirty="0" err="1">
                <a:solidFill>
                  <a:schemeClr val="tx1"/>
                </a:solidFill>
                <a:latin typeface="Roboto Condensed"/>
              </a:rPr>
              <a:t>of</a:t>
            </a:r>
            <a:r>
              <a:rPr lang="cs-CZ" sz="1200" dirty="0">
                <a:solidFill>
                  <a:schemeClr val="tx1"/>
                </a:solidFill>
                <a:latin typeface="Roboto Condensed"/>
              </a:rPr>
              <a:t> Music 1-2</a:t>
            </a:r>
            <a:endParaRPr lang="cs-CZ" sz="1200" b="0" i="0" dirty="0">
              <a:solidFill>
                <a:schemeClr val="tx1"/>
              </a:solidFill>
              <a:effectLst/>
              <a:latin typeface="Roboto Condensed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tx1"/>
                </a:solidFill>
                <a:latin typeface="Roboto Condensed"/>
              </a:rPr>
              <a:t>Muzeum: Muzejní a vlastivědná práce 1, 2</a:t>
            </a:r>
            <a:endParaRPr lang="cs-CZ" sz="1200" b="0" i="0" dirty="0">
              <a:solidFill>
                <a:schemeClr val="tx1"/>
              </a:solidFill>
              <a:effectLst/>
              <a:latin typeface="Roboto Condensed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chemeClr val="tx1"/>
                </a:solidFill>
                <a:latin typeface="Roboto Condensed"/>
              </a:rPr>
              <a:t>Numismatické listy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b="0" i="0" dirty="0">
                <a:solidFill>
                  <a:schemeClr val="tx1"/>
                </a:solidFill>
                <a:effectLst/>
                <a:latin typeface="Roboto Condensed"/>
              </a:rPr>
              <a:t>Národní muzeum se též podílí na vydávání časopisu Bulletin mineralogicko-petrologického oddělení Národního muzea v Praze</a:t>
            </a:r>
            <a:r>
              <a:rPr lang="cs-CZ" sz="1100" b="0" i="0" dirty="0">
                <a:solidFill>
                  <a:srgbClr val="32393E"/>
                </a:solidFill>
                <a:effectLst/>
                <a:latin typeface="Roboto Condensed"/>
              </a:rPr>
              <a:t>.</a:t>
            </a:r>
            <a:endParaRPr lang="cs-CZ" sz="1400" b="0" i="0" dirty="0">
              <a:solidFill>
                <a:schemeClr val="tx1"/>
              </a:solidFill>
              <a:effectLst/>
              <a:latin typeface="Roboto Condensed"/>
            </a:endParaRPr>
          </a:p>
          <a:p>
            <a:pPr marL="0" indent="0">
              <a:buNone/>
            </a:pP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4267409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8C2F74D9-9841-4EF7-8C5F-9A7E5B8EF9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0" i="0" dirty="0">
                <a:solidFill>
                  <a:schemeClr val="tx1"/>
                </a:solidFill>
                <a:effectLst/>
                <a:latin typeface="Roboto"/>
              </a:rPr>
              <a:t>Oborový informační portál přináší již od roku 2006 českým muzejníkům, studentům a zájemcům o obor pravidelné aktuální informace z dění v tuzemském i zahraničním muzejnictví</a:t>
            </a:r>
          </a:p>
          <a:p>
            <a:r>
              <a:rPr lang="cs-CZ" dirty="0">
                <a:solidFill>
                  <a:schemeClr val="tx1"/>
                </a:solidFill>
                <a:latin typeface="Roboto"/>
              </a:rPr>
              <a:t>Můžeme zde nalézt online verzi časopisu Muzeum, k</a:t>
            </a:r>
            <a:r>
              <a:rPr lang="cs-CZ" b="0" i="0" dirty="0">
                <a:solidFill>
                  <a:schemeClr val="tx1"/>
                </a:solidFill>
                <a:effectLst/>
                <a:latin typeface="Roboto"/>
              </a:rPr>
              <a:t>nihovnu Centra pro prezentaci kulturního dědictví, aktuality ze světa Muzeologie a další…</a:t>
            </a:r>
          </a:p>
          <a:p>
            <a:r>
              <a:rPr lang="cs-CZ" dirty="0">
                <a:solidFill>
                  <a:schemeClr val="tx1"/>
                </a:solidFill>
                <a:latin typeface="Roboto"/>
              </a:rPr>
              <a:t>ODKAZ: </a:t>
            </a:r>
            <a:r>
              <a:rPr lang="cs-CZ" dirty="0">
                <a:solidFill>
                  <a:schemeClr val="tx1"/>
                </a:solidFill>
                <a:latin typeface="Roboto"/>
                <a:hlinkClick r:id="rId3"/>
              </a:rPr>
              <a:t>http://emuzeum.cz/</a:t>
            </a:r>
            <a:endParaRPr lang="cs-CZ" dirty="0">
              <a:solidFill>
                <a:schemeClr val="tx1"/>
              </a:solidFill>
              <a:latin typeface="Roboto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0A87118A-1D32-4970-9FB5-15A82C7969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246" y="982132"/>
            <a:ext cx="9345508" cy="115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386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CDEFEE23-B84C-4807-A39F-FCBC0DCB7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0" i="0" dirty="0">
                <a:solidFill>
                  <a:srgbClr val="000000"/>
                </a:solidFill>
                <a:effectLst/>
              </a:rPr>
              <a:t>Časopis Národního muzea</a:t>
            </a:r>
            <a:br>
              <a:rPr lang="cs-CZ" b="0" i="0" dirty="0">
                <a:solidFill>
                  <a:srgbClr val="000000"/>
                </a:solidFill>
                <a:effectLst/>
              </a:rPr>
            </a:br>
            <a:r>
              <a:rPr lang="cs-CZ" sz="16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krátce znám jako </a:t>
            </a:r>
            <a:r>
              <a:rPr lang="cs-CZ" sz="1600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Muzejník</a:t>
            </a:r>
            <a:endParaRPr lang="cs-CZ" sz="16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1DB60B2F-2E09-4649-9BAF-9AF8711235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595390"/>
          </a:xfrm>
        </p:spPr>
        <p:txBody>
          <a:bodyPr>
            <a:normAutofit/>
          </a:bodyPr>
          <a:lstStyle/>
          <a:p>
            <a:r>
              <a:rPr lang="cs-CZ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Časopis byl založen historikem </a:t>
            </a:r>
            <a:r>
              <a:rPr lang="cs-CZ" dirty="0">
                <a:solidFill>
                  <a:schemeClr val="tx1"/>
                </a:solidFill>
                <a:latin typeface="Arial" panose="020B0604020202020204" pitchFamily="34" charset="0"/>
              </a:rPr>
              <a:t>Františkem Palackým</a:t>
            </a:r>
            <a:r>
              <a:rPr lang="cs-CZ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v roce </a:t>
            </a:r>
            <a:r>
              <a:rPr lang="cs-CZ" dirty="0">
                <a:solidFill>
                  <a:schemeClr val="tx1"/>
                </a:solidFill>
                <a:latin typeface="Arial" panose="020B0604020202020204" pitchFamily="34" charset="0"/>
              </a:rPr>
              <a:t>1827</a:t>
            </a:r>
            <a:endParaRPr lang="cs-CZ" b="0" i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b="0" i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je nejstarším domácím kontinuálně vycházejícím periodikem s výhradním zaměřením na muzejní a muzeologickou tématiku</a:t>
            </a:r>
          </a:p>
          <a:p>
            <a:r>
              <a:rPr lang="cs-CZ" b="0" i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Vychází jako čtvrtletník (dvakrát do roka jako dvojčíslo)</a:t>
            </a:r>
          </a:p>
          <a:p>
            <a:r>
              <a:rPr lang="cs-CZ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Dělí se na dvě řady - historickou a přírodovědnou</a:t>
            </a:r>
          </a:p>
          <a:p>
            <a:r>
              <a:rPr lang="cs-CZ" b="0" i="0" dirty="0">
                <a:solidFill>
                  <a:schemeClr val="tx1"/>
                </a:solidFill>
                <a:effectLst/>
                <a:latin typeface="Roboto Condensed"/>
              </a:rPr>
              <a:t>Archiv čísel časopisu v </a:t>
            </a:r>
            <a:r>
              <a:rPr lang="cs-CZ" b="0" i="0" dirty="0" err="1">
                <a:solidFill>
                  <a:schemeClr val="tx1"/>
                </a:solidFill>
                <a:effectLst/>
                <a:latin typeface="Roboto Condensed"/>
              </a:rPr>
              <a:t>pdf</a:t>
            </a:r>
            <a:r>
              <a:rPr lang="cs-CZ" b="0" i="0" dirty="0">
                <a:solidFill>
                  <a:schemeClr val="tx1"/>
                </a:solidFill>
                <a:effectLst/>
                <a:latin typeface="Roboto Condensed"/>
              </a:rPr>
              <a:t> naleznete na</a:t>
            </a:r>
            <a:r>
              <a:rPr lang="cs-CZ" i="0" dirty="0">
                <a:solidFill>
                  <a:schemeClr val="tx1"/>
                </a:solidFill>
                <a:effectLst/>
                <a:latin typeface="Roboto Condensed"/>
              </a:rPr>
              <a:t> </a:t>
            </a:r>
            <a:r>
              <a:rPr lang="cs-CZ" dirty="0">
                <a:solidFill>
                  <a:schemeClr val="tx1"/>
                </a:solidFill>
                <a:latin typeface="Roboto Condensed"/>
              </a:rPr>
              <a:t>informačním oborovém portálu </a:t>
            </a:r>
            <a:r>
              <a:rPr lang="cs-CZ" dirty="0" err="1">
                <a:solidFill>
                  <a:schemeClr val="tx1"/>
                </a:solidFill>
                <a:latin typeface="Roboto Condensed"/>
              </a:rPr>
              <a:t>eMuzeum</a:t>
            </a:r>
            <a:endParaRPr lang="cs-CZ" i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b="0" i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935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2B412E8-0AFC-41E5-B696-F42442482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0" i="0" dirty="0">
                <a:solidFill>
                  <a:srgbClr val="000000"/>
                </a:solidFill>
                <a:effectLst/>
              </a:rPr>
              <a:t>Časopis Národního muzea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A9FD7D56-9D7A-40B2-92A8-700D8DB07B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0" i="0" dirty="0">
                <a:solidFill>
                  <a:schemeClr val="tx1"/>
                </a:solidFill>
                <a:effectLst/>
                <a:latin typeface="Roboto"/>
              </a:rPr>
              <a:t>Obsahem tohoto recenzovaného odborného periodika jsou především studie, materiály, odborná sdělení, zprávy, recenze a anotace z širokého spektra muzejní problematiky včetně teoretické i praktické muzeologie, výstavnictví, muzejní pedagogiky, konzervátorství, restaurátorství a preparátorství, práce s veřejností, výstavní kritiky a problematiky kulturního dědictví obecně, včetně vědních oborů </a:t>
            </a:r>
            <a:r>
              <a:rPr lang="cs-CZ" b="0" i="0" dirty="0" err="1">
                <a:solidFill>
                  <a:schemeClr val="tx1"/>
                </a:solidFill>
                <a:effectLst/>
                <a:latin typeface="Roboto"/>
              </a:rPr>
              <a:t>zástoupených</a:t>
            </a:r>
            <a:r>
              <a:rPr lang="cs-CZ" b="0" i="0" dirty="0">
                <a:solidFill>
                  <a:schemeClr val="tx1"/>
                </a:solidFill>
                <a:effectLst/>
                <a:latin typeface="Roboto"/>
              </a:rPr>
              <a:t> v českých muzeích.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091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7DEDE9AF-FCFF-42F5-B0F1-34E8D6D2B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tx1"/>
                </a:solidFill>
              </a:rPr>
              <a:t>Redakční rada časopisu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A8273E0F-F628-4ED4-BFD1-18BE59C5D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0" i="0" dirty="0">
                <a:solidFill>
                  <a:schemeClr val="tx1"/>
                </a:solidFill>
                <a:effectLst/>
                <a:latin typeface="Roboto"/>
              </a:rPr>
              <a:t>Redakční rada má minimálně 15 členů a tvoří ji odborníci z domácích i zahraničních muzeí, galerií, výzkumných ústavů, kulturních institucí, univerzit a dalších paměťových institucí se specializací na problematiku široce chápaného kulturního dědictví. Ve složení redakční rady musí zásadně převažovat externí specialisté nad pracovníky Národního muzea, a to s cílovým poměrem 2:1.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4989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E49327B2-C6A5-4935-BF5F-B55992ED5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0" i="0" dirty="0">
                <a:solidFill>
                  <a:srgbClr val="000000"/>
                </a:solidFill>
                <a:effectLst/>
              </a:rPr>
              <a:t>Časopis Národního muzea</a:t>
            </a:r>
            <a:endParaRPr lang="cs-CZ" dirty="0"/>
          </a:p>
        </p:txBody>
      </p:sp>
      <p:pic>
        <p:nvPicPr>
          <p:cNvPr id="5" name="Zástupný obsah 4" descr="Obsah obrázku text&#10;&#10;Popis byl vytvořen automaticky">
            <a:extLst>
              <a:ext uri="{FF2B5EF4-FFF2-40B4-BE49-F238E27FC236}">
                <a16:creationId xmlns:a16="http://schemas.microsoft.com/office/drawing/2014/main" xmlns="" id="{497BC8E5-9294-4034-9C10-0F17C7A697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89" y="2552658"/>
            <a:ext cx="3006062" cy="3317875"/>
          </a:xfrm>
        </p:spPr>
      </p:pic>
      <p:pic>
        <p:nvPicPr>
          <p:cNvPr id="7" name="Obrázek 6" descr="Obsah obrázku text&#10;&#10;Popis byl vytvořen automaticky">
            <a:extLst>
              <a:ext uri="{FF2B5EF4-FFF2-40B4-BE49-F238E27FC236}">
                <a16:creationId xmlns:a16="http://schemas.microsoft.com/office/drawing/2014/main" xmlns="" id="{393EAC7D-17B0-4400-A032-16F64BB4B5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630" y="2552658"/>
            <a:ext cx="2412724" cy="331787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xmlns="" id="{7DFA602A-4391-4CAA-95AA-8499593D05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830" y="2557992"/>
            <a:ext cx="2258255" cy="331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934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xmlns="" id="{F5F01BD1-E3CB-4562-A77C-00A3ED2462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492030E9-8BC2-4840-8C6B-991B68C51E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xmlns="" id="{651493CA-1EAE-4C5B-9C46-8437DD51C6E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81B01891-F01D-4D0D-A631-E29F0EA8EF6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xmlns="" id="{38B1DE3F-E4E6-4E5E-9213-CB6C7AA92C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8AFE6BB3-9290-46EA-8067-AA9277C708B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C4A704A9-DCDB-4DC5-BEA8-7898C23CE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4361" y="1456314"/>
            <a:ext cx="6270090" cy="737338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4900" i="0" dirty="0">
                <a:solidFill>
                  <a:schemeClr val="tx1"/>
                </a:solidFill>
                <a:effectLst/>
              </a:rPr>
              <a:t>Annals of the </a:t>
            </a:r>
            <a:r>
              <a:rPr lang="en-US" sz="4900" i="0" dirty="0" err="1">
                <a:solidFill>
                  <a:schemeClr val="tx1"/>
                </a:solidFill>
                <a:effectLst/>
              </a:rPr>
              <a:t>Náprstek</a:t>
            </a:r>
            <a:r>
              <a:rPr lang="en-US" sz="4900" i="0" dirty="0">
                <a:solidFill>
                  <a:schemeClr val="tx1"/>
                </a:solidFill>
                <a:effectLst/>
              </a:rPr>
              <a:t> Museum</a:t>
            </a:r>
            <a:r>
              <a:rPr lang="en-US" sz="3700" b="1" i="0" dirty="0">
                <a:solidFill>
                  <a:srgbClr val="262626"/>
                </a:solidFill>
                <a:effectLst/>
                <a:latin typeface="var(--serif)"/>
              </a:rPr>
              <a:t/>
            </a:r>
            <a:br>
              <a:rPr lang="en-US" sz="3700" b="1" i="0" dirty="0">
                <a:solidFill>
                  <a:srgbClr val="262626"/>
                </a:solidFill>
                <a:effectLst/>
                <a:latin typeface="var(--serif)"/>
              </a:rPr>
            </a:br>
            <a:endParaRPr lang="cs-CZ" sz="3700" dirty="0">
              <a:solidFill>
                <a:srgbClr val="262626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75325209-1BB3-4A1C-97C2-17DCDC1659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92644" y="1092200"/>
            <a:ext cx="3059206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xmlns="" id="{F40158A4-15A3-4D38-A18C-22ACC0C4EE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683" y="1556599"/>
            <a:ext cx="2433793" cy="3565997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043EE5F5-AF73-46E3-90B6-27EEFDAC35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626508" y="2400639"/>
            <a:ext cx="627008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25FBD5EB-7CD3-46D6-926A-DD22650A9F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4361" y="2561558"/>
            <a:ext cx="6260114" cy="3318936"/>
          </a:xfrm>
        </p:spPr>
        <p:txBody>
          <a:bodyPr>
            <a:normAutofit lnSpcReduction="10000"/>
          </a:bodyPr>
          <a:lstStyle/>
          <a:p>
            <a:r>
              <a:rPr lang="cs-CZ" b="0" i="0" dirty="0" err="1">
                <a:solidFill>
                  <a:srgbClr val="000000"/>
                </a:solidFill>
                <a:effectLst/>
                <a:latin typeface="Roboto Condensed"/>
              </a:rPr>
              <a:t>Annals</a:t>
            </a:r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 </a:t>
            </a:r>
            <a:r>
              <a:rPr lang="cs-CZ" b="0" i="0" dirty="0" err="1">
                <a:solidFill>
                  <a:srgbClr val="000000"/>
                </a:solidFill>
                <a:effectLst/>
                <a:latin typeface="Roboto Condensed"/>
              </a:rPr>
              <a:t>of</a:t>
            </a:r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 </a:t>
            </a:r>
            <a:r>
              <a:rPr lang="cs-CZ" b="0" i="0" dirty="0" err="1">
                <a:solidFill>
                  <a:srgbClr val="000000"/>
                </a:solidFill>
                <a:effectLst/>
                <a:latin typeface="Roboto Condensed"/>
              </a:rPr>
              <a:t>the</a:t>
            </a:r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 Náprstek Museum je odborný recenzovaný časopis vydávaný Národním muzeem, kde jsou publikovány výsledky vědeckého bádání z oboru etnologie, archeologie, historie, které ještě nebyly zveřejněny.</a:t>
            </a:r>
          </a:p>
          <a:p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Od roku 1962, kdy byl založen, vycházel jednou ročně, od roku 2013 vychází dvakrát ročně.</a:t>
            </a:r>
            <a:endParaRPr lang="en-US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491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C0A0A7BA-3A08-4B85-8040-5E2885A4B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Redakční rada </a:t>
            </a:r>
            <a:r>
              <a:rPr lang="cs-CZ" dirty="0" err="1"/>
              <a:t>Annals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Náprstek museum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64CB5225-C1A5-44F5-8D0B-2A78915828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2"/>
            <a:ext cx="4359165" cy="3602130"/>
          </a:xfrm>
        </p:spPr>
        <p:txBody>
          <a:bodyPr>
            <a:normAutofit/>
          </a:bodyPr>
          <a:lstStyle/>
          <a:p>
            <a:pPr algn="l"/>
            <a:r>
              <a:rPr lang="cs-CZ" sz="1800" b="1" i="0" dirty="0">
                <a:solidFill>
                  <a:srgbClr val="000000"/>
                </a:solidFill>
                <a:effectLst/>
                <a:latin typeface="Roboto Condensed"/>
              </a:rPr>
              <a:t>Vedoucí redaktor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: Jiří </a:t>
            </a:r>
            <a:r>
              <a:rPr lang="cs-CZ" sz="1800" b="0" i="0" dirty="0" err="1">
                <a:solidFill>
                  <a:srgbClr val="000000"/>
                </a:solidFill>
                <a:effectLst/>
                <a:latin typeface="Roboto Condensed"/>
              </a:rPr>
              <a:t>Honzl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/>
            </a:r>
            <a:b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</a:b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/>
            </a:r>
            <a:b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</a:br>
            <a:r>
              <a:rPr lang="cs-CZ" sz="1800" b="1" i="0" dirty="0">
                <a:solidFill>
                  <a:srgbClr val="000000"/>
                </a:solidFill>
                <a:effectLst/>
                <a:latin typeface="Roboto Condensed"/>
              </a:rPr>
              <a:t>Redakční rada: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Monika </a:t>
            </a:r>
            <a:r>
              <a:rPr lang="cs-CZ" sz="1800" b="0" i="0" dirty="0" err="1">
                <a:solidFill>
                  <a:srgbClr val="000000"/>
                </a:solidFill>
                <a:effectLst/>
                <a:latin typeface="Roboto Condensed"/>
              </a:rPr>
              <a:t>Baumanová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, M.A., Ph.D.;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Mgr. Markéta Hánová, Ph.D.;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prof. Markéta Křížová, Ph.D.;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doc. PhDr. Jana Mynářová, Ph.D.;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PhDr. Pavel Onderka;</a:t>
            </a:r>
          </a:p>
          <a:p>
            <a:endParaRPr lang="cs-CZ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xmlns="" id="{BBE6D8F4-86DD-489A-9C55-0D724310B00F}"/>
              </a:ext>
            </a:extLst>
          </p:cNvPr>
          <p:cNvSpPr txBox="1"/>
          <p:nvPr/>
        </p:nvSpPr>
        <p:spPr>
          <a:xfrm>
            <a:off x="5875283" y="3442429"/>
            <a:ext cx="46035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doc. PhDr. Peter </a:t>
            </a:r>
            <a:r>
              <a:rPr lang="cs-CZ" sz="1800" b="0" i="0" dirty="0" err="1">
                <a:solidFill>
                  <a:srgbClr val="000000"/>
                </a:solidFill>
                <a:effectLst/>
                <a:latin typeface="Roboto Condensed"/>
              </a:rPr>
              <a:t>Pavúk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, Ph.D.;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Mgr. Michaela </a:t>
            </a:r>
            <a:r>
              <a:rPr lang="cs-CZ" sz="1800" b="0" i="0" dirty="0" err="1">
                <a:solidFill>
                  <a:srgbClr val="000000"/>
                </a:solidFill>
                <a:effectLst/>
                <a:latin typeface="Roboto Condensed"/>
              </a:rPr>
              <a:t>Pejčochová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, Ph.D.;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Nik Petek-</a:t>
            </a:r>
            <a:r>
              <a:rPr lang="cs-CZ" sz="1800" b="0" i="0" dirty="0" err="1">
                <a:solidFill>
                  <a:srgbClr val="000000"/>
                </a:solidFill>
                <a:effectLst/>
                <a:latin typeface="Roboto Condensed"/>
              </a:rPr>
              <a:t>Sargeant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, Ph.D.;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Jan Stuart, M.A. et M.A.;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doc. PhDr. Tomáš Winter, Ph.D.;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PhDr. Josef Ženka, Ph.D.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32449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6DE04C9E-19D8-44B9-B136-B38D828BA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Pokyny autorů článků </a:t>
            </a:r>
            <a:r>
              <a:rPr lang="cs-CZ" dirty="0" err="1"/>
              <a:t>Annals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Náprstek Museum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FA7B6CC0-2DA1-4135-8360-7912109F1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6375" y="2556931"/>
            <a:ext cx="10011266" cy="3570491"/>
          </a:xfrm>
        </p:spPr>
        <p:txBody>
          <a:bodyPr>
            <a:no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sz="1600" b="1" i="0" dirty="0">
                <a:solidFill>
                  <a:srgbClr val="000000"/>
                </a:solidFill>
                <a:effectLst/>
                <a:latin typeface="Roboto Condensed"/>
              </a:rPr>
              <a:t>Studies 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– should </a:t>
            </a:r>
            <a:r>
              <a:rPr lang="en-US" sz="1600" b="1" i="0" dirty="0">
                <a:solidFill>
                  <a:srgbClr val="000000"/>
                </a:solidFill>
                <a:effectLst/>
                <a:latin typeface="Roboto Condensed"/>
              </a:rPr>
              <a:t>not exceed 10.000 words (footnotes included)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600" b="1" i="0" dirty="0" err="1">
                <a:solidFill>
                  <a:srgbClr val="000000"/>
                </a:solidFill>
                <a:effectLst/>
                <a:latin typeface="Roboto Condensed"/>
              </a:rPr>
              <a:t>Materialia</a:t>
            </a:r>
            <a:r>
              <a:rPr lang="en-US" sz="1600" b="1" i="0" dirty="0">
                <a:solidFill>
                  <a:srgbClr val="000000"/>
                </a:solidFill>
                <a:effectLst/>
                <a:latin typeface="Roboto Condensed"/>
              </a:rPr>
              <a:t> 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– should </a:t>
            </a:r>
            <a:r>
              <a:rPr lang="en-US" sz="1600" b="1" i="0" dirty="0">
                <a:solidFill>
                  <a:srgbClr val="000000"/>
                </a:solidFill>
                <a:effectLst/>
                <a:latin typeface="Roboto Condensed"/>
              </a:rPr>
              <a:t>not exceed 10.000 words (footnotes included)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600" b="1" i="0" dirty="0">
                <a:solidFill>
                  <a:srgbClr val="000000"/>
                </a:solidFill>
                <a:effectLst/>
                <a:latin typeface="Roboto Condensed"/>
              </a:rPr>
              <a:t>Research reports 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– should </a:t>
            </a:r>
            <a:r>
              <a:rPr lang="en-US" sz="1600" b="1" i="0" dirty="0">
                <a:solidFill>
                  <a:srgbClr val="000000"/>
                </a:solidFill>
                <a:effectLst/>
                <a:latin typeface="Roboto Condensed"/>
              </a:rPr>
              <a:t>not exceed 6 000 words (footnotes included)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600" b="1" i="0" dirty="0">
                <a:solidFill>
                  <a:srgbClr val="000000"/>
                </a:solidFill>
                <a:effectLst/>
                <a:latin typeface="Roboto Condensed"/>
              </a:rPr>
              <a:t>Reviews and Annotations 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– should </a:t>
            </a:r>
            <a:r>
              <a:rPr lang="en-US" sz="1600" b="1" i="0" dirty="0">
                <a:solidFill>
                  <a:srgbClr val="000000"/>
                </a:solidFill>
                <a:effectLst/>
                <a:latin typeface="Roboto Condensed"/>
              </a:rPr>
              <a:t>not exceed 5 000 words (footnotes included)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600" b="1" i="0" dirty="0">
                <a:solidFill>
                  <a:srgbClr val="000000"/>
                </a:solidFill>
                <a:effectLst/>
                <a:latin typeface="Roboto Condensed"/>
              </a:rPr>
              <a:t>Obituaries 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– should </a:t>
            </a:r>
            <a:r>
              <a:rPr lang="en-US" sz="1600" b="1" i="0" dirty="0">
                <a:solidFill>
                  <a:srgbClr val="000000"/>
                </a:solidFill>
                <a:effectLst/>
                <a:latin typeface="Roboto Condensed"/>
              </a:rPr>
              <a:t>not exceed 5 000 words (footnotes included)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.</a:t>
            </a:r>
          </a:p>
          <a:p>
            <a:pPr algn="l"/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(If your contribution exceeds limits of words given above, please, consult the length with the chief editor.)</a:t>
            </a:r>
          </a:p>
          <a:p>
            <a:pPr algn="l"/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Manuscripts can be written in </a:t>
            </a:r>
            <a:r>
              <a:rPr lang="en-US" sz="1600" b="1" i="0" dirty="0">
                <a:solidFill>
                  <a:srgbClr val="000000"/>
                </a:solidFill>
                <a:effectLst/>
                <a:latin typeface="Roboto Condensed"/>
              </a:rPr>
              <a:t>English, German, French and Spanish language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.</a:t>
            </a:r>
          </a:p>
          <a:p>
            <a:pPr algn="l"/>
            <a:r>
              <a:rPr lang="en-US" sz="1600" b="1" i="0" dirty="0">
                <a:solidFill>
                  <a:srgbClr val="000000"/>
                </a:solidFill>
                <a:effectLst/>
                <a:latin typeface="Roboto Condensed"/>
              </a:rPr>
              <a:t>The author is responsible for language revision.</a:t>
            </a:r>
            <a:endParaRPr lang="en-US" sz="1600" b="0" i="0" dirty="0">
              <a:solidFill>
                <a:srgbClr val="000000"/>
              </a:solidFill>
              <a:effectLst/>
              <a:latin typeface="Roboto Condensed"/>
            </a:endParaRPr>
          </a:p>
          <a:p>
            <a:pPr algn="l"/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Manuscripts are accepted as </a:t>
            </a:r>
            <a:r>
              <a:rPr lang="en-US" sz="1600" b="1" i="0" dirty="0">
                <a:solidFill>
                  <a:srgbClr val="000000"/>
                </a:solidFill>
                <a:effectLst/>
                <a:latin typeface="Roboto Condensed"/>
              </a:rPr>
              <a:t>MS Word documents only 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Roboto Condensed"/>
              </a:rPr>
              <a:t>(.doc; .docx). Do not send us manuscript as PDF or .</a:t>
            </a:r>
            <a:r>
              <a:rPr lang="en-US" sz="1600" b="0" i="0" dirty="0" err="1">
                <a:solidFill>
                  <a:srgbClr val="000000"/>
                </a:solidFill>
                <a:effectLst/>
                <a:latin typeface="Roboto Condensed"/>
              </a:rPr>
              <a:t>odt</a:t>
            </a:r>
            <a:r>
              <a:rPr lang="cs-CZ" sz="1600" dirty="0">
                <a:solidFill>
                  <a:srgbClr val="000000"/>
                </a:solidFill>
                <a:latin typeface="Roboto Condensed"/>
              </a:rPr>
              <a:t>.</a:t>
            </a:r>
            <a:endParaRPr lang="en-US" sz="1600" b="0" i="0" dirty="0">
              <a:solidFill>
                <a:srgbClr val="000000"/>
              </a:solidFill>
              <a:effectLst/>
              <a:latin typeface="Roboto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836718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B4467897-BAD4-459D-96D7-B8C5F2473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142683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cs-CZ" sz="2700" dirty="0">
                <a:solidFill>
                  <a:schemeClr val="tx1"/>
                </a:solidFill>
                <a:latin typeface="+mn-lt"/>
              </a:rPr>
              <a:t>Ukázka z časopisu </a:t>
            </a:r>
            <a:r>
              <a:rPr lang="cs-CZ" sz="2700" dirty="0" err="1">
                <a:solidFill>
                  <a:schemeClr val="tx1"/>
                </a:solidFill>
                <a:latin typeface="+mn-lt"/>
              </a:rPr>
              <a:t>Annals</a:t>
            </a:r>
            <a:r>
              <a:rPr lang="cs-CZ" sz="2700" dirty="0">
                <a:solidFill>
                  <a:schemeClr val="tx1"/>
                </a:solidFill>
                <a:latin typeface="+mn-lt"/>
              </a:rPr>
              <a:t> </a:t>
            </a:r>
            <a:r>
              <a:rPr lang="cs-CZ" sz="2700" dirty="0" err="1">
                <a:solidFill>
                  <a:schemeClr val="tx1"/>
                </a:solidFill>
                <a:latin typeface="+mn-lt"/>
              </a:rPr>
              <a:t>of</a:t>
            </a:r>
            <a:r>
              <a:rPr lang="cs-CZ" sz="2700" dirty="0">
                <a:solidFill>
                  <a:schemeClr val="tx1"/>
                </a:solidFill>
                <a:latin typeface="+mn-lt"/>
              </a:rPr>
              <a:t> </a:t>
            </a:r>
            <a:r>
              <a:rPr lang="cs-CZ" sz="2700" dirty="0" err="1">
                <a:solidFill>
                  <a:schemeClr val="tx1"/>
                </a:solidFill>
                <a:latin typeface="+mn-lt"/>
              </a:rPr>
              <a:t>the</a:t>
            </a:r>
            <a:r>
              <a:rPr lang="cs-CZ" sz="2700" dirty="0">
                <a:solidFill>
                  <a:schemeClr val="tx1"/>
                </a:solidFill>
                <a:latin typeface="+mn-lt"/>
              </a:rPr>
              <a:t> Náprstek Museum - </a:t>
            </a:r>
            <a:r>
              <a:rPr lang="en-US" sz="2700" i="0" dirty="0">
                <a:solidFill>
                  <a:schemeClr val="tx1"/>
                </a:solidFill>
                <a:effectLst/>
                <a:latin typeface="+mn-lt"/>
              </a:rPr>
              <a:t>Petr </a:t>
            </a:r>
            <a:r>
              <a:rPr lang="en-US" sz="2700" i="0" dirty="0" err="1">
                <a:solidFill>
                  <a:schemeClr val="tx1"/>
                </a:solidFill>
                <a:effectLst/>
                <a:latin typeface="+mn-lt"/>
              </a:rPr>
              <a:t>Skalník’s</a:t>
            </a:r>
            <a:r>
              <a:rPr lang="en-US" sz="2700" i="0" dirty="0">
                <a:solidFill>
                  <a:schemeClr val="tx1"/>
                </a:solidFill>
                <a:effectLst/>
                <a:latin typeface="+mn-lt"/>
              </a:rPr>
              <a:t> Collection in the </a:t>
            </a:r>
            <a:r>
              <a:rPr lang="en-US" sz="2700" i="0" dirty="0" err="1">
                <a:solidFill>
                  <a:schemeClr val="tx1"/>
                </a:solidFill>
                <a:effectLst/>
                <a:latin typeface="+mn-lt"/>
              </a:rPr>
              <a:t>Náprstek</a:t>
            </a:r>
            <a:r>
              <a:rPr lang="en-US" sz="2700" i="0" dirty="0">
                <a:solidFill>
                  <a:schemeClr val="tx1"/>
                </a:solidFill>
                <a:effectLst/>
                <a:latin typeface="+mn-lt"/>
              </a:rPr>
              <a:t> Museum</a:t>
            </a:r>
            <a:r>
              <a:rPr lang="cs-CZ" sz="2700" i="0" dirty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en-US" b="1" i="0" dirty="0">
                <a:solidFill>
                  <a:srgbClr val="000000"/>
                </a:solidFill>
                <a:effectLst/>
                <a:latin typeface="var(--serif)"/>
              </a:rPr>
              <a:t/>
            </a:r>
            <a:br>
              <a:rPr lang="en-US" b="1" i="0" dirty="0">
                <a:solidFill>
                  <a:srgbClr val="000000"/>
                </a:solidFill>
                <a:effectLst/>
                <a:latin typeface="var(--serif)"/>
              </a:rPr>
            </a:b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A05FCBC0-DFF4-4463-B9F9-27268DD0C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18" y="968119"/>
            <a:ext cx="3737443" cy="55162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xmlns="" id="{551B7BBA-C56E-4AF2-81A0-580C3B85ED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110" y="968119"/>
            <a:ext cx="3771779" cy="55162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Obrázek 10" descr="Obsah obrázku text&#10;&#10;Popis byl vytvořen automaticky">
            <a:extLst>
              <a:ext uri="{FF2B5EF4-FFF2-40B4-BE49-F238E27FC236}">
                <a16:creationId xmlns:a16="http://schemas.microsoft.com/office/drawing/2014/main" xmlns="" id="{07DEA7F0-1E86-4804-813B-6BB27F216C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738" y="968119"/>
            <a:ext cx="3737443" cy="55162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71010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EAEE8CF-3AC0-4AE7-99C5-960698165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Logo Národního muzea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xmlns="" id="{CCFB9AB9-7248-4010-97CE-AF78391994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395" y="2481725"/>
            <a:ext cx="5463209" cy="3563890"/>
          </a:xfrm>
        </p:spPr>
      </p:pic>
    </p:spTree>
    <p:extLst>
      <p:ext uri="{BB962C8B-B14F-4D97-AF65-F5344CB8AC3E}">
        <p14:creationId xmlns:p14="http://schemas.microsoft.com/office/powerpoint/2010/main" val="36864283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xmlns="" id="{F5F01BD1-E3CB-4562-A77C-00A3ED2462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492030E9-8BC2-4840-8C6B-991B68C51E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xmlns="" id="{651493CA-1EAE-4C5B-9C46-8437DD51C6E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81B01891-F01D-4D0D-A631-E29F0EA8EF6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xmlns="" id="{38B1DE3F-E4E6-4E5E-9213-CB6C7AA92C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8AFE6BB3-9290-46EA-8067-AA9277C708B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237132D1-1026-4840-B38B-5F8DC87FE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6508" y="982132"/>
            <a:ext cx="6270090" cy="130386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cs-CZ" i="0" dirty="0">
                <a:solidFill>
                  <a:schemeClr val="tx1"/>
                </a:solidFill>
                <a:effectLst/>
              </a:rPr>
              <a:t>Numismatické listy</a:t>
            </a:r>
            <a:r>
              <a:rPr lang="cs-CZ" sz="4100" b="1" i="0" dirty="0">
                <a:solidFill>
                  <a:srgbClr val="262626"/>
                </a:solidFill>
                <a:effectLst/>
                <a:latin typeface="var(--serif)"/>
              </a:rPr>
              <a:t/>
            </a:r>
            <a:br>
              <a:rPr lang="cs-CZ" sz="4100" b="1" i="0" dirty="0">
                <a:solidFill>
                  <a:srgbClr val="262626"/>
                </a:solidFill>
                <a:effectLst/>
                <a:latin typeface="var(--serif)"/>
              </a:rPr>
            </a:br>
            <a:endParaRPr lang="cs-CZ" sz="4100" dirty="0">
              <a:solidFill>
                <a:srgbClr val="262626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75325209-1BB3-4A1C-97C2-17DCDC1659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92644" y="1092200"/>
            <a:ext cx="3059206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xmlns="" id="{8DB5258C-6EF9-4787-AE84-EAC11DE916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683" y="1556599"/>
            <a:ext cx="2433793" cy="3565997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043EE5F5-AF73-46E3-90B6-27EEFDAC35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626508" y="2400639"/>
            <a:ext cx="627008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AE0B0084-9095-427A-89EE-D4A8E35084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6482" y="2556932"/>
            <a:ext cx="6260114" cy="3318936"/>
          </a:xfrm>
        </p:spPr>
        <p:txBody>
          <a:bodyPr>
            <a:normAutofit fontScale="92500" lnSpcReduction="10000"/>
          </a:bodyPr>
          <a:lstStyle/>
          <a:p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Založen v roce 1945 Československou numismatickou společností, od roku 1963 jej vydává Národní muzeum.</a:t>
            </a:r>
          </a:p>
          <a:p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Časopis uveřejňuje vědecké a odborné studie z oblasti numismatiky, hospodářských dějin a archeologie, tematické a katalogové soupisy, publikaci nálezů a </a:t>
            </a:r>
            <a:r>
              <a:rPr lang="cs-CZ" b="0" i="0" dirty="0" err="1">
                <a:solidFill>
                  <a:srgbClr val="000000"/>
                </a:solidFill>
                <a:effectLst/>
                <a:latin typeface="Roboto Condensed"/>
              </a:rPr>
              <a:t>materialia</a:t>
            </a:r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, ale i kratší články o mincích, medailích, bankovkách i vyznamenáních jak domácích tak zahraničních.</a:t>
            </a:r>
            <a:endParaRPr lang="en-US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850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EA526BDF-082B-4B5A-B838-A781014A3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Redakční rada Numismatických listů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290FED1F-CE26-4204-9031-FD02FF27B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1"/>
            <a:ext cx="4296102" cy="3581109"/>
          </a:xfrm>
        </p:spPr>
        <p:txBody>
          <a:bodyPr>
            <a:normAutofit/>
          </a:bodyPr>
          <a:lstStyle/>
          <a:p>
            <a:pPr algn="l"/>
            <a:r>
              <a:rPr lang="cs-CZ" sz="1400" b="1" i="0" dirty="0">
                <a:solidFill>
                  <a:srgbClr val="000000"/>
                </a:solidFill>
                <a:effectLst/>
                <a:latin typeface="Roboto Condensed"/>
              </a:rPr>
              <a:t>Vedoucí redaktor: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PhDr. Luboš Polanský</a:t>
            </a:r>
          </a:p>
          <a:p>
            <a:pPr algn="l"/>
            <a:r>
              <a:rPr lang="cs-CZ" sz="1400" b="1" i="0" dirty="0">
                <a:solidFill>
                  <a:srgbClr val="000000"/>
                </a:solidFill>
                <a:effectLst/>
                <a:latin typeface="Roboto Condensed"/>
              </a:rPr>
              <a:t>Redakční rada: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prof. PhDr. Jiří Sláma, CSc. (FF UK, Praha)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prof. PhDr. Petr Vorel, CSc. (UP, Pardubice a VČM, Pardubice)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prof. dr.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Roboto Condensed"/>
              </a:rPr>
              <a:t>Borys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Roboto Condensed"/>
              </a:rPr>
              <a:t>Paszkiewicz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 (UW,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Roboto Condensed"/>
              </a:rPr>
              <a:t>Wroclaw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PhDr. Eduard Šimek, CSc. (PMJAK, Praha)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PhDr. Vlastimil Novák, Ph.D. (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Roboto Condensed"/>
              </a:rPr>
              <a:t>NpM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 NM, Praha)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Mgr. Dagmar Kašparová, Ph.D. (MZM, Brno)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xmlns="" id="{16A95BD2-4195-43A4-9F93-337C68E991B1}"/>
              </a:ext>
            </a:extLst>
          </p:cNvPr>
          <p:cNvSpPr txBox="1"/>
          <p:nvPr/>
        </p:nvSpPr>
        <p:spPr>
          <a:xfrm>
            <a:off x="5591503" y="3534104"/>
            <a:ext cx="5063357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doc. PhDr. Věra Němečková, Ph.D. (UHK, Hradec Králové a Asociace medailérů)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MUDr. Michal Mašek (předseda ČNS)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MUDr. Zdeněk Petráň (předseda ČNS, Praha a ČMS, Kutná Hora)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PhDr. Jiří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Roboto Condensed"/>
              </a:rPr>
              <a:t>Militký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, Ph.D. (NM, Praha)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Ing. Jan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Roboto Condensed"/>
              </a:rPr>
              <a:t>Videman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 (ČNS, Kroměříž)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Ing. Jiří Šimůnek (ČNS, Praha)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Marek Cajthaml (ČNS, Chomutov)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Ing. arch. Petr </a:t>
            </a:r>
            <a:r>
              <a:rPr lang="cs-CZ" sz="1400" b="0" i="0" dirty="0" err="1">
                <a:solidFill>
                  <a:srgbClr val="000000"/>
                </a:solidFill>
                <a:effectLst/>
                <a:latin typeface="Roboto Condensed"/>
              </a:rPr>
              <a:t>Haimann</a:t>
            </a:r>
            <a:r>
              <a:rPr lang="cs-CZ" sz="1400" b="0" i="0" dirty="0">
                <a:solidFill>
                  <a:srgbClr val="000000"/>
                </a:solidFill>
                <a:effectLst/>
                <a:latin typeface="Roboto Condensed"/>
              </a:rPr>
              <a:t> (ČNS, Brno)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4115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C13BDEDA-EB85-4F9A-B3F2-BE32CF4D2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983876"/>
            <a:ext cx="9601196" cy="1303867"/>
          </a:xfrm>
        </p:spPr>
        <p:txBody>
          <a:bodyPr>
            <a:normAutofit/>
          </a:bodyPr>
          <a:lstStyle/>
          <a:p>
            <a:r>
              <a:rPr lang="cs-CZ" sz="3600" dirty="0"/>
              <a:t>Pokyny pro autory článků Numismatických listů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257A8DC4-FFAD-4575-817E-444BD5888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Příspěvky do Numismatických listů zasílejte v elektronické podobě ve formátu MS Word. Pod nadpisem u svého jména uvádějte rovněž své tituly, název instituce, za kterou článek píšete, a kontaktní email.</a:t>
            </a:r>
          </a:p>
          <a:p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Poznámky v textu vkládejte pomocí příkazů Vložit a Poznámka pod čarou, čímž budou čísla poznámek v textu i pod čarou automaticky zařazena v podobě horního indexu. Poznámky vkládejte vždy za interpunkci. V textu rozepisujte slovy čísla od 1 do 9, čísla vícemístná pište číslicemi, uvozovky používejte „na počátku dole a na konci nahoře“, po počáteční a před závěrečnou závorkou nedělejte mezery. V textu nepoužívejte tabulátorů ani pevných mezer a slova nedělte.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00757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E30599FC-2D94-4060-B166-5759DD016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21" y="69574"/>
            <a:ext cx="11241155" cy="1303867"/>
          </a:xfrm>
        </p:spPr>
        <p:txBody>
          <a:bodyPr>
            <a:normAutofit fontScale="90000"/>
          </a:bodyPr>
          <a:lstStyle/>
          <a:p>
            <a:r>
              <a:rPr lang="cs-CZ" sz="2800" dirty="0">
                <a:solidFill>
                  <a:schemeClr val="tx1"/>
                </a:solidFill>
              </a:rPr>
              <a:t>Ukázka z časopisu Numismatické listy - </a:t>
            </a:r>
            <a:r>
              <a:rPr lang="cs-CZ" sz="2800" dirty="0" err="1">
                <a:solidFill>
                  <a:schemeClr val="tx1"/>
                </a:solidFill>
              </a:rPr>
              <a:t>Tri</a:t>
            </a:r>
            <a:r>
              <a:rPr lang="cs-CZ" sz="2800" dirty="0">
                <a:solidFill>
                  <a:schemeClr val="tx1"/>
                </a:solidFill>
              </a:rPr>
              <a:t> neznáme typy keltských mincí </a:t>
            </a:r>
            <a:r>
              <a:rPr lang="cs-CZ" sz="2800" dirty="0" err="1">
                <a:solidFill>
                  <a:schemeClr val="tx1"/>
                </a:solidFill>
              </a:rPr>
              <a:t>zo</a:t>
            </a:r>
            <a:r>
              <a:rPr lang="cs-CZ" sz="2800" dirty="0">
                <a:solidFill>
                  <a:schemeClr val="tx1"/>
                </a:solidFill>
              </a:rPr>
              <a:t> </a:t>
            </a:r>
            <a:r>
              <a:rPr lang="cs-CZ" sz="2800" dirty="0" err="1">
                <a:solidFill>
                  <a:schemeClr val="tx1"/>
                </a:solidFill>
              </a:rPr>
              <a:t>stredných</a:t>
            </a:r>
            <a:r>
              <a:rPr lang="cs-CZ" sz="2800" dirty="0">
                <a:solidFill>
                  <a:schemeClr val="tx1"/>
                </a:solidFill>
              </a:rPr>
              <a:t> </a:t>
            </a:r>
            <a:r>
              <a:rPr lang="cs-CZ" sz="2800" dirty="0" err="1">
                <a:solidFill>
                  <a:schemeClr val="tx1"/>
                </a:solidFill>
              </a:rPr>
              <a:t>Čiech</a:t>
            </a:r>
            <a:r>
              <a:rPr lang="cs-CZ" sz="2800" dirty="0">
                <a:solidFill>
                  <a:schemeClr val="tx1"/>
                </a:solidFill>
              </a:rPr>
              <a:t> od </a:t>
            </a:r>
            <a:r>
              <a:rPr lang="cs-CZ" sz="2800" dirty="0" err="1">
                <a:solidFill>
                  <a:schemeClr val="tx1"/>
                </a:solidFill>
              </a:rPr>
              <a:t>Júliuse</a:t>
            </a:r>
            <a:r>
              <a:rPr lang="cs-CZ" sz="2800" dirty="0">
                <a:solidFill>
                  <a:schemeClr val="tx1"/>
                </a:solidFill>
              </a:rPr>
              <a:t> </a:t>
            </a:r>
            <a:r>
              <a:rPr lang="cs-CZ" sz="2700" b="0" i="0" dirty="0">
                <a:solidFill>
                  <a:schemeClr val="tx1"/>
                </a:solidFill>
                <a:effectLst/>
              </a:rPr>
              <a:t>Fröhlicha</a:t>
            </a:r>
            <a:r>
              <a:rPr lang="cs-CZ" sz="1100" b="0" i="0" u="sng" dirty="0">
                <a:solidFill>
                  <a:srgbClr val="1A0DAB"/>
                </a:solidFill>
                <a:effectLst/>
                <a:latin typeface="arial" panose="020B0604020202020204" pitchFamily="34" charset="0"/>
              </a:rPr>
              <a:t/>
            </a:r>
            <a:br>
              <a:rPr lang="cs-CZ" sz="1100" b="0" i="0" u="sng" dirty="0">
                <a:solidFill>
                  <a:srgbClr val="1A0DAB"/>
                </a:solidFill>
                <a:effectLst/>
                <a:latin typeface="arial" panose="020B0604020202020204" pitchFamily="34" charset="0"/>
              </a:rPr>
            </a:br>
            <a:endParaRPr lang="cs-CZ" sz="2800" dirty="0"/>
          </a:p>
        </p:txBody>
      </p:sp>
      <p:pic>
        <p:nvPicPr>
          <p:cNvPr id="5" name="Obrázek 4" descr="Obsah obrázku text&#10;&#10;Popis byl vytvořen automaticky">
            <a:extLst>
              <a:ext uri="{FF2B5EF4-FFF2-40B4-BE49-F238E27FC236}">
                <a16:creationId xmlns:a16="http://schemas.microsoft.com/office/drawing/2014/main" xmlns="" id="{AB6774F6-7F18-41DC-A5F3-A0D77B211B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53" y="1188432"/>
            <a:ext cx="3703952" cy="535808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Obrázek 6" descr="Obsah obrázku text&#10;&#10;Popis byl vytvořen automaticky">
            <a:extLst>
              <a:ext uri="{FF2B5EF4-FFF2-40B4-BE49-F238E27FC236}">
                <a16:creationId xmlns:a16="http://schemas.microsoft.com/office/drawing/2014/main" xmlns="" id="{D5F0E07E-2D68-46FF-B264-776EF9E3ED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497" y="1188431"/>
            <a:ext cx="3665667" cy="53580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Obrázek 12" descr="Obsah obrázku text&#10;&#10;Popis byl vytvořen automaticky">
            <a:extLst>
              <a:ext uri="{FF2B5EF4-FFF2-40B4-BE49-F238E27FC236}">
                <a16:creationId xmlns:a16="http://schemas.microsoft.com/office/drawing/2014/main" xmlns="" id="{621F79FF-7B8F-4C81-806C-9EF758591B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129" y="1188431"/>
            <a:ext cx="3741744" cy="53580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060190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xmlns="" id="{F5F01BD1-E3CB-4562-A77C-00A3ED2462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492030E9-8BC2-4840-8C6B-991B68C51E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xmlns="" id="{651493CA-1EAE-4C5B-9C46-8437DD51C6E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81B01891-F01D-4D0D-A631-E29F0EA8EF6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xmlns="" id="{38B1DE3F-E4E6-4E5E-9213-CB6C7AA92C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8AFE6BB3-9290-46EA-8067-AA9277C708B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60BD1F77-7E24-49BE-ABF6-D98D430ED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6508" y="982132"/>
            <a:ext cx="6270090" cy="130386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i="0" dirty="0" err="1">
                <a:solidFill>
                  <a:srgbClr val="262626"/>
                </a:solidFill>
                <a:effectLst/>
              </a:rPr>
              <a:t>Musicalia</a:t>
            </a:r>
            <a:r>
              <a:rPr lang="en-US" sz="2800" i="0" dirty="0">
                <a:solidFill>
                  <a:srgbClr val="262626"/>
                </a:solidFill>
                <a:effectLst/>
              </a:rPr>
              <a:t>. Journal of the Czech Museum of Music / </a:t>
            </a:r>
            <a:r>
              <a:rPr lang="en-US" sz="2800" i="0" dirty="0" err="1">
                <a:solidFill>
                  <a:srgbClr val="262626"/>
                </a:solidFill>
                <a:effectLst/>
              </a:rPr>
              <a:t>Časopis</a:t>
            </a:r>
            <a:r>
              <a:rPr lang="en-US" sz="2800" i="0" dirty="0">
                <a:solidFill>
                  <a:srgbClr val="262626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262626"/>
                </a:solidFill>
                <a:effectLst/>
              </a:rPr>
              <a:t>Českého</a:t>
            </a:r>
            <a:r>
              <a:rPr lang="en-US" sz="2800" i="0" dirty="0">
                <a:solidFill>
                  <a:srgbClr val="262626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262626"/>
                </a:solidFill>
                <a:effectLst/>
              </a:rPr>
              <a:t>muzea</a:t>
            </a:r>
            <a:r>
              <a:rPr lang="en-US" sz="2800" i="0" dirty="0">
                <a:solidFill>
                  <a:srgbClr val="262626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262626"/>
                </a:solidFill>
                <a:effectLst/>
              </a:rPr>
              <a:t>hudby</a:t>
            </a:r>
            <a:r>
              <a:rPr lang="en-US" sz="2800" b="1" i="0" dirty="0">
                <a:solidFill>
                  <a:srgbClr val="262626"/>
                </a:solidFill>
                <a:effectLst/>
                <a:latin typeface="var(--serif)"/>
              </a:rPr>
              <a:t/>
            </a:r>
            <a:br>
              <a:rPr lang="en-US" sz="2800" b="1" i="0" dirty="0">
                <a:solidFill>
                  <a:srgbClr val="262626"/>
                </a:solidFill>
                <a:effectLst/>
                <a:latin typeface="var(--serif)"/>
              </a:rPr>
            </a:br>
            <a:endParaRPr lang="cs-CZ" sz="2800" dirty="0">
              <a:solidFill>
                <a:srgbClr val="262626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75325209-1BB3-4A1C-97C2-17DCDC1659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92644" y="1092200"/>
            <a:ext cx="3059206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Zástupný obsah 4" descr="Obsah obrázku osoba, muž, vsedě, vpředu&#10;&#10;Popis byl vytvořen automaticky">
            <a:extLst>
              <a:ext uri="{FF2B5EF4-FFF2-40B4-BE49-F238E27FC236}">
                <a16:creationId xmlns:a16="http://schemas.microsoft.com/office/drawing/2014/main" xmlns="" id="{56959B02-A006-4EF7-9F1A-8E57A09D2E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683" y="1536788"/>
            <a:ext cx="2433793" cy="360562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043EE5F5-AF73-46E3-90B6-27EEFDAC35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626508" y="2400639"/>
            <a:ext cx="627008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CB116B3A-259D-4E2D-84A5-0E798D4049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6482" y="2556932"/>
            <a:ext cx="6260114" cy="3318936"/>
          </a:xfrm>
        </p:spPr>
        <p:txBody>
          <a:bodyPr>
            <a:normAutofit fontScale="77500" lnSpcReduction="20000"/>
          </a:bodyPr>
          <a:lstStyle/>
          <a:p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Časopis se zaměřuje na sbírky Českého muzea hudby, které představuje v rozsáhlejších vědeckých a kratších odborných statích. Ty jsou doplněny informatoriem o činnosti muzea a bohatou obrazovou dokumentací. </a:t>
            </a:r>
          </a:p>
          <a:p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Původní příspěvky jsou recenzované a důsledně česko-anglické.</a:t>
            </a:r>
            <a:endParaRPr lang="cs-CZ" dirty="0">
              <a:solidFill>
                <a:srgbClr val="000000"/>
              </a:solidFill>
              <a:latin typeface="Roboto Condensed"/>
            </a:endParaRPr>
          </a:p>
          <a:p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Kromě muzikologie dávají </a:t>
            </a:r>
            <a:r>
              <a:rPr lang="cs-CZ" b="0" i="0" dirty="0" err="1">
                <a:solidFill>
                  <a:srgbClr val="000000"/>
                </a:solidFill>
                <a:effectLst/>
                <a:latin typeface="Roboto Condensed"/>
              </a:rPr>
              <a:t>Musicalia</a:t>
            </a:r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 prostor také příspěvkům, které </a:t>
            </a:r>
            <a:r>
              <a:rPr lang="cs-CZ" b="0" i="0" dirty="0" err="1">
                <a:solidFill>
                  <a:srgbClr val="000000"/>
                </a:solidFill>
                <a:effectLst/>
                <a:latin typeface="Roboto Condensed"/>
              </a:rPr>
              <a:t>hudebněvědná</a:t>
            </a:r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 témata zasazují do širších mezioborových souvislostí (výtvarné umění, muzeologie, obecné dějiny apod.)</a:t>
            </a:r>
          </a:p>
          <a:p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Časopis vychází jako dvojčíslo jednou ročně.</a:t>
            </a:r>
            <a:endParaRPr lang="en-US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99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002A71C7-7C6C-4B22-9A2F-7E3D6C4D2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877028"/>
            <a:ext cx="9601196" cy="1303867"/>
          </a:xfrm>
        </p:spPr>
        <p:txBody>
          <a:bodyPr>
            <a:normAutofit/>
          </a:bodyPr>
          <a:lstStyle/>
          <a:p>
            <a:r>
              <a:rPr lang="cs-CZ" sz="2800" dirty="0"/>
              <a:t>Redakční rada </a:t>
            </a:r>
            <a:r>
              <a:rPr lang="en-US" sz="2800" i="0" dirty="0" err="1">
                <a:solidFill>
                  <a:srgbClr val="262626"/>
                </a:solidFill>
                <a:effectLst/>
              </a:rPr>
              <a:t>Musicalia</a:t>
            </a:r>
            <a:r>
              <a:rPr lang="en-US" sz="2800" i="0" dirty="0">
                <a:solidFill>
                  <a:srgbClr val="262626"/>
                </a:solidFill>
                <a:effectLst/>
              </a:rPr>
              <a:t>. Journal of the Czech Museum of Music / </a:t>
            </a:r>
            <a:r>
              <a:rPr lang="en-US" sz="2800" i="0" dirty="0" err="1">
                <a:solidFill>
                  <a:srgbClr val="262626"/>
                </a:solidFill>
                <a:effectLst/>
              </a:rPr>
              <a:t>Časopis</a:t>
            </a:r>
            <a:r>
              <a:rPr lang="en-US" sz="2800" i="0" dirty="0">
                <a:solidFill>
                  <a:srgbClr val="262626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262626"/>
                </a:solidFill>
                <a:effectLst/>
              </a:rPr>
              <a:t>Českého</a:t>
            </a:r>
            <a:r>
              <a:rPr lang="en-US" sz="2800" i="0" dirty="0">
                <a:solidFill>
                  <a:srgbClr val="262626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262626"/>
                </a:solidFill>
                <a:effectLst/>
              </a:rPr>
              <a:t>muzea</a:t>
            </a:r>
            <a:r>
              <a:rPr lang="en-US" sz="2800" i="0" dirty="0">
                <a:solidFill>
                  <a:srgbClr val="262626"/>
                </a:solidFill>
                <a:effectLst/>
              </a:rPr>
              <a:t> </a:t>
            </a:r>
            <a:r>
              <a:rPr lang="en-US" sz="2800" i="0" dirty="0" err="1">
                <a:solidFill>
                  <a:srgbClr val="262626"/>
                </a:solidFill>
                <a:effectLst/>
              </a:rPr>
              <a:t>hudby</a:t>
            </a:r>
            <a:endParaRPr lang="cs-CZ" sz="28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37B7BF45-4B70-47EA-8E4F-BC16F94FA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3456" y="2662036"/>
            <a:ext cx="5609896" cy="3318936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cs-CZ" sz="2500" b="1" i="0" dirty="0">
                <a:solidFill>
                  <a:srgbClr val="000000"/>
                </a:solidFill>
                <a:effectLst/>
                <a:latin typeface="Roboto Condensed"/>
              </a:rPr>
              <a:t>Vedoucí redaktor: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PhDr. Jana Vojtěšková, CSc. (NM-ČMH)</a:t>
            </a:r>
          </a:p>
          <a:p>
            <a:pPr algn="l"/>
            <a:r>
              <a:rPr lang="cs-CZ" sz="2500" b="1" i="0" dirty="0">
                <a:solidFill>
                  <a:srgbClr val="000000"/>
                </a:solidFill>
                <a:effectLst/>
                <a:latin typeface="Roboto Condensed"/>
              </a:rPr>
              <a:t>Redaktor: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PhDr. Dagmar </a:t>
            </a:r>
            <a:r>
              <a:rPr lang="cs-CZ" sz="2500" b="0" i="0" dirty="0" err="1">
                <a:solidFill>
                  <a:srgbClr val="000000"/>
                </a:solidFill>
                <a:effectLst/>
                <a:latin typeface="Roboto Condensed"/>
              </a:rPr>
              <a:t>Štefancová</a:t>
            </a: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 (NM-ČMH)</a:t>
            </a:r>
          </a:p>
          <a:p>
            <a:pPr algn="l"/>
            <a:endParaRPr lang="cs-CZ" sz="2500" b="1" i="0" dirty="0">
              <a:solidFill>
                <a:srgbClr val="000000"/>
              </a:solidFill>
              <a:effectLst/>
              <a:latin typeface="Roboto Condensed"/>
            </a:endParaRPr>
          </a:p>
          <a:p>
            <a:pPr algn="l"/>
            <a:r>
              <a:rPr lang="cs-CZ" sz="2500" b="1" i="0" dirty="0">
                <a:solidFill>
                  <a:srgbClr val="000000"/>
                </a:solidFill>
                <a:effectLst/>
                <a:latin typeface="Roboto Condensed"/>
              </a:rPr>
              <a:t>Redakční rada: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Prof. PhDr. Jarmila Gabrielová, CSc. (Univerzita Karlova, ČR)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2500" b="0" i="0" dirty="0" err="1">
                <a:solidFill>
                  <a:srgbClr val="000000"/>
                </a:solidFill>
                <a:effectLst/>
                <a:latin typeface="Roboto Condensed"/>
              </a:rPr>
              <a:t>Cav</a:t>
            </a: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. </a:t>
            </a:r>
            <a:r>
              <a:rPr lang="cs-CZ" sz="2500" b="0" i="0" dirty="0" err="1">
                <a:solidFill>
                  <a:srgbClr val="000000"/>
                </a:solidFill>
                <a:effectLst/>
                <a:latin typeface="Roboto Condensed"/>
              </a:rPr>
              <a:t>Dott</a:t>
            </a: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. Emanuele </a:t>
            </a:r>
            <a:r>
              <a:rPr lang="cs-CZ" sz="2500" b="0" i="0" dirty="0" err="1">
                <a:solidFill>
                  <a:srgbClr val="000000"/>
                </a:solidFill>
                <a:effectLst/>
                <a:latin typeface="Roboto Condensed"/>
              </a:rPr>
              <a:t>Gadaleta</a:t>
            </a: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 (NM-ČMH)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2500" b="0" i="0" dirty="0" err="1">
                <a:solidFill>
                  <a:srgbClr val="000000"/>
                </a:solidFill>
                <a:effectLst/>
                <a:latin typeface="Roboto Condensed"/>
              </a:rPr>
              <a:t>dr</a:t>
            </a: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 </a:t>
            </a:r>
            <a:r>
              <a:rPr lang="cs-CZ" sz="2500" b="0" i="0" dirty="0" err="1">
                <a:solidFill>
                  <a:srgbClr val="000000"/>
                </a:solidFill>
                <a:effectLst/>
                <a:latin typeface="Roboto Condensed"/>
              </a:rPr>
              <a:t>hab</a:t>
            </a: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. </a:t>
            </a:r>
            <a:r>
              <a:rPr lang="cs-CZ" sz="2500" b="0" i="0" dirty="0" err="1">
                <a:solidFill>
                  <a:srgbClr val="000000"/>
                </a:solidFill>
                <a:effectLst/>
                <a:latin typeface="Roboto Condensed"/>
              </a:rPr>
              <a:t>Paweł</a:t>
            </a: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 </a:t>
            </a:r>
            <a:r>
              <a:rPr lang="cs-CZ" sz="2500" b="0" i="0" dirty="0" err="1">
                <a:solidFill>
                  <a:srgbClr val="000000"/>
                </a:solidFill>
                <a:effectLst/>
                <a:latin typeface="Roboto Condensed"/>
              </a:rPr>
              <a:t>Gancarczyk</a:t>
            </a: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, prof. IS PAN (Polska </a:t>
            </a:r>
            <a:r>
              <a:rPr lang="cs-CZ" sz="2500" b="0" i="0" dirty="0" err="1">
                <a:solidFill>
                  <a:srgbClr val="000000"/>
                </a:solidFill>
                <a:effectLst/>
                <a:latin typeface="Roboto Condensed"/>
              </a:rPr>
              <a:t>Akademia</a:t>
            </a: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 Nauk, PL)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Prof. PhDr. Jaromír Havlík, CSc. (Akademie múzických umění, ČR)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Prof. Dr. Thomas </a:t>
            </a:r>
            <a:r>
              <a:rPr lang="cs-CZ" sz="2500" b="0" i="0" dirty="0" err="1">
                <a:solidFill>
                  <a:srgbClr val="000000"/>
                </a:solidFill>
                <a:effectLst/>
                <a:latin typeface="Roboto Condensed"/>
              </a:rPr>
              <a:t>Hochradner</a:t>
            </a: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 (</a:t>
            </a:r>
            <a:r>
              <a:rPr lang="cs-CZ" sz="2500" b="0" i="0" dirty="0" err="1">
                <a:solidFill>
                  <a:srgbClr val="000000"/>
                </a:solidFill>
                <a:effectLst/>
                <a:latin typeface="Roboto Condensed"/>
              </a:rPr>
              <a:t>Universität</a:t>
            </a: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 </a:t>
            </a:r>
            <a:r>
              <a:rPr lang="cs-CZ" sz="2500" b="0" i="0" dirty="0" err="1">
                <a:solidFill>
                  <a:srgbClr val="000000"/>
                </a:solidFill>
                <a:effectLst/>
                <a:latin typeface="Roboto Condensed"/>
              </a:rPr>
              <a:t>Mozarteum</a:t>
            </a: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 Salzburg, </a:t>
            </a:r>
            <a:r>
              <a:rPr lang="cs-CZ" sz="2500" b="0" i="0" dirty="0" err="1">
                <a:solidFill>
                  <a:srgbClr val="000000"/>
                </a:solidFill>
                <a:effectLst/>
                <a:latin typeface="Roboto Condensed"/>
              </a:rPr>
              <a:t>Österreich</a:t>
            </a: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2500" b="0" i="0" dirty="0">
                <a:solidFill>
                  <a:srgbClr val="000000"/>
                </a:solidFill>
                <a:effectLst/>
                <a:latin typeface="Roboto Condensed"/>
              </a:rPr>
              <a:t>Mgr. Václav Kapsa, Ph.D. (Akademie věd ČR)</a:t>
            </a:r>
          </a:p>
          <a:p>
            <a:endParaRPr lang="cs-CZ" dirty="0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xmlns="" id="{942567A6-B00D-4DF6-8B84-7D7A4BEC20ED}"/>
              </a:ext>
            </a:extLst>
          </p:cNvPr>
          <p:cNvSpPr txBox="1"/>
          <p:nvPr/>
        </p:nvSpPr>
        <p:spPr>
          <a:xfrm>
            <a:off x="6453352" y="4318979"/>
            <a:ext cx="468498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PhDr. Jana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Roboto Condensed"/>
              </a:rPr>
              <a:t>Lengová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, CSc. (Slovenská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Roboto Condensed"/>
              </a:rPr>
              <a:t>akadémia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Roboto Condensed"/>
              </a:rPr>
              <a:t>vied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, SR)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PhDr. Milan Pospíšil, CSc. (Institut umění – Divadelní ústav, ČR)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PhDr. Vlasta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Roboto Condensed"/>
              </a:rPr>
              <a:t>Reittererová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 (ČR)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Prof. Angela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Roboto Condensed"/>
              </a:rPr>
              <a:t>Romagnoli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 (Universita di Pavia, Italia)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Janice B.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Roboto Condensed"/>
              </a:rPr>
              <a:t>Stockigt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 FAHA (University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Roboto Condensed"/>
              </a:rPr>
              <a:t>of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 Melbourne, </a:t>
            </a:r>
            <a:r>
              <a:rPr lang="cs-CZ" sz="1200" b="0" i="0" dirty="0" err="1">
                <a:solidFill>
                  <a:srgbClr val="000000"/>
                </a:solidFill>
                <a:effectLst/>
                <a:latin typeface="Roboto Condensed"/>
              </a:rPr>
              <a:t>Australia</a:t>
            </a: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Mgr. Dr. Phil. Viktor Velek, Ph.D. (Ostravská univerzita, ČR)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cs-CZ" sz="1200" b="0" i="0" dirty="0">
                <a:solidFill>
                  <a:srgbClr val="000000"/>
                </a:solidFill>
                <a:effectLst/>
                <a:latin typeface="Roboto Condensed"/>
              </a:rPr>
              <a:t>PhDr. Jana Vozková, CSc. (Akademie věd ČR)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330490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5EFD4078-8DDA-44BE-BEE5-C10303603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/>
              <a:t>Pokyny pro autory článků </a:t>
            </a:r>
            <a:r>
              <a:rPr lang="en-US" sz="3200" i="0" dirty="0" err="1">
                <a:solidFill>
                  <a:srgbClr val="262626"/>
                </a:solidFill>
                <a:effectLst/>
              </a:rPr>
              <a:t>Musicalia</a:t>
            </a:r>
            <a:r>
              <a:rPr lang="en-US" sz="3200" i="0" dirty="0">
                <a:solidFill>
                  <a:srgbClr val="262626"/>
                </a:solidFill>
                <a:effectLst/>
              </a:rPr>
              <a:t>. Journal of the Czech Museum of Music / </a:t>
            </a:r>
            <a:r>
              <a:rPr lang="en-US" sz="3200" i="0" dirty="0" err="1">
                <a:solidFill>
                  <a:srgbClr val="262626"/>
                </a:solidFill>
                <a:effectLst/>
              </a:rPr>
              <a:t>Časopis</a:t>
            </a:r>
            <a:r>
              <a:rPr lang="en-US" sz="3200" i="0" dirty="0">
                <a:solidFill>
                  <a:srgbClr val="262626"/>
                </a:solidFill>
                <a:effectLst/>
              </a:rPr>
              <a:t> </a:t>
            </a:r>
            <a:r>
              <a:rPr lang="en-US" sz="3200" i="0" dirty="0" err="1">
                <a:solidFill>
                  <a:srgbClr val="262626"/>
                </a:solidFill>
                <a:effectLst/>
              </a:rPr>
              <a:t>Českého</a:t>
            </a:r>
            <a:r>
              <a:rPr lang="en-US" sz="3200" i="0" dirty="0">
                <a:solidFill>
                  <a:srgbClr val="262626"/>
                </a:solidFill>
                <a:effectLst/>
              </a:rPr>
              <a:t> </a:t>
            </a:r>
            <a:r>
              <a:rPr lang="en-US" sz="3200" i="0" dirty="0" err="1">
                <a:solidFill>
                  <a:srgbClr val="262626"/>
                </a:solidFill>
                <a:effectLst/>
              </a:rPr>
              <a:t>muzea</a:t>
            </a:r>
            <a:r>
              <a:rPr lang="en-US" sz="3200" i="0" dirty="0">
                <a:solidFill>
                  <a:srgbClr val="262626"/>
                </a:solidFill>
                <a:effectLst/>
              </a:rPr>
              <a:t> </a:t>
            </a:r>
            <a:r>
              <a:rPr lang="en-US" sz="3200" i="0" dirty="0" err="1">
                <a:solidFill>
                  <a:srgbClr val="262626"/>
                </a:solidFill>
                <a:effectLst/>
              </a:rPr>
              <a:t>hudby</a:t>
            </a:r>
            <a:r>
              <a:rPr lang="cs-CZ" sz="3200" dirty="0"/>
              <a:t>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9CE70CFE-E182-44BE-B7EF-D5D6684D35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2363" y="2556931"/>
            <a:ext cx="9945278" cy="357049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Hlavní náplň tvoří </a:t>
            </a:r>
            <a:r>
              <a:rPr lang="cs-CZ" sz="1800" b="1" i="0" dirty="0">
                <a:solidFill>
                  <a:srgbClr val="000000"/>
                </a:solidFill>
                <a:effectLst/>
                <a:latin typeface="Roboto Condensed"/>
              </a:rPr>
              <a:t>odborné, dosud nezveřejněné práce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 založené na výzkumu muzejních sbírek. Tyto studie splňují přísná kritéria kladená na vědecké články včetně poznámkového aparátu. Každé číslo obsahuje 4–6 příspěvků tohoto typu s rozsahem cca 12–20 normostran, případně i několik kratších studií o rozsahu cca 4–7 normostran.</a:t>
            </a:r>
          </a:p>
          <a:p>
            <a:pPr algn="l"/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Navazují </a:t>
            </a:r>
            <a:r>
              <a:rPr lang="cs-CZ" sz="1800" b="1" i="0" dirty="0">
                <a:solidFill>
                  <a:srgbClr val="000000"/>
                </a:solidFill>
                <a:effectLst/>
                <a:latin typeface="Roboto Condensed"/>
              </a:rPr>
              <a:t>zprávy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 o výstavách, publikacích, konferencích a jiných akcích konaných v ČMH, které se orientují především na současnost muzea i na plány do budoucna. Jednotlivé příspěvky by neměly přesáhnout 4–5 normostran a nejsou recenzovány.</a:t>
            </a:r>
          </a:p>
          <a:p>
            <a:pPr algn="l"/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Rubrika </a:t>
            </a:r>
            <a:r>
              <a:rPr lang="cs-CZ" sz="1800" b="1" i="0" dirty="0">
                <a:solidFill>
                  <a:srgbClr val="000000"/>
                </a:solidFill>
                <a:effectLst/>
                <a:latin typeface="Roboto Condensed"/>
              </a:rPr>
              <a:t>Recenze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 otiskuje minimálně dvě odborné recenze na nejnovější literaturu o hudbě a hudební historii.</a:t>
            </a:r>
          </a:p>
          <a:p>
            <a:pPr algn="l"/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Časopis </a:t>
            </a:r>
            <a:r>
              <a:rPr lang="cs-CZ" sz="1800" b="0" i="1" dirty="0" err="1">
                <a:solidFill>
                  <a:srgbClr val="000000"/>
                </a:solidFill>
                <a:effectLst/>
                <a:latin typeface="Roboto Condensed"/>
              </a:rPr>
              <a:t>Musicalia</a:t>
            </a:r>
            <a:r>
              <a:rPr lang="cs-CZ" sz="1800" b="0" i="0" dirty="0">
                <a:solidFill>
                  <a:srgbClr val="000000"/>
                </a:solidFill>
                <a:effectLst/>
                <a:latin typeface="Roboto Condensed"/>
              </a:rPr>
              <a:t> publikuje všechny texty anglicky a česky. Překlad zajišťuje redakce.</a:t>
            </a:r>
          </a:p>
        </p:txBody>
      </p:sp>
    </p:spTree>
    <p:extLst>
      <p:ext uri="{BB962C8B-B14F-4D97-AF65-F5344CB8AC3E}">
        <p14:creationId xmlns:p14="http://schemas.microsoft.com/office/powerpoint/2010/main" val="2073836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1CA2037-C8C0-4B42-80FD-FFE20792D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690" y="309470"/>
            <a:ext cx="11298620" cy="1303867"/>
          </a:xfrm>
        </p:spPr>
        <p:txBody>
          <a:bodyPr>
            <a:noAutofit/>
          </a:bodyPr>
          <a:lstStyle/>
          <a:p>
            <a:r>
              <a:rPr lang="cs-CZ" sz="2400" dirty="0">
                <a:solidFill>
                  <a:schemeClr val="tx1"/>
                </a:solidFill>
              </a:rPr>
              <a:t>Ukázka z časopisu </a:t>
            </a:r>
            <a:r>
              <a:rPr lang="en-US" sz="2400" i="0" dirty="0" err="1">
                <a:solidFill>
                  <a:schemeClr val="tx1"/>
                </a:solidFill>
                <a:effectLst/>
              </a:rPr>
              <a:t>Musicalia</a:t>
            </a:r>
            <a:r>
              <a:rPr lang="en-US" sz="2400" i="0" dirty="0">
                <a:solidFill>
                  <a:schemeClr val="tx1"/>
                </a:solidFill>
                <a:effectLst/>
              </a:rPr>
              <a:t>. Journal of the Czech Museum of Music / </a:t>
            </a:r>
            <a:r>
              <a:rPr lang="en-US" sz="2400" i="0" dirty="0" err="1">
                <a:solidFill>
                  <a:schemeClr val="tx1"/>
                </a:solidFill>
                <a:effectLst/>
              </a:rPr>
              <a:t>Časopis</a:t>
            </a:r>
            <a:r>
              <a:rPr lang="en-US" sz="2400" i="0" dirty="0">
                <a:solidFill>
                  <a:schemeClr val="tx1"/>
                </a:solidFill>
                <a:effectLst/>
              </a:rPr>
              <a:t> </a:t>
            </a:r>
            <a:r>
              <a:rPr lang="en-US" sz="2400" i="0" dirty="0" err="1">
                <a:solidFill>
                  <a:schemeClr val="tx1"/>
                </a:solidFill>
                <a:effectLst/>
              </a:rPr>
              <a:t>Českého</a:t>
            </a:r>
            <a:r>
              <a:rPr lang="en-US" sz="2400" i="0" dirty="0">
                <a:solidFill>
                  <a:schemeClr val="tx1"/>
                </a:solidFill>
                <a:effectLst/>
              </a:rPr>
              <a:t> </a:t>
            </a:r>
            <a:r>
              <a:rPr lang="en-US" sz="2400" i="0" dirty="0" err="1">
                <a:solidFill>
                  <a:schemeClr val="tx1"/>
                </a:solidFill>
                <a:effectLst/>
              </a:rPr>
              <a:t>muzea</a:t>
            </a:r>
            <a:r>
              <a:rPr lang="en-US" sz="2400" i="0" dirty="0">
                <a:solidFill>
                  <a:schemeClr val="tx1"/>
                </a:solidFill>
                <a:effectLst/>
              </a:rPr>
              <a:t> </a:t>
            </a:r>
            <a:r>
              <a:rPr lang="en-US" sz="2400" i="0" dirty="0" err="1">
                <a:solidFill>
                  <a:schemeClr val="tx1"/>
                </a:solidFill>
                <a:effectLst/>
              </a:rPr>
              <a:t>hudby</a:t>
            </a:r>
            <a:r>
              <a:rPr lang="cs-CZ" sz="2400" i="0" dirty="0">
                <a:solidFill>
                  <a:schemeClr val="tx1"/>
                </a:solidFill>
                <a:effectLst/>
              </a:rPr>
              <a:t> - </a:t>
            </a:r>
            <a:r>
              <a:rPr lang="cs-CZ" sz="2400" i="0" dirty="0" err="1">
                <a:solidFill>
                  <a:schemeClr val="tx1"/>
                </a:solidFill>
                <a:effectLst/>
              </a:rPr>
              <a:t>Two</a:t>
            </a:r>
            <a:r>
              <a:rPr lang="cs-CZ" sz="2400" i="0" dirty="0">
                <a:solidFill>
                  <a:schemeClr val="tx1"/>
                </a:solidFill>
                <a:effectLst/>
              </a:rPr>
              <a:t> </a:t>
            </a:r>
            <a:r>
              <a:rPr lang="cs-CZ" sz="2400" i="0" dirty="0" err="1">
                <a:solidFill>
                  <a:schemeClr val="tx1"/>
                </a:solidFill>
                <a:effectLst/>
              </a:rPr>
              <a:t>Newly</a:t>
            </a:r>
            <a:r>
              <a:rPr lang="cs-CZ" sz="2400" i="0" dirty="0">
                <a:solidFill>
                  <a:schemeClr val="tx1"/>
                </a:solidFill>
                <a:effectLst/>
              </a:rPr>
              <a:t> </a:t>
            </a:r>
            <a:r>
              <a:rPr lang="cs-CZ" sz="2400" i="0" dirty="0" err="1">
                <a:solidFill>
                  <a:schemeClr val="tx1"/>
                </a:solidFill>
                <a:effectLst/>
              </a:rPr>
              <a:t>Obtained</a:t>
            </a:r>
            <a:r>
              <a:rPr lang="cs-CZ" sz="2400" i="0" dirty="0">
                <a:solidFill>
                  <a:schemeClr val="tx1"/>
                </a:solidFill>
                <a:effectLst/>
              </a:rPr>
              <a:t> </a:t>
            </a:r>
            <a:r>
              <a:rPr lang="cs-CZ" sz="2400" i="0" dirty="0" err="1">
                <a:solidFill>
                  <a:schemeClr val="tx1"/>
                </a:solidFill>
                <a:effectLst/>
              </a:rPr>
              <a:t>Letters</a:t>
            </a:r>
            <a:r>
              <a:rPr lang="cs-CZ" sz="2400" i="0" dirty="0">
                <a:solidFill>
                  <a:schemeClr val="tx1"/>
                </a:solidFill>
                <a:effectLst/>
              </a:rPr>
              <a:t> by Bedřich Smetana / Dva nově získané dopisy Bedřicha Smetany</a:t>
            </a:r>
            <a:r>
              <a:rPr lang="cs-CZ" sz="2400" b="1" i="0" dirty="0">
                <a:solidFill>
                  <a:srgbClr val="000000"/>
                </a:solidFill>
                <a:effectLst/>
                <a:latin typeface="var(--serif)"/>
              </a:rPr>
              <a:t/>
            </a:r>
            <a:br>
              <a:rPr lang="cs-CZ" sz="2400" b="1" i="0" dirty="0">
                <a:solidFill>
                  <a:srgbClr val="000000"/>
                </a:solidFill>
                <a:effectLst/>
                <a:latin typeface="var(--serif)"/>
              </a:rPr>
            </a:br>
            <a:r>
              <a:rPr lang="cs-CZ" sz="2400" dirty="0"/>
              <a:t> </a:t>
            </a:r>
          </a:p>
        </p:txBody>
      </p:sp>
      <p:pic>
        <p:nvPicPr>
          <p:cNvPr id="5" name="Obrázek 4" descr="Obsah obrázku text&#10;&#10;Popis byl vytvořen automaticky">
            <a:extLst>
              <a:ext uri="{FF2B5EF4-FFF2-40B4-BE49-F238E27FC236}">
                <a16:creationId xmlns:a16="http://schemas.microsoft.com/office/drawing/2014/main" xmlns="" id="{4F7EA639-A4FE-4A69-9606-D3DE8B95E0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90" y="1496609"/>
            <a:ext cx="3496404" cy="5166421"/>
          </a:xfrm>
          <a:prstGeom prst="rect">
            <a:avLst/>
          </a:prstGeom>
        </p:spPr>
      </p:pic>
      <p:pic>
        <p:nvPicPr>
          <p:cNvPr id="7" name="Obrázek 6" descr="Obsah obrázku text&#10;&#10;Popis byl vytvořen automaticky">
            <a:extLst>
              <a:ext uri="{FF2B5EF4-FFF2-40B4-BE49-F238E27FC236}">
                <a16:creationId xmlns:a16="http://schemas.microsoft.com/office/drawing/2014/main" xmlns="" id="{551ADE72-EE9A-4530-A310-FB6DCCB212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224" y="1496610"/>
            <a:ext cx="3481552" cy="51675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xmlns="" id="{B1D1B9B5-819B-4B32-9028-42C0ECE5ED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199" y="1496610"/>
            <a:ext cx="3530111" cy="516642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252706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76CF3DB-AD51-4A58-93B5-33EB80672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372532"/>
            <a:ext cx="9601196" cy="1303867"/>
          </a:xfrm>
        </p:spPr>
        <p:txBody>
          <a:bodyPr/>
          <a:lstStyle/>
          <a:p>
            <a:r>
              <a:rPr lang="cs-CZ" dirty="0"/>
              <a:t>Další příklady periodických publikací</a:t>
            </a:r>
          </a:p>
        </p:txBody>
      </p:sp>
      <p:pic>
        <p:nvPicPr>
          <p:cNvPr id="5" name="Obrázek 4" descr="Obsah obrázku jídlo, čip&#10;&#10;Popis byl vytvořen automaticky">
            <a:extLst>
              <a:ext uri="{FF2B5EF4-FFF2-40B4-BE49-F238E27FC236}">
                <a16:creationId xmlns:a16="http://schemas.microsoft.com/office/drawing/2014/main" xmlns="" id="{A43E1139-F25D-458B-BBBC-112C1C890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80" y="2403424"/>
            <a:ext cx="1636984" cy="2333963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xmlns="" id="{0D589AAB-15CF-4876-81E3-0F589AA1F044}"/>
              </a:ext>
            </a:extLst>
          </p:cNvPr>
          <p:cNvSpPr txBox="1"/>
          <p:nvPr/>
        </p:nvSpPr>
        <p:spPr>
          <a:xfrm>
            <a:off x="756742" y="1471278"/>
            <a:ext cx="3373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i="0" dirty="0">
                <a:solidFill>
                  <a:srgbClr val="000000"/>
                </a:solidFill>
                <a:effectLst/>
                <a:latin typeface="var(--serif)"/>
              </a:rPr>
              <a:t>Bulletin mineralogicko-petrologického oddělení Národního muzea v Praze</a:t>
            </a:r>
          </a:p>
          <a:p>
            <a:endParaRPr lang="cs-CZ" dirty="0"/>
          </a:p>
        </p:txBody>
      </p:sp>
      <p:pic>
        <p:nvPicPr>
          <p:cNvPr id="8" name="Obrázek 7" descr="Obsah obrázku držení, míč&#10;&#10;Popis byl vytvořen automaticky">
            <a:extLst>
              <a:ext uri="{FF2B5EF4-FFF2-40B4-BE49-F238E27FC236}">
                <a16:creationId xmlns:a16="http://schemas.microsoft.com/office/drawing/2014/main" xmlns="" id="{06A00EC6-BB8B-4076-A341-87865BEF71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992" y="3770353"/>
            <a:ext cx="1636984" cy="23274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xmlns="" id="{833DED7A-3FAB-43D4-9FE8-5931261FB50A}"/>
              </a:ext>
            </a:extLst>
          </p:cNvPr>
          <p:cNvSpPr txBox="1"/>
          <p:nvPr/>
        </p:nvSpPr>
        <p:spPr>
          <a:xfrm>
            <a:off x="3037376" y="2967335"/>
            <a:ext cx="27300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i="0" dirty="0">
                <a:solidFill>
                  <a:srgbClr val="000000"/>
                </a:solidFill>
                <a:effectLst/>
                <a:latin typeface="var(--serif)"/>
              </a:rPr>
              <a:t>Acta </a:t>
            </a:r>
            <a:r>
              <a:rPr lang="cs-CZ" b="1" i="0" dirty="0" err="1">
                <a:solidFill>
                  <a:srgbClr val="000000"/>
                </a:solidFill>
                <a:effectLst/>
                <a:latin typeface="var(--serif)"/>
              </a:rPr>
              <a:t>Entomologica</a:t>
            </a:r>
            <a:r>
              <a:rPr lang="cs-CZ" b="1" i="0" dirty="0">
                <a:solidFill>
                  <a:srgbClr val="000000"/>
                </a:solidFill>
                <a:effectLst/>
                <a:latin typeface="var(--serif)"/>
              </a:rPr>
              <a:t> Musei </a:t>
            </a:r>
            <a:r>
              <a:rPr lang="cs-CZ" b="1" i="0" dirty="0" err="1">
                <a:solidFill>
                  <a:srgbClr val="000000"/>
                </a:solidFill>
                <a:effectLst/>
                <a:latin typeface="var(--serif)"/>
              </a:rPr>
              <a:t>Nationalis</a:t>
            </a:r>
            <a:r>
              <a:rPr lang="cs-CZ" b="1" i="0" dirty="0">
                <a:solidFill>
                  <a:srgbClr val="000000"/>
                </a:solidFill>
                <a:effectLst/>
                <a:latin typeface="var(--serif)"/>
              </a:rPr>
              <a:t> </a:t>
            </a:r>
            <a:r>
              <a:rPr lang="cs-CZ" b="1" i="0" dirty="0" err="1">
                <a:solidFill>
                  <a:srgbClr val="000000"/>
                </a:solidFill>
                <a:effectLst/>
                <a:latin typeface="var(--serif)"/>
              </a:rPr>
              <a:t>Pragae</a:t>
            </a:r>
            <a:endParaRPr lang="cs-CZ" b="1" i="0" dirty="0">
              <a:solidFill>
                <a:srgbClr val="000000"/>
              </a:solidFill>
              <a:effectLst/>
              <a:latin typeface="var(--serif)"/>
            </a:endParaRPr>
          </a:p>
          <a:p>
            <a:endParaRPr lang="cs-CZ" dirty="0"/>
          </a:p>
        </p:txBody>
      </p:sp>
      <p:pic>
        <p:nvPicPr>
          <p:cNvPr id="11" name="Obrázek 10" descr="Obsah obrázku savci, tráva, oranžová, zelená&#10;&#10;Popis byl vytvořen automaticky">
            <a:extLst>
              <a:ext uri="{FF2B5EF4-FFF2-40B4-BE49-F238E27FC236}">
                <a16:creationId xmlns:a16="http://schemas.microsoft.com/office/drawing/2014/main" xmlns="" id="{C43E2D1E-E049-4188-8D9E-B197D95D4D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005" y="2369615"/>
            <a:ext cx="1739575" cy="2401580"/>
          </a:xfrm>
          <a:prstGeom prst="rect">
            <a:avLst/>
          </a:prstGeom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C32E0297-5B09-44FA-BA44-3223FA3AC23F}"/>
              </a:ext>
            </a:extLst>
          </p:cNvPr>
          <p:cNvSpPr txBox="1"/>
          <p:nvPr/>
        </p:nvSpPr>
        <p:spPr>
          <a:xfrm>
            <a:off x="5774005" y="1907214"/>
            <a:ext cx="2638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i="0" dirty="0" err="1">
                <a:solidFill>
                  <a:srgbClr val="000000"/>
                </a:solidFill>
                <a:effectLst/>
                <a:latin typeface="var(--serif)"/>
              </a:rPr>
              <a:t>Lynx</a:t>
            </a:r>
            <a:r>
              <a:rPr lang="cs-CZ" b="1" i="0" dirty="0">
                <a:solidFill>
                  <a:srgbClr val="000000"/>
                </a:solidFill>
                <a:effectLst/>
                <a:latin typeface="var(--serif)"/>
              </a:rPr>
              <a:t>, nová série</a:t>
            </a:r>
          </a:p>
          <a:p>
            <a:endParaRPr lang="cs-CZ" dirty="0"/>
          </a:p>
        </p:txBody>
      </p:sp>
      <p:pic>
        <p:nvPicPr>
          <p:cNvPr id="14" name="Obrázek 13" descr="Obsah obrázku text&#10;&#10;Popis byl vytvořen automaticky">
            <a:extLst>
              <a:ext uri="{FF2B5EF4-FFF2-40B4-BE49-F238E27FC236}">
                <a16:creationId xmlns:a16="http://schemas.microsoft.com/office/drawing/2014/main" xmlns="" id="{732FF75C-3C9E-429F-8C1F-49D18BCBB5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102" y="3434534"/>
            <a:ext cx="1928648" cy="2673321"/>
          </a:xfrm>
          <a:prstGeom prst="rect">
            <a:avLst/>
          </a:prstGeom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44E6D645-0427-4AE9-A7B1-2B21847693D0}"/>
              </a:ext>
            </a:extLst>
          </p:cNvPr>
          <p:cNvSpPr txBox="1"/>
          <p:nvPr/>
        </p:nvSpPr>
        <p:spPr>
          <a:xfrm>
            <a:off x="7790790" y="3014218"/>
            <a:ext cx="3279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i="0" dirty="0" err="1">
                <a:solidFill>
                  <a:srgbClr val="000000"/>
                </a:solidFill>
                <a:effectLst/>
                <a:latin typeface="var(--serif)"/>
              </a:rPr>
              <a:t>Fontes</a:t>
            </a:r>
            <a:r>
              <a:rPr lang="cs-CZ" b="1" i="0" dirty="0">
                <a:solidFill>
                  <a:srgbClr val="000000"/>
                </a:solidFill>
                <a:effectLst/>
                <a:latin typeface="var(--serif)"/>
              </a:rPr>
              <a:t> </a:t>
            </a:r>
            <a:r>
              <a:rPr lang="cs-CZ" b="1" i="0" dirty="0" err="1">
                <a:solidFill>
                  <a:srgbClr val="000000"/>
                </a:solidFill>
                <a:effectLst/>
                <a:latin typeface="var(--serif)"/>
              </a:rPr>
              <a:t>Archaeologici</a:t>
            </a:r>
            <a:r>
              <a:rPr lang="cs-CZ" b="1" i="0" dirty="0">
                <a:solidFill>
                  <a:srgbClr val="000000"/>
                </a:solidFill>
                <a:effectLst/>
                <a:latin typeface="var(--serif)"/>
              </a:rPr>
              <a:t> </a:t>
            </a:r>
            <a:r>
              <a:rPr lang="cs-CZ" b="1" i="0" dirty="0" err="1">
                <a:solidFill>
                  <a:srgbClr val="000000"/>
                </a:solidFill>
                <a:effectLst/>
                <a:latin typeface="var(--serif)"/>
              </a:rPr>
              <a:t>Pragenses</a:t>
            </a:r>
            <a:endParaRPr lang="cs-CZ" b="1" i="0" dirty="0">
              <a:solidFill>
                <a:srgbClr val="000000"/>
              </a:solidFill>
              <a:effectLst/>
              <a:latin typeface="var(--serif)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13307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D3AF0B8-631B-41C8-AD84-6110E60D9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Neperiodické publikace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E3412C49-DE5D-4F62-A7E7-5D11E90D4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3171" y="2556932"/>
            <a:ext cx="9601196" cy="3318936"/>
          </a:xfrm>
        </p:spPr>
        <p:txBody>
          <a:bodyPr/>
          <a:lstStyle/>
          <a:p>
            <a:pPr marL="0" indent="0">
              <a:buNone/>
            </a:pPr>
            <a:r>
              <a:rPr lang="cs-CZ" b="0" i="0" dirty="0">
                <a:solidFill>
                  <a:schemeClr val="tx1"/>
                </a:solidFill>
                <a:effectLst/>
              </a:rPr>
              <a:t>Neperiodické publikace Národního muzea se dělí na dvě kategorie </a:t>
            </a:r>
          </a:p>
          <a:p>
            <a:pPr marL="0" indent="0">
              <a:buNone/>
            </a:pPr>
            <a:r>
              <a:rPr lang="cs-CZ" b="0" i="0" dirty="0">
                <a:solidFill>
                  <a:schemeClr val="tx1"/>
                </a:solidFill>
                <a:effectLst/>
              </a:rPr>
              <a:t>- vědecko-výzkumnou činnost</a:t>
            </a:r>
          </a:p>
          <a:p>
            <a:pPr marL="0" indent="0">
              <a:buNone/>
            </a:pPr>
            <a:r>
              <a:rPr lang="cs-CZ" b="0" i="0" dirty="0">
                <a:solidFill>
                  <a:schemeClr val="tx1"/>
                </a:solidFill>
                <a:effectLst/>
              </a:rPr>
              <a:t>- popularizační (katalogy a brožury k výstavám)	</a:t>
            </a:r>
            <a:r>
              <a:rPr lang="cs-CZ" b="0" i="0" dirty="0">
                <a:solidFill>
                  <a:schemeClr val="tx1"/>
                </a:solidFill>
                <a:effectLst/>
                <a:latin typeface="Roboto Condensed"/>
              </a:rPr>
              <a:t>									</a:t>
            </a:r>
            <a:endParaRPr lang="cs-CZ" b="0" i="0" dirty="0">
              <a:solidFill>
                <a:schemeClr val="tx1"/>
              </a:solidFill>
              <a:effectLst/>
            </a:endParaRPr>
          </a:p>
        </p:txBody>
      </p:sp>
      <p:pic>
        <p:nvPicPr>
          <p:cNvPr id="5" name="Obrázek 4" descr="Obsah obrázku text&#10;&#10;Popis byl vytvořen automaticky">
            <a:extLst>
              <a:ext uri="{FF2B5EF4-FFF2-40B4-BE49-F238E27FC236}">
                <a16:creationId xmlns:a16="http://schemas.microsoft.com/office/drawing/2014/main" xmlns="" id="{840B1040-16E2-409E-8206-FDF39343DF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609" y="3088621"/>
            <a:ext cx="4254231" cy="2966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023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62FECE3D-9974-4D11-86B5-4344B8BF2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0" i="0" dirty="0">
                <a:solidFill>
                  <a:srgbClr val="202122"/>
                </a:solidFill>
                <a:effectLst/>
              </a:rPr>
              <a:t>novorenesanční </a:t>
            </a:r>
            <a:r>
              <a:rPr lang="cs-CZ" dirty="0">
                <a:solidFill>
                  <a:schemeClr val="tx1"/>
                </a:solidFill>
              </a:rPr>
              <a:t>historická hlavní budova Národního muzea</a:t>
            </a:r>
          </a:p>
        </p:txBody>
      </p:sp>
      <p:pic>
        <p:nvPicPr>
          <p:cNvPr id="5" name="Zástupný obsah 4" descr="Obsah obrázku budova, exteriér, velké, vpředu&#10;&#10;Popis byl vytvořen automaticky">
            <a:extLst>
              <a:ext uri="{FF2B5EF4-FFF2-40B4-BE49-F238E27FC236}">
                <a16:creationId xmlns:a16="http://schemas.microsoft.com/office/drawing/2014/main" xmlns="" id="{030C1F63-C824-4EE8-AD39-DD02D5C50F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419" y="2567402"/>
            <a:ext cx="6338276" cy="3561508"/>
          </a:xfrm>
        </p:spPr>
      </p:pic>
    </p:spTree>
    <p:extLst>
      <p:ext uri="{BB962C8B-B14F-4D97-AF65-F5344CB8AC3E}">
        <p14:creationId xmlns:p14="http://schemas.microsoft.com/office/powerpoint/2010/main" val="13334535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2D2D0307-BBD7-40B6-AEEC-9876DDF9C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116124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cs-CZ" dirty="0">
                <a:solidFill>
                  <a:schemeClr val="tx1"/>
                </a:solidFill>
              </a:rPr>
              <a:t>Neperiodické publikace</a:t>
            </a:r>
            <a:br>
              <a:rPr lang="cs-CZ" dirty="0">
                <a:solidFill>
                  <a:schemeClr val="tx1"/>
                </a:solidFill>
              </a:rPr>
            </a:br>
            <a:r>
              <a:rPr lang="cs-CZ" dirty="0">
                <a:solidFill>
                  <a:schemeClr val="tx1"/>
                </a:solidFill>
              </a:rPr>
              <a:t>ukázka </a:t>
            </a:r>
            <a:r>
              <a:rPr lang="cs-CZ" b="0" i="0" dirty="0">
                <a:solidFill>
                  <a:schemeClr val="tx1"/>
                </a:solidFill>
                <a:effectLst/>
              </a:rPr>
              <a:t>vědecko-výzkumné činnost</a:t>
            </a:r>
            <a:br>
              <a:rPr lang="cs-CZ" b="0" i="0" dirty="0">
                <a:solidFill>
                  <a:schemeClr val="tx1"/>
                </a:solidFill>
                <a:effectLst/>
              </a:rPr>
            </a:br>
            <a:r>
              <a:rPr lang="cs-CZ" dirty="0"/>
              <a:t>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5691B8F4-BE34-41F6-906B-AB699E186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01" y="3297979"/>
            <a:ext cx="1801202" cy="2657425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xmlns="" id="{32ABE1BF-D7A2-4F8C-A140-D91C1F0B474C}"/>
              </a:ext>
            </a:extLst>
          </p:cNvPr>
          <p:cNvSpPr txBox="1"/>
          <p:nvPr/>
        </p:nvSpPr>
        <p:spPr>
          <a:xfrm>
            <a:off x="1065129" y="2911169"/>
            <a:ext cx="2490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Myjavské písně</a:t>
            </a:r>
          </a:p>
        </p:txBody>
      </p:sp>
      <p:pic>
        <p:nvPicPr>
          <p:cNvPr id="8" name="Obrázek 7" descr="Obsah obrázku text&#10;&#10;Popis byl vytvořen automaticky">
            <a:extLst>
              <a:ext uri="{FF2B5EF4-FFF2-40B4-BE49-F238E27FC236}">
                <a16:creationId xmlns:a16="http://schemas.microsoft.com/office/drawing/2014/main" xmlns="" id="{E6E02C92-6756-48FA-B845-84394CF1EC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153" y="3297979"/>
            <a:ext cx="1769876" cy="2657425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xmlns="" id="{FA9BD6B8-454A-4F23-8B58-293E05D0DD62}"/>
              </a:ext>
            </a:extLst>
          </p:cNvPr>
          <p:cNvSpPr txBox="1"/>
          <p:nvPr/>
        </p:nvSpPr>
        <p:spPr>
          <a:xfrm>
            <a:off x="3327037" y="2654170"/>
            <a:ext cx="23346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0" dirty="0">
                <a:solidFill>
                  <a:srgbClr val="000000"/>
                </a:solidFill>
                <a:effectLst/>
              </a:rPr>
              <a:t>Národní muzeum v éře Československa</a:t>
            </a:r>
          </a:p>
          <a:p>
            <a:endParaRPr lang="cs-CZ" dirty="0"/>
          </a:p>
        </p:txBody>
      </p:sp>
      <p:pic>
        <p:nvPicPr>
          <p:cNvPr id="11" name="Obrázek 10" descr="Obsah obrázku text&#10;&#10;Popis byl vytvořen automaticky">
            <a:extLst>
              <a:ext uri="{FF2B5EF4-FFF2-40B4-BE49-F238E27FC236}">
                <a16:creationId xmlns:a16="http://schemas.microsoft.com/office/drawing/2014/main" xmlns="" id="{E28E86C5-8A9D-4921-85AA-EF885E9C4F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293732"/>
            <a:ext cx="2134080" cy="26616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3A75A531-57F4-4930-802F-6E7D20D7ACB8}"/>
              </a:ext>
            </a:extLst>
          </p:cNvPr>
          <p:cNvSpPr txBox="1"/>
          <p:nvPr/>
        </p:nvSpPr>
        <p:spPr>
          <a:xfrm>
            <a:off x="6044415" y="2438445"/>
            <a:ext cx="2869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0" dirty="0">
                <a:solidFill>
                  <a:srgbClr val="000000"/>
                </a:solidFill>
                <a:effectLst/>
              </a:rPr>
              <a:t>Tisky do roku 1700 v Národním muzeu – Českém muzeu hudby</a:t>
            </a:r>
          </a:p>
          <a:p>
            <a:endParaRPr lang="cs-CZ" dirty="0"/>
          </a:p>
        </p:txBody>
      </p:sp>
      <p:pic>
        <p:nvPicPr>
          <p:cNvPr id="14" name="Obrázek 13" descr="Obsah obrázku text&#10;&#10;Popis byl vytvořen automaticky">
            <a:extLst>
              <a:ext uri="{FF2B5EF4-FFF2-40B4-BE49-F238E27FC236}">
                <a16:creationId xmlns:a16="http://schemas.microsoft.com/office/drawing/2014/main" xmlns="" id="{461B7F7F-A193-475A-9323-BD177B3204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075" y="3293732"/>
            <a:ext cx="2134081" cy="26616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20439517-17E0-4907-936E-54765E999140}"/>
              </a:ext>
            </a:extLst>
          </p:cNvPr>
          <p:cNvSpPr txBox="1"/>
          <p:nvPr/>
        </p:nvSpPr>
        <p:spPr>
          <a:xfrm>
            <a:off x="8965659" y="2377171"/>
            <a:ext cx="2445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0" dirty="0">
                <a:solidFill>
                  <a:srgbClr val="000000"/>
                </a:solidFill>
                <a:effectLst/>
              </a:rPr>
              <a:t>S hrdostí nošený. Sokolský kroj, úbor a scénický kostým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124921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7D79E363-FF90-46B4-B8F2-A1D85CD1C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887864"/>
            <a:ext cx="9601196" cy="1303867"/>
          </a:xfrm>
        </p:spPr>
        <p:txBody>
          <a:bodyPr>
            <a:normAutofit/>
          </a:bodyPr>
          <a:lstStyle/>
          <a:p>
            <a:r>
              <a:rPr lang="cs-CZ" sz="3200" dirty="0">
                <a:solidFill>
                  <a:schemeClr val="tx1"/>
                </a:solidFill>
              </a:rPr>
              <a:t>Neperiodická publikace</a:t>
            </a:r>
            <a:br>
              <a:rPr lang="cs-CZ" sz="3200" dirty="0">
                <a:solidFill>
                  <a:schemeClr val="tx1"/>
                </a:solidFill>
              </a:rPr>
            </a:br>
            <a:r>
              <a:rPr lang="cs-CZ" sz="3200" dirty="0">
                <a:solidFill>
                  <a:schemeClr val="tx1"/>
                </a:solidFill>
              </a:rPr>
              <a:t>ukázka </a:t>
            </a:r>
            <a:r>
              <a:rPr lang="cs-CZ" sz="3200" b="0" i="0" dirty="0">
                <a:solidFill>
                  <a:schemeClr val="tx1"/>
                </a:solidFill>
                <a:effectLst/>
              </a:rPr>
              <a:t>popularizační (katalogy a brožury k výstavám)</a:t>
            </a:r>
            <a:endParaRPr lang="cs-CZ" sz="3200" dirty="0">
              <a:solidFill>
                <a:schemeClr val="tx1"/>
              </a:solidFill>
            </a:endParaRPr>
          </a:p>
        </p:txBody>
      </p:sp>
      <p:pic>
        <p:nvPicPr>
          <p:cNvPr id="5" name="Obrázek 4" descr="Obsah obrázku text&#10;&#10;Popis byl vytvořen automaticky">
            <a:extLst>
              <a:ext uri="{FF2B5EF4-FFF2-40B4-BE49-F238E27FC236}">
                <a16:creationId xmlns:a16="http://schemas.microsoft.com/office/drawing/2014/main" xmlns="" id="{414299A9-7D15-41AC-8AD7-BB77FEC81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368" y="3790634"/>
            <a:ext cx="2070239" cy="21795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xmlns="" id="{C496F5C5-0FD7-4A92-9CFB-9275C0EE6963}"/>
              </a:ext>
            </a:extLst>
          </p:cNvPr>
          <p:cNvSpPr txBox="1"/>
          <p:nvPr/>
        </p:nvSpPr>
        <p:spPr>
          <a:xfrm>
            <a:off x="1064368" y="3067366"/>
            <a:ext cx="2309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0" dirty="0">
                <a:solidFill>
                  <a:srgbClr val="000000"/>
                </a:solidFill>
                <a:effectLst/>
                <a:latin typeface="var(--serif)"/>
              </a:rPr>
              <a:t>Sluneční králové. Průvodce k výstavě</a:t>
            </a:r>
          </a:p>
        </p:txBody>
      </p:sp>
      <p:pic>
        <p:nvPicPr>
          <p:cNvPr id="8" name="Obrázek 7" descr="Obsah obrázku mapa&#10;&#10;Popis byl vytvořen automaticky">
            <a:extLst>
              <a:ext uri="{FF2B5EF4-FFF2-40B4-BE49-F238E27FC236}">
                <a16:creationId xmlns:a16="http://schemas.microsoft.com/office/drawing/2014/main" xmlns="" id="{DA9AF0F4-D2D8-401A-BEC7-95F0377A1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861" y="3773382"/>
            <a:ext cx="2070239" cy="21967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xmlns="" id="{CE0D7530-6A96-4DCE-878A-A3034D4928B6}"/>
              </a:ext>
            </a:extLst>
          </p:cNvPr>
          <p:cNvSpPr txBox="1"/>
          <p:nvPr/>
        </p:nvSpPr>
        <p:spPr>
          <a:xfrm>
            <a:off x="3398196" y="3299382"/>
            <a:ext cx="2309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0" dirty="0" err="1">
                <a:solidFill>
                  <a:srgbClr val="000000"/>
                </a:solidFill>
                <a:effectLst/>
                <a:latin typeface="var(--serif)"/>
              </a:rPr>
              <a:t>ReporTvář</a:t>
            </a:r>
            <a:r>
              <a:rPr lang="cs-CZ" i="0" dirty="0">
                <a:solidFill>
                  <a:srgbClr val="000000"/>
                </a:solidFill>
                <a:effectLst/>
                <a:latin typeface="var(--serif)"/>
              </a:rPr>
              <a:t> Julia Fučíka</a:t>
            </a:r>
          </a:p>
          <a:p>
            <a:endParaRPr lang="cs-CZ" dirty="0"/>
          </a:p>
        </p:txBody>
      </p:sp>
      <p:pic>
        <p:nvPicPr>
          <p:cNvPr id="11" name="Obrázek 10" descr="Obsah obrázku text, vizitka&#10;&#10;Popis byl vytvořen automaticky">
            <a:extLst>
              <a:ext uri="{FF2B5EF4-FFF2-40B4-BE49-F238E27FC236}">
                <a16:creationId xmlns:a16="http://schemas.microsoft.com/office/drawing/2014/main" xmlns="" id="{E8FED9E5-7BA8-4B4F-A799-E6227D8C33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018" y="3718068"/>
            <a:ext cx="2167766" cy="22520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xmlns="" id="{94B64ECC-907F-4E0C-8576-A8FE296906B3}"/>
              </a:ext>
            </a:extLst>
          </p:cNvPr>
          <p:cNvSpPr txBox="1"/>
          <p:nvPr/>
        </p:nvSpPr>
        <p:spPr>
          <a:xfrm>
            <a:off x="6091017" y="3299382"/>
            <a:ext cx="2309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0" dirty="0">
                <a:solidFill>
                  <a:srgbClr val="000000"/>
                </a:solidFill>
                <a:effectLst/>
                <a:latin typeface="var(--serif)"/>
              </a:rPr>
              <a:t>1620. Cesta na Horu</a:t>
            </a:r>
          </a:p>
          <a:p>
            <a:endParaRPr lang="cs-CZ" dirty="0"/>
          </a:p>
        </p:txBody>
      </p:sp>
      <p:pic>
        <p:nvPicPr>
          <p:cNvPr id="14" name="Obrázek 13" descr="Obsah obrázku text&#10;&#10;Popis byl vytvořen automaticky">
            <a:extLst>
              <a:ext uri="{FF2B5EF4-FFF2-40B4-BE49-F238E27FC236}">
                <a16:creationId xmlns:a16="http://schemas.microsoft.com/office/drawing/2014/main" xmlns="" id="{7A313799-7E77-4C70-B83E-6F210941B3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02" y="3604275"/>
            <a:ext cx="2066378" cy="2479654"/>
          </a:xfrm>
          <a:prstGeom prst="rect">
            <a:avLst/>
          </a:prstGeom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xmlns="" id="{F0C0F74B-0232-4ADA-8175-589CBBA0F3F4}"/>
              </a:ext>
            </a:extLst>
          </p:cNvPr>
          <p:cNvSpPr txBox="1"/>
          <p:nvPr/>
        </p:nvSpPr>
        <p:spPr>
          <a:xfrm>
            <a:off x="8761702" y="2928866"/>
            <a:ext cx="25510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0" dirty="0">
                <a:solidFill>
                  <a:srgbClr val="000000"/>
                </a:solidFill>
                <a:effectLst/>
                <a:latin typeface="var(--serif)"/>
              </a:rPr>
              <a:t>Antické umění ve sbírce Národního muzea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9511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6D0BC2EC-1A32-41C2-B34E-B1A59AA74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Výroční zpráva Národního muzea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D3552746-A7F9-4DFE-B6DF-FD34AEBD2C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Národní muzeum vydává každý rok výroční zprávu, jejíž součástí jsou také videa jednotlivých institucí, které spadají pod správu NM.</a:t>
            </a:r>
          </a:p>
          <a:p>
            <a:r>
              <a:rPr lang="cs-CZ" dirty="0"/>
              <a:t>Jednotlivé instituce a části Národního muzea zde odprezentují svou činnost a shrnou průběh uplynulého roku</a:t>
            </a:r>
          </a:p>
          <a:p>
            <a:r>
              <a:rPr lang="cs-CZ" dirty="0"/>
              <a:t>Do výroční zprávy nás svým úvodním videem uvede generální ředitel Národního muzea Michal Lukeš</a:t>
            </a:r>
          </a:p>
          <a:p>
            <a:pPr marL="0" indent="0">
              <a:buNone/>
            </a:pPr>
            <a:r>
              <a:rPr lang="cs-CZ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429130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EA47DE8D-574B-4B17-897B-22C6D3997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2800" b="0" i="0" dirty="0">
                <a:effectLst/>
                <a:latin typeface="Roboto"/>
              </a:rPr>
              <a:t>Úvodní slovo generálního ředitele Národního muzea Michala Lukeše</a:t>
            </a:r>
            <a:br>
              <a:rPr lang="cs-CZ" sz="2800" b="0" i="0" dirty="0">
                <a:effectLst/>
                <a:latin typeface="Roboto"/>
              </a:rPr>
            </a:br>
            <a:endParaRPr lang="cs-CZ" sz="2800" dirty="0"/>
          </a:p>
        </p:txBody>
      </p:sp>
      <p:pic>
        <p:nvPicPr>
          <p:cNvPr id="4" name="Online médium 3" title="Úvodní slovo generálního ředitele Národního muzea Michala Lukeše">
            <a:hlinkClick r:id="" action="ppaction://media"/>
            <a:extLst>
              <a:ext uri="{FF2B5EF4-FFF2-40B4-BE49-F238E27FC236}">
                <a16:creationId xmlns:a16="http://schemas.microsoft.com/office/drawing/2014/main" xmlns="" id="{BCFFB6E1-16DA-451A-8FA6-65DFE6C83E4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410888" y="1938111"/>
            <a:ext cx="7370223" cy="414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2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5E32298C-1232-4E96-A733-AD8460F44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Dostupnost publikací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8FBC0825-DA58-42F7-9998-7A3DFA4F53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solidFill>
                  <a:srgbClr val="000000"/>
                </a:solidFill>
                <a:latin typeface="Roboto Condensed"/>
              </a:rPr>
              <a:t>V</a:t>
            </a:r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 muzejním obchodě v Nové budově Národního muzea, Vinohradská 1, Praha 1.</a:t>
            </a:r>
          </a:p>
          <a:p>
            <a:r>
              <a:rPr lang="cs-CZ" dirty="0">
                <a:solidFill>
                  <a:srgbClr val="000000"/>
                </a:solidFill>
                <a:latin typeface="Roboto Condensed"/>
              </a:rPr>
              <a:t>Omezený výběr publikací lze zakoupit také v dalších budovách Národního muzea</a:t>
            </a:r>
          </a:p>
          <a:p>
            <a:r>
              <a:rPr lang="cs-CZ" b="0" i="0" dirty="0">
                <a:solidFill>
                  <a:srgbClr val="000000"/>
                </a:solidFill>
                <a:effectLst/>
                <a:latin typeface="Roboto Condensed"/>
              </a:rPr>
              <a:t>e-shop - </a:t>
            </a:r>
            <a:r>
              <a:rPr lang="cs-CZ" b="0" i="0" dirty="0">
                <a:effectLst/>
                <a:latin typeface="Roboto Condensed"/>
                <a:hlinkClick r:id="rId2" tooltip="odkaz na eshop.nm.cz se otevře do nového okna "/>
              </a:rPr>
              <a:t>eshop.nm.cz</a:t>
            </a:r>
            <a:endParaRPr lang="cs-CZ" b="0" i="0" dirty="0">
              <a:solidFill>
                <a:srgbClr val="000000"/>
              </a:solidFill>
              <a:effectLst/>
              <a:latin typeface="Roboto Condensed"/>
            </a:endParaRPr>
          </a:p>
          <a:p>
            <a:r>
              <a:rPr lang="cs-CZ" dirty="0">
                <a:solidFill>
                  <a:srgbClr val="000000"/>
                </a:solidFill>
                <a:latin typeface="Roboto Condensed"/>
              </a:rPr>
              <a:t>Digitální archiv </a:t>
            </a:r>
            <a:r>
              <a:rPr lang="cs-CZ" dirty="0">
                <a:solidFill>
                  <a:srgbClr val="000000"/>
                </a:solidFill>
                <a:latin typeface="Roboto Condensed"/>
                <a:hlinkClick r:id="rId3"/>
              </a:rPr>
              <a:t>http://www.digitalniknihovna.cz/nm</a:t>
            </a:r>
            <a:endParaRPr lang="cs-CZ" dirty="0">
              <a:solidFill>
                <a:srgbClr val="000000"/>
              </a:solidFill>
              <a:latin typeface="Roboto Condensed"/>
            </a:endParaRPr>
          </a:p>
          <a:p>
            <a:endParaRPr lang="cs-CZ" b="0" i="0" dirty="0">
              <a:solidFill>
                <a:srgbClr val="000000"/>
              </a:solidFill>
              <a:effectLst/>
              <a:latin typeface="Roboto Condensed"/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02034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5EB8E3BF-F464-4900-8994-851061A9AD6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Zástupný obsah 4" descr="Obsah obrázku silnice, budova, exteriér, tráva&#10;&#10;Popis byl vytvořen automaticky">
            <a:extLst>
              <a:ext uri="{FF2B5EF4-FFF2-40B4-BE49-F238E27FC236}">
                <a16:creationId xmlns:a16="http://schemas.microsoft.com/office/drawing/2014/main" xmlns="" id="{39780A9B-4260-4680-920D-9BAF5D3F18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1" r="3876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xmlns="" id="{53732A8D-6B76-47D0-937B-CE5CA8EC0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1300185"/>
            <a:ext cx="9601196" cy="1303867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rgbClr val="FFFFFF"/>
                </a:solidFill>
              </a:rPr>
              <a:t>Děkuji za pozornost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8E0602D6-3A81-42F8-AE67-1BAAFC967C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1524000" y="2421466"/>
            <a:ext cx="9144000" cy="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4985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5BE2E98-766B-41A8-86C5-6AC4E378B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Zdroje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ED6D96DE-290D-4A12-B937-3ECC82A6BB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>
                <a:hlinkClick r:id="rId2"/>
              </a:rPr>
              <a:t>https://www.nm.cz/</a:t>
            </a:r>
            <a:endParaRPr lang="cs-CZ" dirty="0"/>
          </a:p>
          <a:p>
            <a:r>
              <a:rPr lang="cs-CZ" dirty="0">
                <a:hlinkClick r:id="rId3"/>
              </a:rPr>
              <a:t>http://eshop.nm.cz/</a:t>
            </a:r>
            <a:endParaRPr lang="cs-CZ" dirty="0"/>
          </a:p>
          <a:p>
            <a:r>
              <a:rPr lang="cs-CZ" dirty="0">
                <a:hlinkClick r:id="rId4"/>
              </a:rPr>
              <a:t>https://publikace.nm.cz/</a:t>
            </a:r>
            <a:endParaRPr lang="cs-CZ" dirty="0"/>
          </a:p>
          <a:p>
            <a:r>
              <a:rPr lang="cs-CZ" dirty="0">
                <a:hlinkClick r:id="rId5"/>
              </a:rPr>
              <a:t>http://emuzeum.cz/muzeum</a:t>
            </a:r>
            <a:endParaRPr lang="cs-CZ" dirty="0"/>
          </a:p>
          <a:p>
            <a:r>
              <a:rPr lang="cs-CZ" dirty="0">
                <a:hlinkClick r:id="rId6"/>
              </a:rPr>
              <a:t>https://www.prague.eu/cs</a:t>
            </a:r>
            <a:endParaRPr lang="cs-CZ" dirty="0"/>
          </a:p>
          <a:p>
            <a:r>
              <a:rPr lang="cs-CZ" dirty="0">
                <a:hlinkClick r:id="rId7"/>
              </a:rPr>
              <a:t>https://cs.wikipedia.org/wiki/%C4%8Casopis_N%C3%A1rodn%C3%ADho_muzea</a:t>
            </a:r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4302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0B7C8478-8440-4C2D-A761-17AD1153B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Národní muzeum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C2AB17AB-6A94-4DF0-9078-DA3B3BC8D7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založeno v roce </a:t>
            </a:r>
            <a:r>
              <a:rPr lang="pl-PL" dirty="0">
                <a:solidFill>
                  <a:schemeClr val="tx1"/>
                </a:solidFill>
                <a:latin typeface="Arial" panose="020B0604020202020204" pitchFamily="34" charset="0"/>
              </a:rPr>
              <a:t>1818</a:t>
            </a:r>
            <a:r>
              <a:rPr lang="pl-PL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jako </a:t>
            </a:r>
            <a:r>
              <a:rPr lang="pl-PL" b="0" i="1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Vlastenské muzeum</a:t>
            </a:r>
            <a:r>
              <a:rPr lang="pl-PL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r>
              <a:rPr lang="pl-PL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od roku 1848 </a:t>
            </a:r>
            <a:r>
              <a:rPr lang="pl-PL" b="0" i="1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České muzeum</a:t>
            </a:r>
          </a:p>
          <a:p>
            <a:r>
              <a:rPr lang="cs-CZ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 letech 1854–1919 </a:t>
            </a:r>
            <a:r>
              <a:rPr lang="cs-CZ" b="0" i="1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Museum Království českého</a:t>
            </a:r>
            <a:endParaRPr lang="pl-PL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pl-PL" dirty="0">
                <a:solidFill>
                  <a:schemeClr val="tx1"/>
                </a:solidFill>
                <a:latin typeface="Arial" panose="020B0604020202020204" pitchFamily="34" charset="0"/>
              </a:rPr>
              <a:t>od roku 1919 </a:t>
            </a:r>
            <a:r>
              <a:rPr lang="pl-PL" i="1" dirty="0">
                <a:solidFill>
                  <a:schemeClr val="tx1"/>
                </a:solidFill>
                <a:latin typeface="Arial" panose="020B0604020202020204" pitchFamily="34" charset="0"/>
              </a:rPr>
              <a:t>Národní muzeum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7359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3C8E1D7-8C02-4788-82ED-944C98CA6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4B98C77B-40B0-4FC7-873D-390FCE1B72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Národní muzeum je největším muzeem České republiky s funkcí sbírkotvornou, vědeckou, osvětovou a metodickou.</a:t>
            </a:r>
          </a:p>
          <a:p>
            <a:r>
              <a:rPr lang="cs-CZ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Skládá se z pěti odborných a do jisté míry samostatných ústavů: Přírodovědeckého muzea, Historického muzea, Českého muzea hudby, Náprstkova muzea asijských, afrických a amerických kultur a Knihovny Národního muzea.</a:t>
            </a:r>
            <a:endParaRPr lang="cs-CZ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b="0" i="0" dirty="0">
                <a:solidFill>
                  <a:srgbClr val="2021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cs-CZ" b="0" i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Od r. 2002 je generálním ředitelem </a:t>
            </a:r>
            <a:r>
              <a:rPr lang="cs-CZ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Michal Lukeš</a:t>
            </a:r>
            <a:r>
              <a:rPr lang="cs-CZ" b="0" i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860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D7F22C00-04B9-4044-87F5-8465D0340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Interiér Národního muzea</a:t>
            </a:r>
          </a:p>
        </p:txBody>
      </p:sp>
      <p:pic>
        <p:nvPicPr>
          <p:cNvPr id="5" name="Zástupný obsah 4" descr="Obsah obrázku budova, interiér, stůl, vsedě&#10;&#10;Popis byl vytvořen automaticky">
            <a:extLst>
              <a:ext uri="{FF2B5EF4-FFF2-40B4-BE49-F238E27FC236}">
                <a16:creationId xmlns:a16="http://schemas.microsoft.com/office/drawing/2014/main" xmlns="" id="{4B8ED8EC-317E-4BF7-92A3-A57A098E88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90" y="2557993"/>
            <a:ext cx="4578624" cy="3029972"/>
          </a:xfrm>
        </p:spPr>
      </p:pic>
      <p:pic>
        <p:nvPicPr>
          <p:cNvPr id="7" name="Obrázek 6" descr="Obsah obrázku interiér, budova, hodiny, stůl&#10;&#10;Popis byl vytvořen automaticky">
            <a:extLst>
              <a:ext uri="{FF2B5EF4-FFF2-40B4-BE49-F238E27FC236}">
                <a16:creationId xmlns:a16="http://schemas.microsoft.com/office/drawing/2014/main" xmlns="" id="{7E935ABF-35DA-41CF-8E68-91D17BB190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078" y="2557993"/>
            <a:ext cx="5019262" cy="302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122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547D5422-8F6D-44DD-83D4-3AD54CA65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tx1"/>
                </a:solidFill>
              </a:rPr>
              <a:t>Publikační činnost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3FB13DD0-F7C2-4451-B0EC-C1E0797CA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556932"/>
            <a:ext cx="9601196" cy="3505938"/>
          </a:xfrm>
        </p:spPr>
        <p:txBody>
          <a:bodyPr>
            <a:normAutofit lnSpcReduction="10000"/>
          </a:bodyPr>
          <a:lstStyle/>
          <a:p>
            <a:r>
              <a:rPr lang="cs-CZ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Národní muzeum vydává, nebo se podílí na vydání mnoha publikací a to jak ve formě periodické publikace, tedy časopisy, tak neperiodické publikace ve formě knih, katalogů apod.</a:t>
            </a:r>
          </a:p>
          <a:p>
            <a:r>
              <a:rPr lang="cs-CZ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Publikace vydává převážně v jazyce českém a anglickém, můžeme však nalézt i publikace v jazycích jako je němčina, španělština, apod.</a:t>
            </a:r>
          </a:p>
          <a:p>
            <a:r>
              <a:rPr lang="cs-CZ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Několikrát do roka vychází také publikace ve spolupráci se samostatnými ústavy Národního muzea</a:t>
            </a:r>
            <a: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509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ED7DBC96-78EE-4742-A7C5-C95E8E646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>Publikační činnost Národního muzea v roce 2019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6D85AABA-84C7-442B-BA95-F421D81C4D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cs-CZ" b="0" i="0" dirty="0">
                <a:solidFill>
                  <a:schemeClr val="tx1"/>
                </a:solidFill>
                <a:effectLst/>
                <a:latin typeface="Roboto Condensed"/>
              </a:rPr>
              <a:t>V roce 2019 vydalo Národní muzeum celkem 30 neperiodických publikací.  Z nich 15 bylo výstupem z vědecko-výzkumné činnosti a 15 tvořilo doprovodné publikace k výstavám a expozicím Národního muzea. </a:t>
            </a:r>
          </a:p>
          <a:p>
            <a:pPr algn="l"/>
            <a:r>
              <a:rPr lang="cs-CZ" b="0" i="0" dirty="0">
                <a:solidFill>
                  <a:schemeClr val="tx1"/>
                </a:solidFill>
                <a:effectLst/>
                <a:latin typeface="Roboto Condensed"/>
              </a:rPr>
              <a:t>Publikace Národního muzea v roce 2019 vycházely nejen v češtině či angličtině, ale také ve slovenštině, ruštině, němčině a polštině.</a:t>
            </a:r>
          </a:p>
          <a:p>
            <a:pPr algn="l"/>
            <a:r>
              <a:rPr lang="cs-CZ" b="0" i="0" dirty="0">
                <a:solidFill>
                  <a:schemeClr val="tx1"/>
                </a:solidFill>
                <a:effectLst/>
                <a:latin typeface="Roboto Condensed"/>
              </a:rPr>
              <a:t>Národní muzeum dále pokračovalo ve vydávání 11 časopisů a ve spolupráci na vydávání jednoho dalšího periodického titulu.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616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572F6A24-139E-4EB5-86D2-431F42EF85C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3963AE85-BE5D-4975-BACF-DDDCC9C2AC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xmlns="" id="{1E7751F0-16BF-4A9D-B778-5D46B92B447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1D755924-121A-47AA-8613-995D4108BC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xmlns="" id="{B4D2AFDA-19BE-4455-830E-1541E5D7BA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xmlns="" id="{0FB15EBF-E414-4E00-87E7-700A78A60F6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BB495420-8D02-4EF5-BEE6-9E90A7275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4802185" cy="1303867"/>
          </a:xfrm>
        </p:spPr>
        <p:txBody>
          <a:bodyPr>
            <a:normAutofit/>
          </a:bodyPr>
          <a:lstStyle/>
          <a:p>
            <a:r>
              <a:rPr lang="cs-CZ" dirty="0"/>
              <a:t>Periodické publikace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C9DA5B05-DD14-4860-AC45-02A8D2EE1AA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92643" y="1092200"/>
            <a:ext cx="4517009" cy="451510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xmlns="" id="{7D72E36A-2224-4423-9E4A-9C6F23DF68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9" r="16839" b="3"/>
          <a:stretch/>
        </p:blipFill>
        <p:spPr>
          <a:xfrm>
            <a:off x="1246135" y="1410208"/>
            <a:ext cx="4240264" cy="3858780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36BE37AC-AD36-4C42-9B8C-C5500F4E7C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6094412" y="2400639"/>
            <a:ext cx="48021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3E073B8B-E0EA-4117-905B-4258F6E9DB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12" y="2556932"/>
            <a:ext cx="4802184" cy="3318936"/>
          </a:xfrm>
        </p:spPr>
        <p:txBody>
          <a:bodyPr>
            <a:normAutofit/>
          </a:bodyPr>
          <a:lstStyle/>
          <a:p>
            <a:r>
              <a:rPr lang="cs-CZ" b="0" i="0" dirty="0">
                <a:effectLst/>
                <a:latin typeface="Roboto Condensed"/>
              </a:rPr>
              <a:t>Periodické publikace vydává Národní muzeum ve formě Open </a:t>
            </a:r>
            <a:r>
              <a:rPr lang="cs-CZ" b="0" i="0" dirty="0" err="1">
                <a:effectLst/>
                <a:latin typeface="Roboto Condensed"/>
              </a:rPr>
              <a:t>access</a:t>
            </a:r>
            <a:r>
              <a:rPr lang="cs-CZ" b="0" i="0" dirty="0">
                <a:effectLst/>
                <a:latin typeface="Roboto Condensed"/>
              </a:rPr>
              <a:t> a v elektronické podobě jsou volně stažitelné z webu Národníh</a:t>
            </a:r>
            <a:r>
              <a:rPr lang="cs-CZ" dirty="0">
                <a:latin typeface="Roboto Condensed"/>
              </a:rPr>
              <a:t>o muzea.</a:t>
            </a:r>
          </a:p>
          <a:p>
            <a:r>
              <a:rPr lang="cs-CZ" b="0" i="0" dirty="0">
                <a:effectLst/>
                <a:latin typeface="Roboto Condensed"/>
              </a:rPr>
              <a:t>V tištěné verzi lze publikace</a:t>
            </a:r>
            <a:r>
              <a:rPr lang="cs-CZ" dirty="0">
                <a:latin typeface="Roboto Condensed"/>
              </a:rPr>
              <a:t> </a:t>
            </a:r>
            <a:r>
              <a:rPr lang="pl-PL" b="0" i="0" dirty="0">
                <a:effectLst/>
                <a:latin typeface="Roboto Condensed"/>
              </a:rPr>
              <a:t>zakoupit v muzejním obchodě.</a:t>
            </a:r>
          </a:p>
          <a:p>
            <a:pPr marL="0" indent="0">
              <a:buNone/>
            </a:pPr>
            <a:endParaRPr lang="pl-PL" b="0" i="0" dirty="0">
              <a:effectLst/>
              <a:latin typeface="Roboto Condensed"/>
            </a:endParaRPr>
          </a:p>
          <a:p>
            <a:endParaRPr lang="pl-PL" b="0" i="0" dirty="0">
              <a:effectLst/>
              <a:latin typeface="Roboto Condensed"/>
            </a:endParaRPr>
          </a:p>
          <a:p>
            <a:endParaRPr lang="pl-PL" b="0" i="0" dirty="0">
              <a:effectLst/>
              <a:latin typeface="Roboto Condensed"/>
            </a:endParaRPr>
          </a:p>
          <a:p>
            <a:endParaRPr lang="cs-CZ" b="0" i="0" dirty="0">
              <a:effectLst/>
              <a:latin typeface="Roboto Condensed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31864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ka">
  <a:themeElements>
    <a:clrScheme name="Organika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ka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k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1219</Words>
  <Application>Microsoft Office PowerPoint</Application>
  <PresentationFormat>Vlastní</PresentationFormat>
  <Paragraphs>184</Paragraphs>
  <Slides>36</Slides>
  <Notes>8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36</vt:i4>
      </vt:variant>
    </vt:vector>
  </HeadingPairs>
  <TitlesOfParts>
    <vt:vector size="37" baseType="lpstr">
      <vt:lpstr>Organika</vt:lpstr>
      <vt:lpstr>Národní muzeum</vt:lpstr>
      <vt:lpstr>Logo Národního muzea</vt:lpstr>
      <vt:lpstr>novorenesanční historická hlavní budova Národního muzea</vt:lpstr>
      <vt:lpstr>Národní muzeum</vt:lpstr>
      <vt:lpstr>NM</vt:lpstr>
      <vt:lpstr>Interiér Národního muzea</vt:lpstr>
      <vt:lpstr>Publikační činnost</vt:lpstr>
      <vt:lpstr>Publikační činnost Národního muzea v roce 2019</vt:lpstr>
      <vt:lpstr>Periodické publikace</vt:lpstr>
      <vt:lpstr>Aktuální seznam periodických publikací k roku 2020</vt:lpstr>
      <vt:lpstr>Prezentace aplikace PowerPoint</vt:lpstr>
      <vt:lpstr>Časopis Národního muzea krátce znám jako Muzejník</vt:lpstr>
      <vt:lpstr>Časopis Národního muzea</vt:lpstr>
      <vt:lpstr>Redakční rada časopisu</vt:lpstr>
      <vt:lpstr>Časopis Národního muzea</vt:lpstr>
      <vt:lpstr>Annals of the Náprstek Museum </vt:lpstr>
      <vt:lpstr>Redakční rada Annals of the Náprstek museum</vt:lpstr>
      <vt:lpstr>Pokyny autorů článků Annals of Náprstek Museum</vt:lpstr>
      <vt:lpstr>Ukázka z časopisu Annals of the Náprstek Museum - Petr Skalník’s Collection in the Náprstek Museum  </vt:lpstr>
      <vt:lpstr>Numismatické listy </vt:lpstr>
      <vt:lpstr>Redakční rada Numismatických listů</vt:lpstr>
      <vt:lpstr>Pokyny pro autory článků Numismatických listů</vt:lpstr>
      <vt:lpstr>Ukázka z časopisu Numismatické listy - Tri neznáme typy keltských mincí zo stredných Čiech od Júliuse Fröhlicha </vt:lpstr>
      <vt:lpstr>Musicalia. Journal of the Czech Museum of Music / Časopis Českého muzea hudby </vt:lpstr>
      <vt:lpstr>Redakční rada Musicalia. Journal of the Czech Museum of Music / Časopis Českého muzea hudby</vt:lpstr>
      <vt:lpstr>Pokyny pro autory článků Musicalia. Journal of the Czech Museum of Music / Časopis Českého muzea hudby </vt:lpstr>
      <vt:lpstr>Ukázka z časopisu Musicalia. Journal of the Czech Museum of Music / Časopis Českého muzea hudby - Two Newly Obtained Letters by Bedřich Smetana / Dva nově získané dopisy Bedřicha Smetany  </vt:lpstr>
      <vt:lpstr>Další příklady periodických publikací</vt:lpstr>
      <vt:lpstr>Neperiodické publikace</vt:lpstr>
      <vt:lpstr>Neperiodické publikace ukázka vědecko-výzkumné činnost  </vt:lpstr>
      <vt:lpstr>Neperiodická publikace ukázka popularizační (katalogy a brožury k výstavám)</vt:lpstr>
      <vt:lpstr>Výroční zpráva Národního muzea</vt:lpstr>
      <vt:lpstr>Úvodní slovo generálního ředitele Národního muzea Michala Lukeše </vt:lpstr>
      <vt:lpstr>Dostupnost publikací</vt:lpstr>
      <vt:lpstr>Děkuji za pozornost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Národní muzeum</dc:title>
  <dc:creator>Jilík Maxim</dc:creator>
  <cp:lastModifiedBy>Stöhrová</cp:lastModifiedBy>
  <cp:revision>11</cp:revision>
  <dcterms:created xsi:type="dcterms:W3CDTF">2020-11-23T17:05:07Z</dcterms:created>
  <dcterms:modified xsi:type="dcterms:W3CDTF">2020-11-27T10:30:40Z</dcterms:modified>
</cp:coreProperties>
</file>