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61" r:id="rId4"/>
    <p:sldId id="257" r:id="rId5"/>
    <p:sldId id="258" r:id="rId6"/>
    <p:sldId id="259" r:id="rId7"/>
    <p:sldId id="264" r:id="rId8"/>
    <p:sldId id="266" r:id="rId9"/>
    <p:sldId id="265" r:id="rId10"/>
    <p:sldId id="286" r:id="rId11"/>
    <p:sldId id="287" r:id="rId12"/>
    <p:sldId id="290" r:id="rId13"/>
    <p:sldId id="288" r:id="rId14"/>
    <p:sldId id="289" r:id="rId15"/>
    <p:sldId id="267" r:id="rId16"/>
    <p:sldId id="285" r:id="rId17"/>
    <p:sldId id="268" r:id="rId18"/>
    <p:sldId id="284" r:id="rId19"/>
    <p:sldId id="269" r:id="rId20"/>
    <p:sldId id="272" r:id="rId21"/>
    <p:sldId id="277" r:id="rId22"/>
    <p:sldId id="275" r:id="rId23"/>
    <p:sldId id="276" r:id="rId24"/>
    <p:sldId id="283" r:id="rId25"/>
    <p:sldId id="271" r:id="rId26"/>
    <p:sldId id="274" r:id="rId27"/>
    <p:sldId id="270" r:id="rId28"/>
    <p:sldId id="278" r:id="rId29"/>
    <p:sldId id="281" r:id="rId30"/>
    <p:sldId id="282" r:id="rId31"/>
    <p:sldId id="273" r:id="rId32"/>
    <p:sldId id="279" r:id="rId33"/>
    <p:sldId id="260" r:id="rId34"/>
  </p:sldIdLst>
  <p:sldSz cx="12192000" cy="6858000"/>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5" autoAdjust="0"/>
    <p:restoredTop sz="94660"/>
  </p:normalViewPr>
  <p:slideViewPr>
    <p:cSldViewPr snapToGrid="0">
      <p:cViewPr>
        <p:scale>
          <a:sx n="60" d="100"/>
          <a:sy n="60" d="100"/>
        </p:scale>
        <p:origin x="-1416" y="-94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xmlns="" id="{57562958-A348-408C-A470-135A19A1F6DC}"/>
              </a:ext>
            </a:extLst>
          </p:cNvPr>
          <p:cNvSpPr>
            <a:spLocks noGrp="1"/>
          </p:cNvSpPr>
          <p:nvPr>
            <p:ph type="ctrTitle"/>
          </p:nvPr>
        </p:nvSpPr>
        <p:spPr>
          <a:xfrm>
            <a:off x="1524000" y="1122363"/>
            <a:ext cx="9144000" cy="2387600"/>
          </a:xfrm>
        </p:spPr>
        <p:txBody>
          <a:bodyPr anchor="b"/>
          <a:lstStyle>
            <a:lvl1pPr algn="ctr">
              <a:defRPr sz="6000"/>
            </a:lvl1pPr>
          </a:lstStyle>
          <a:p>
            <a:r>
              <a:rPr lang="cs-CZ"/>
              <a:t>Kliknutím lze upravit styl.</a:t>
            </a:r>
          </a:p>
        </p:txBody>
      </p:sp>
      <p:sp>
        <p:nvSpPr>
          <p:cNvPr id="3" name="Podnadpis 2">
            <a:extLst>
              <a:ext uri="{FF2B5EF4-FFF2-40B4-BE49-F238E27FC236}">
                <a16:creationId xmlns:a16="http://schemas.microsoft.com/office/drawing/2014/main" xmlns="" id="{43039BC4-F111-4921-9387-C43BBDF049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a:t>Kliknutím můžete upravit styl předlohy.</a:t>
            </a:r>
          </a:p>
        </p:txBody>
      </p:sp>
      <p:sp>
        <p:nvSpPr>
          <p:cNvPr id="4" name="Zástupný symbol pro datum 3">
            <a:extLst>
              <a:ext uri="{FF2B5EF4-FFF2-40B4-BE49-F238E27FC236}">
                <a16:creationId xmlns:a16="http://schemas.microsoft.com/office/drawing/2014/main" xmlns="" id="{DC379CF4-BAB5-4E59-9F06-34D7596781A9}"/>
              </a:ext>
            </a:extLst>
          </p:cNvPr>
          <p:cNvSpPr>
            <a:spLocks noGrp="1"/>
          </p:cNvSpPr>
          <p:nvPr>
            <p:ph type="dt" sz="half" idx="10"/>
          </p:nvPr>
        </p:nvSpPr>
        <p:spPr/>
        <p:txBody>
          <a:bodyPr/>
          <a:lstStyle/>
          <a:p>
            <a:fld id="{E4208FE3-89AF-4047-B6B8-F5D7EF252FFB}" type="datetimeFigureOut">
              <a:rPr lang="cs-CZ" smtClean="0"/>
              <a:t>04.12.2020</a:t>
            </a:fld>
            <a:endParaRPr lang="cs-CZ"/>
          </a:p>
        </p:txBody>
      </p:sp>
      <p:sp>
        <p:nvSpPr>
          <p:cNvPr id="5" name="Zástupný symbol pro zápatí 4">
            <a:extLst>
              <a:ext uri="{FF2B5EF4-FFF2-40B4-BE49-F238E27FC236}">
                <a16:creationId xmlns:a16="http://schemas.microsoft.com/office/drawing/2014/main" xmlns="" id="{AC9CCDB4-085F-4CAA-BD5C-7FD5380A9466}"/>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xmlns="" id="{D7FB52F1-B60F-429D-B380-7503BCB040A8}"/>
              </a:ext>
            </a:extLst>
          </p:cNvPr>
          <p:cNvSpPr>
            <a:spLocks noGrp="1"/>
          </p:cNvSpPr>
          <p:nvPr>
            <p:ph type="sldNum" sz="quarter" idx="12"/>
          </p:nvPr>
        </p:nvSpPr>
        <p:spPr/>
        <p:txBody>
          <a:bodyPr/>
          <a:lstStyle/>
          <a:p>
            <a:fld id="{95B14977-3696-4CA8-A689-E5022DB673F9}" type="slidenum">
              <a:rPr lang="cs-CZ" smtClean="0"/>
              <a:t>‹#›</a:t>
            </a:fld>
            <a:endParaRPr lang="cs-CZ"/>
          </a:p>
        </p:txBody>
      </p:sp>
    </p:spTree>
    <p:extLst>
      <p:ext uri="{BB962C8B-B14F-4D97-AF65-F5344CB8AC3E}">
        <p14:creationId xmlns:p14="http://schemas.microsoft.com/office/powerpoint/2010/main" val="28450204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xmlns="" id="{D47C266D-D1C7-47FD-AAB0-A316BE5155F2}"/>
              </a:ext>
            </a:extLst>
          </p:cNvPr>
          <p:cNvSpPr>
            <a:spLocks noGrp="1"/>
          </p:cNvSpPr>
          <p:nvPr>
            <p:ph type="title"/>
          </p:nvPr>
        </p:nvSpPr>
        <p:spPr/>
        <p:txBody>
          <a:bodyPr/>
          <a:lstStyle/>
          <a:p>
            <a:r>
              <a:rPr lang="cs-CZ"/>
              <a:t>Kliknutím lze upravit styl.</a:t>
            </a:r>
          </a:p>
        </p:txBody>
      </p:sp>
      <p:sp>
        <p:nvSpPr>
          <p:cNvPr id="3" name="Zástupný symbol pro svislý text 2">
            <a:extLst>
              <a:ext uri="{FF2B5EF4-FFF2-40B4-BE49-F238E27FC236}">
                <a16:creationId xmlns:a16="http://schemas.microsoft.com/office/drawing/2014/main" xmlns="" id="{7EBCA659-E476-4009-9BBF-4C0846C2F68E}"/>
              </a:ext>
            </a:extLst>
          </p:cNvPr>
          <p:cNvSpPr>
            <a:spLocks noGrp="1"/>
          </p:cNvSpPr>
          <p:nvPr>
            <p:ph type="body" orient="vert" idx="1"/>
          </p:nvPr>
        </p:nvSpPr>
        <p:spPr/>
        <p:txBody>
          <a:bodyPr vert="eaVert"/>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xmlns="" id="{2BFE067B-F866-414B-9B2C-AE56FC30633D}"/>
              </a:ext>
            </a:extLst>
          </p:cNvPr>
          <p:cNvSpPr>
            <a:spLocks noGrp="1"/>
          </p:cNvSpPr>
          <p:nvPr>
            <p:ph type="dt" sz="half" idx="10"/>
          </p:nvPr>
        </p:nvSpPr>
        <p:spPr/>
        <p:txBody>
          <a:bodyPr/>
          <a:lstStyle/>
          <a:p>
            <a:fld id="{E4208FE3-89AF-4047-B6B8-F5D7EF252FFB}" type="datetimeFigureOut">
              <a:rPr lang="cs-CZ" smtClean="0"/>
              <a:t>04.12.2020</a:t>
            </a:fld>
            <a:endParaRPr lang="cs-CZ"/>
          </a:p>
        </p:txBody>
      </p:sp>
      <p:sp>
        <p:nvSpPr>
          <p:cNvPr id="5" name="Zástupný symbol pro zápatí 4">
            <a:extLst>
              <a:ext uri="{FF2B5EF4-FFF2-40B4-BE49-F238E27FC236}">
                <a16:creationId xmlns:a16="http://schemas.microsoft.com/office/drawing/2014/main" xmlns="" id="{DC25A709-87D2-476E-BE1D-C25B60AF3A14}"/>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xmlns="" id="{B95AEAF9-DEE1-43DA-BB8B-908CD60F0C39}"/>
              </a:ext>
            </a:extLst>
          </p:cNvPr>
          <p:cNvSpPr>
            <a:spLocks noGrp="1"/>
          </p:cNvSpPr>
          <p:nvPr>
            <p:ph type="sldNum" sz="quarter" idx="12"/>
          </p:nvPr>
        </p:nvSpPr>
        <p:spPr/>
        <p:txBody>
          <a:bodyPr/>
          <a:lstStyle/>
          <a:p>
            <a:fld id="{95B14977-3696-4CA8-A689-E5022DB673F9}" type="slidenum">
              <a:rPr lang="cs-CZ" smtClean="0"/>
              <a:t>‹#›</a:t>
            </a:fld>
            <a:endParaRPr lang="cs-CZ"/>
          </a:p>
        </p:txBody>
      </p:sp>
    </p:spTree>
    <p:extLst>
      <p:ext uri="{BB962C8B-B14F-4D97-AF65-F5344CB8AC3E}">
        <p14:creationId xmlns:p14="http://schemas.microsoft.com/office/powerpoint/2010/main" val="41477696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a:extLst>
              <a:ext uri="{FF2B5EF4-FFF2-40B4-BE49-F238E27FC236}">
                <a16:creationId xmlns:a16="http://schemas.microsoft.com/office/drawing/2014/main" xmlns="" id="{53186120-6BCF-4E60-AC78-55615E998D70}"/>
              </a:ext>
            </a:extLst>
          </p:cNvPr>
          <p:cNvSpPr>
            <a:spLocks noGrp="1"/>
          </p:cNvSpPr>
          <p:nvPr>
            <p:ph type="title" orient="vert"/>
          </p:nvPr>
        </p:nvSpPr>
        <p:spPr>
          <a:xfrm>
            <a:off x="8724900" y="365125"/>
            <a:ext cx="2628900" cy="5811838"/>
          </a:xfrm>
        </p:spPr>
        <p:txBody>
          <a:bodyPr vert="eaVert"/>
          <a:lstStyle/>
          <a:p>
            <a:r>
              <a:rPr lang="cs-CZ"/>
              <a:t>Kliknutím lze upravit styl.</a:t>
            </a:r>
          </a:p>
        </p:txBody>
      </p:sp>
      <p:sp>
        <p:nvSpPr>
          <p:cNvPr id="3" name="Zástupný symbol pro svislý text 2">
            <a:extLst>
              <a:ext uri="{FF2B5EF4-FFF2-40B4-BE49-F238E27FC236}">
                <a16:creationId xmlns:a16="http://schemas.microsoft.com/office/drawing/2014/main" xmlns="" id="{0CCB6796-B70D-4EE5-956E-C1084B108101}"/>
              </a:ext>
            </a:extLst>
          </p:cNvPr>
          <p:cNvSpPr>
            <a:spLocks noGrp="1"/>
          </p:cNvSpPr>
          <p:nvPr>
            <p:ph type="body" orient="vert" idx="1"/>
          </p:nvPr>
        </p:nvSpPr>
        <p:spPr>
          <a:xfrm>
            <a:off x="838200" y="365125"/>
            <a:ext cx="7734300" cy="5811838"/>
          </a:xfrm>
        </p:spPr>
        <p:txBody>
          <a:bodyPr vert="eaVert"/>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xmlns="" id="{05E7F964-0EDA-41A1-A886-02368038417F}"/>
              </a:ext>
            </a:extLst>
          </p:cNvPr>
          <p:cNvSpPr>
            <a:spLocks noGrp="1"/>
          </p:cNvSpPr>
          <p:nvPr>
            <p:ph type="dt" sz="half" idx="10"/>
          </p:nvPr>
        </p:nvSpPr>
        <p:spPr/>
        <p:txBody>
          <a:bodyPr/>
          <a:lstStyle/>
          <a:p>
            <a:fld id="{E4208FE3-89AF-4047-B6B8-F5D7EF252FFB}" type="datetimeFigureOut">
              <a:rPr lang="cs-CZ" smtClean="0"/>
              <a:t>04.12.2020</a:t>
            </a:fld>
            <a:endParaRPr lang="cs-CZ"/>
          </a:p>
        </p:txBody>
      </p:sp>
      <p:sp>
        <p:nvSpPr>
          <p:cNvPr id="5" name="Zástupný symbol pro zápatí 4">
            <a:extLst>
              <a:ext uri="{FF2B5EF4-FFF2-40B4-BE49-F238E27FC236}">
                <a16:creationId xmlns:a16="http://schemas.microsoft.com/office/drawing/2014/main" xmlns="" id="{5351223D-660C-4A14-A881-97D0B108C944}"/>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xmlns="" id="{A56BEE3E-7310-48ED-984A-D072EE097064}"/>
              </a:ext>
            </a:extLst>
          </p:cNvPr>
          <p:cNvSpPr>
            <a:spLocks noGrp="1"/>
          </p:cNvSpPr>
          <p:nvPr>
            <p:ph type="sldNum" sz="quarter" idx="12"/>
          </p:nvPr>
        </p:nvSpPr>
        <p:spPr/>
        <p:txBody>
          <a:bodyPr/>
          <a:lstStyle/>
          <a:p>
            <a:fld id="{95B14977-3696-4CA8-A689-E5022DB673F9}" type="slidenum">
              <a:rPr lang="cs-CZ" smtClean="0"/>
              <a:t>‹#›</a:t>
            </a:fld>
            <a:endParaRPr lang="cs-CZ"/>
          </a:p>
        </p:txBody>
      </p:sp>
    </p:spTree>
    <p:extLst>
      <p:ext uri="{BB962C8B-B14F-4D97-AF65-F5344CB8AC3E}">
        <p14:creationId xmlns:p14="http://schemas.microsoft.com/office/powerpoint/2010/main" val="23090784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xmlns="" id="{82582176-902F-477C-96A7-71EB5624818C}"/>
              </a:ext>
            </a:extLst>
          </p:cNvPr>
          <p:cNvSpPr>
            <a:spLocks noGrp="1"/>
          </p:cNvSpPr>
          <p:nvPr>
            <p:ph type="title"/>
          </p:nvPr>
        </p:nvSpPr>
        <p:spPr/>
        <p:txBody>
          <a:bodyPr/>
          <a:lstStyle/>
          <a:p>
            <a:r>
              <a:rPr lang="cs-CZ"/>
              <a:t>Kliknutím lze upravit styl.</a:t>
            </a:r>
          </a:p>
        </p:txBody>
      </p:sp>
      <p:sp>
        <p:nvSpPr>
          <p:cNvPr id="3" name="Zástupný obsah 2">
            <a:extLst>
              <a:ext uri="{FF2B5EF4-FFF2-40B4-BE49-F238E27FC236}">
                <a16:creationId xmlns:a16="http://schemas.microsoft.com/office/drawing/2014/main" xmlns="" id="{EAF3969B-8413-4031-A076-301DA88265B0}"/>
              </a:ext>
            </a:extLst>
          </p:cNvPr>
          <p:cNvSpPr>
            <a:spLocks noGrp="1"/>
          </p:cNvSpPr>
          <p:nvPr>
            <p:ph idx="1"/>
          </p:nvPr>
        </p:nvSpPr>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xmlns="" id="{AFE5DF9D-9BD8-4106-AEAE-002FFDA6EF10}"/>
              </a:ext>
            </a:extLst>
          </p:cNvPr>
          <p:cNvSpPr>
            <a:spLocks noGrp="1"/>
          </p:cNvSpPr>
          <p:nvPr>
            <p:ph type="dt" sz="half" idx="10"/>
          </p:nvPr>
        </p:nvSpPr>
        <p:spPr/>
        <p:txBody>
          <a:bodyPr/>
          <a:lstStyle/>
          <a:p>
            <a:fld id="{E4208FE3-89AF-4047-B6B8-F5D7EF252FFB}" type="datetimeFigureOut">
              <a:rPr lang="cs-CZ" smtClean="0"/>
              <a:t>04.12.2020</a:t>
            </a:fld>
            <a:endParaRPr lang="cs-CZ"/>
          </a:p>
        </p:txBody>
      </p:sp>
      <p:sp>
        <p:nvSpPr>
          <p:cNvPr id="5" name="Zástupný symbol pro zápatí 4">
            <a:extLst>
              <a:ext uri="{FF2B5EF4-FFF2-40B4-BE49-F238E27FC236}">
                <a16:creationId xmlns:a16="http://schemas.microsoft.com/office/drawing/2014/main" xmlns="" id="{BD9BDD47-D54A-4845-82FE-2C44FBECE786}"/>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xmlns="" id="{508ECC9F-AB81-4810-A959-8CC6D9CE4207}"/>
              </a:ext>
            </a:extLst>
          </p:cNvPr>
          <p:cNvSpPr>
            <a:spLocks noGrp="1"/>
          </p:cNvSpPr>
          <p:nvPr>
            <p:ph type="sldNum" sz="quarter" idx="12"/>
          </p:nvPr>
        </p:nvSpPr>
        <p:spPr/>
        <p:txBody>
          <a:bodyPr/>
          <a:lstStyle/>
          <a:p>
            <a:fld id="{95B14977-3696-4CA8-A689-E5022DB673F9}" type="slidenum">
              <a:rPr lang="cs-CZ" smtClean="0"/>
              <a:t>‹#›</a:t>
            </a:fld>
            <a:endParaRPr lang="cs-CZ"/>
          </a:p>
        </p:txBody>
      </p:sp>
    </p:spTree>
    <p:extLst>
      <p:ext uri="{BB962C8B-B14F-4D97-AF65-F5344CB8AC3E}">
        <p14:creationId xmlns:p14="http://schemas.microsoft.com/office/powerpoint/2010/main" val="27578832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oddílu">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xmlns="" id="{A873619E-4BF9-472D-8819-58C6535DD8A3}"/>
              </a:ext>
            </a:extLst>
          </p:cNvPr>
          <p:cNvSpPr>
            <a:spLocks noGrp="1"/>
          </p:cNvSpPr>
          <p:nvPr>
            <p:ph type="title"/>
          </p:nvPr>
        </p:nvSpPr>
        <p:spPr>
          <a:xfrm>
            <a:off x="831850" y="1709738"/>
            <a:ext cx="10515600" cy="2852737"/>
          </a:xfrm>
        </p:spPr>
        <p:txBody>
          <a:bodyPr anchor="b"/>
          <a:lstStyle>
            <a:lvl1pPr>
              <a:defRPr sz="6000"/>
            </a:lvl1pPr>
          </a:lstStyle>
          <a:p>
            <a:r>
              <a:rPr lang="cs-CZ"/>
              <a:t>Kliknutím lze upravit styl.</a:t>
            </a:r>
          </a:p>
        </p:txBody>
      </p:sp>
      <p:sp>
        <p:nvSpPr>
          <p:cNvPr id="3" name="Zástupný text 2">
            <a:extLst>
              <a:ext uri="{FF2B5EF4-FFF2-40B4-BE49-F238E27FC236}">
                <a16:creationId xmlns:a16="http://schemas.microsoft.com/office/drawing/2014/main" xmlns="" id="{0C34E5AA-DEF4-401E-A1E4-83D292B575C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cs-CZ"/>
              <a:t>Po kliknutí můžete upravovat styly textu v předloze.</a:t>
            </a:r>
          </a:p>
        </p:txBody>
      </p:sp>
      <p:sp>
        <p:nvSpPr>
          <p:cNvPr id="4" name="Zástupný symbol pro datum 3">
            <a:extLst>
              <a:ext uri="{FF2B5EF4-FFF2-40B4-BE49-F238E27FC236}">
                <a16:creationId xmlns:a16="http://schemas.microsoft.com/office/drawing/2014/main" xmlns="" id="{3A64DDBC-123C-4333-9F29-DBEC592C19F9}"/>
              </a:ext>
            </a:extLst>
          </p:cNvPr>
          <p:cNvSpPr>
            <a:spLocks noGrp="1"/>
          </p:cNvSpPr>
          <p:nvPr>
            <p:ph type="dt" sz="half" idx="10"/>
          </p:nvPr>
        </p:nvSpPr>
        <p:spPr/>
        <p:txBody>
          <a:bodyPr/>
          <a:lstStyle/>
          <a:p>
            <a:fld id="{E4208FE3-89AF-4047-B6B8-F5D7EF252FFB}" type="datetimeFigureOut">
              <a:rPr lang="cs-CZ" smtClean="0"/>
              <a:t>04.12.2020</a:t>
            </a:fld>
            <a:endParaRPr lang="cs-CZ"/>
          </a:p>
        </p:txBody>
      </p:sp>
      <p:sp>
        <p:nvSpPr>
          <p:cNvPr id="5" name="Zástupný symbol pro zápatí 4">
            <a:extLst>
              <a:ext uri="{FF2B5EF4-FFF2-40B4-BE49-F238E27FC236}">
                <a16:creationId xmlns:a16="http://schemas.microsoft.com/office/drawing/2014/main" xmlns="" id="{0877EA3E-F60D-4FF0-AA5A-BACC056F371A}"/>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xmlns="" id="{BCD84F19-F0EF-464C-962C-90ABAE71142F}"/>
              </a:ext>
            </a:extLst>
          </p:cNvPr>
          <p:cNvSpPr>
            <a:spLocks noGrp="1"/>
          </p:cNvSpPr>
          <p:nvPr>
            <p:ph type="sldNum" sz="quarter" idx="12"/>
          </p:nvPr>
        </p:nvSpPr>
        <p:spPr/>
        <p:txBody>
          <a:bodyPr/>
          <a:lstStyle/>
          <a:p>
            <a:fld id="{95B14977-3696-4CA8-A689-E5022DB673F9}" type="slidenum">
              <a:rPr lang="cs-CZ" smtClean="0"/>
              <a:t>‹#›</a:t>
            </a:fld>
            <a:endParaRPr lang="cs-CZ"/>
          </a:p>
        </p:txBody>
      </p:sp>
    </p:spTree>
    <p:extLst>
      <p:ext uri="{BB962C8B-B14F-4D97-AF65-F5344CB8AC3E}">
        <p14:creationId xmlns:p14="http://schemas.microsoft.com/office/powerpoint/2010/main" val="17947188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xmlns="" id="{D5339158-2F74-4CD8-9145-5C901AC50202}"/>
              </a:ext>
            </a:extLst>
          </p:cNvPr>
          <p:cNvSpPr>
            <a:spLocks noGrp="1"/>
          </p:cNvSpPr>
          <p:nvPr>
            <p:ph type="title"/>
          </p:nvPr>
        </p:nvSpPr>
        <p:spPr/>
        <p:txBody>
          <a:bodyPr/>
          <a:lstStyle/>
          <a:p>
            <a:r>
              <a:rPr lang="cs-CZ"/>
              <a:t>Kliknutím lze upravit styl.</a:t>
            </a:r>
          </a:p>
        </p:txBody>
      </p:sp>
      <p:sp>
        <p:nvSpPr>
          <p:cNvPr id="3" name="Zástupný obsah 2">
            <a:extLst>
              <a:ext uri="{FF2B5EF4-FFF2-40B4-BE49-F238E27FC236}">
                <a16:creationId xmlns:a16="http://schemas.microsoft.com/office/drawing/2014/main" xmlns="" id="{0866525E-1F23-4E95-ABF5-EC996E927E71}"/>
              </a:ext>
            </a:extLst>
          </p:cNvPr>
          <p:cNvSpPr>
            <a:spLocks noGrp="1"/>
          </p:cNvSpPr>
          <p:nvPr>
            <p:ph sz="half" idx="1"/>
          </p:nvPr>
        </p:nvSpPr>
        <p:spPr>
          <a:xfrm>
            <a:off x="838200" y="1825625"/>
            <a:ext cx="5181600" cy="435133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obsah 3">
            <a:extLst>
              <a:ext uri="{FF2B5EF4-FFF2-40B4-BE49-F238E27FC236}">
                <a16:creationId xmlns:a16="http://schemas.microsoft.com/office/drawing/2014/main" xmlns="" id="{4885A89A-2533-49FC-A218-D9777C8F2685}"/>
              </a:ext>
            </a:extLst>
          </p:cNvPr>
          <p:cNvSpPr>
            <a:spLocks noGrp="1"/>
          </p:cNvSpPr>
          <p:nvPr>
            <p:ph sz="half" idx="2"/>
          </p:nvPr>
        </p:nvSpPr>
        <p:spPr>
          <a:xfrm>
            <a:off x="6172200" y="1825625"/>
            <a:ext cx="5181600" cy="435133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symbol pro datum 4">
            <a:extLst>
              <a:ext uri="{FF2B5EF4-FFF2-40B4-BE49-F238E27FC236}">
                <a16:creationId xmlns:a16="http://schemas.microsoft.com/office/drawing/2014/main" xmlns="" id="{67E2E9AE-E3FF-47D0-8AEA-A519AA80C6FF}"/>
              </a:ext>
            </a:extLst>
          </p:cNvPr>
          <p:cNvSpPr>
            <a:spLocks noGrp="1"/>
          </p:cNvSpPr>
          <p:nvPr>
            <p:ph type="dt" sz="half" idx="10"/>
          </p:nvPr>
        </p:nvSpPr>
        <p:spPr/>
        <p:txBody>
          <a:bodyPr/>
          <a:lstStyle/>
          <a:p>
            <a:fld id="{E4208FE3-89AF-4047-B6B8-F5D7EF252FFB}" type="datetimeFigureOut">
              <a:rPr lang="cs-CZ" smtClean="0"/>
              <a:t>04.12.2020</a:t>
            </a:fld>
            <a:endParaRPr lang="cs-CZ"/>
          </a:p>
        </p:txBody>
      </p:sp>
      <p:sp>
        <p:nvSpPr>
          <p:cNvPr id="6" name="Zástupný symbol pro zápatí 5">
            <a:extLst>
              <a:ext uri="{FF2B5EF4-FFF2-40B4-BE49-F238E27FC236}">
                <a16:creationId xmlns:a16="http://schemas.microsoft.com/office/drawing/2014/main" xmlns="" id="{71C034E4-3835-4B71-836B-F799EB2D5C1F}"/>
              </a:ext>
            </a:extLst>
          </p:cNvPr>
          <p:cNvSpPr>
            <a:spLocks noGrp="1"/>
          </p:cNvSpPr>
          <p:nvPr>
            <p:ph type="ftr" sz="quarter" idx="11"/>
          </p:nvPr>
        </p:nvSpPr>
        <p:spPr/>
        <p:txBody>
          <a:bodyPr/>
          <a:lstStyle/>
          <a:p>
            <a:endParaRPr lang="cs-CZ"/>
          </a:p>
        </p:txBody>
      </p:sp>
      <p:sp>
        <p:nvSpPr>
          <p:cNvPr id="7" name="Zástupný symbol pro číslo snímku 6">
            <a:extLst>
              <a:ext uri="{FF2B5EF4-FFF2-40B4-BE49-F238E27FC236}">
                <a16:creationId xmlns:a16="http://schemas.microsoft.com/office/drawing/2014/main" xmlns="" id="{17A91CB0-06FE-4D03-BD80-A6D085C54595}"/>
              </a:ext>
            </a:extLst>
          </p:cNvPr>
          <p:cNvSpPr>
            <a:spLocks noGrp="1"/>
          </p:cNvSpPr>
          <p:nvPr>
            <p:ph type="sldNum" sz="quarter" idx="12"/>
          </p:nvPr>
        </p:nvSpPr>
        <p:spPr/>
        <p:txBody>
          <a:bodyPr/>
          <a:lstStyle/>
          <a:p>
            <a:fld id="{95B14977-3696-4CA8-A689-E5022DB673F9}" type="slidenum">
              <a:rPr lang="cs-CZ" smtClean="0"/>
              <a:t>‹#›</a:t>
            </a:fld>
            <a:endParaRPr lang="cs-CZ"/>
          </a:p>
        </p:txBody>
      </p:sp>
    </p:spTree>
    <p:extLst>
      <p:ext uri="{BB962C8B-B14F-4D97-AF65-F5344CB8AC3E}">
        <p14:creationId xmlns:p14="http://schemas.microsoft.com/office/powerpoint/2010/main" val="30136926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xmlns="" id="{140CB6E4-2829-4248-A941-A4AAF49CD409}"/>
              </a:ext>
            </a:extLst>
          </p:cNvPr>
          <p:cNvSpPr>
            <a:spLocks noGrp="1"/>
          </p:cNvSpPr>
          <p:nvPr>
            <p:ph type="title"/>
          </p:nvPr>
        </p:nvSpPr>
        <p:spPr>
          <a:xfrm>
            <a:off x="839788" y="365125"/>
            <a:ext cx="10515600" cy="1325563"/>
          </a:xfrm>
        </p:spPr>
        <p:txBody>
          <a:bodyPr/>
          <a:lstStyle/>
          <a:p>
            <a:r>
              <a:rPr lang="cs-CZ"/>
              <a:t>Kliknutím lze upravit styl.</a:t>
            </a:r>
          </a:p>
        </p:txBody>
      </p:sp>
      <p:sp>
        <p:nvSpPr>
          <p:cNvPr id="3" name="Zástupný text 2">
            <a:extLst>
              <a:ext uri="{FF2B5EF4-FFF2-40B4-BE49-F238E27FC236}">
                <a16:creationId xmlns:a16="http://schemas.microsoft.com/office/drawing/2014/main" xmlns="" id="{D881C2C3-C302-4989-AC8F-547C49A9535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Po kliknutí můžete upravovat styly textu v předloze.</a:t>
            </a:r>
          </a:p>
        </p:txBody>
      </p:sp>
      <p:sp>
        <p:nvSpPr>
          <p:cNvPr id="4" name="Zástupný obsah 3">
            <a:extLst>
              <a:ext uri="{FF2B5EF4-FFF2-40B4-BE49-F238E27FC236}">
                <a16:creationId xmlns:a16="http://schemas.microsoft.com/office/drawing/2014/main" xmlns="" id="{70C01806-95E2-4D9E-930B-928D1E137AF6}"/>
              </a:ext>
            </a:extLst>
          </p:cNvPr>
          <p:cNvSpPr>
            <a:spLocks noGrp="1"/>
          </p:cNvSpPr>
          <p:nvPr>
            <p:ph sz="half" idx="2"/>
          </p:nvPr>
        </p:nvSpPr>
        <p:spPr>
          <a:xfrm>
            <a:off x="839788" y="2505075"/>
            <a:ext cx="5157787" cy="368458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text 4">
            <a:extLst>
              <a:ext uri="{FF2B5EF4-FFF2-40B4-BE49-F238E27FC236}">
                <a16:creationId xmlns:a16="http://schemas.microsoft.com/office/drawing/2014/main" xmlns="" id="{3514F9C5-FD51-4EFF-BC00-F6223F59524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Po kliknutí můžete upravovat styly textu v předloze.</a:t>
            </a:r>
          </a:p>
        </p:txBody>
      </p:sp>
      <p:sp>
        <p:nvSpPr>
          <p:cNvPr id="6" name="Zástupný obsah 5">
            <a:extLst>
              <a:ext uri="{FF2B5EF4-FFF2-40B4-BE49-F238E27FC236}">
                <a16:creationId xmlns:a16="http://schemas.microsoft.com/office/drawing/2014/main" xmlns="" id="{ED53B2D0-B45C-42CA-82AF-7DC1B7D025A9}"/>
              </a:ext>
            </a:extLst>
          </p:cNvPr>
          <p:cNvSpPr>
            <a:spLocks noGrp="1"/>
          </p:cNvSpPr>
          <p:nvPr>
            <p:ph sz="quarter" idx="4"/>
          </p:nvPr>
        </p:nvSpPr>
        <p:spPr>
          <a:xfrm>
            <a:off x="6172200" y="2505075"/>
            <a:ext cx="5183188" cy="368458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7" name="Zástupný symbol pro datum 6">
            <a:extLst>
              <a:ext uri="{FF2B5EF4-FFF2-40B4-BE49-F238E27FC236}">
                <a16:creationId xmlns:a16="http://schemas.microsoft.com/office/drawing/2014/main" xmlns="" id="{DCF84B45-5BA6-4D04-A1FC-055BC2F7D36D}"/>
              </a:ext>
            </a:extLst>
          </p:cNvPr>
          <p:cNvSpPr>
            <a:spLocks noGrp="1"/>
          </p:cNvSpPr>
          <p:nvPr>
            <p:ph type="dt" sz="half" idx="10"/>
          </p:nvPr>
        </p:nvSpPr>
        <p:spPr/>
        <p:txBody>
          <a:bodyPr/>
          <a:lstStyle/>
          <a:p>
            <a:fld id="{E4208FE3-89AF-4047-B6B8-F5D7EF252FFB}" type="datetimeFigureOut">
              <a:rPr lang="cs-CZ" smtClean="0"/>
              <a:t>04.12.2020</a:t>
            </a:fld>
            <a:endParaRPr lang="cs-CZ"/>
          </a:p>
        </p:txBody>
      </p:sp>
      <p:sp>
        <p:nvSpPr>
          <p:cNvPr id="8" name="Zástupný symbol pro zápatí 7">
            <a:extLst>
              <a:ext uri="{FF2B5EF4-FFF2-40B4-BE49-F238E27FC236}">
                <a16:creationId xmlns:a16="http://schemas.microsoft.com/office/drawing/2014/main" xmlns="" id="{EE987C58-52CB-4B13-B57E-011936DFFD51}"/>
              </a:ext>
            </a:extLst>
          </p:cNvPr>
          <p:cNvSpPr>
            <a:spLocks noGrp="1"/>
          </p:cNvSpPr>
          <p:nvPr>
            <p:ph type="ftr" sz="quarter" idx="11"/>
          </p:nvPr>
        </p:nvSpPr>
        <p:spPr/>
        <p:txBody>
          <a:bodyPr/>
          <a:lstStyle/>
          <a:p>
            <a:endParaRPr lang="cs-CZ"/>
          </a:p>
        </p:txBody>
      </p:sp>
      <p:sp>
        <p:nvSpPr>
          <p:cNvPr id="9" name="Zástupný symbol pro číslo snímku 8">
            <a:extLst>
              <a:ext uri="{FF2B5EF4-FFF2-40B4-BE49-F238E27FC236}">
                <a16:creationId xmlns:a16="http://schemas.microsoft.com/office/drawing/2014/main" xmlns="" id="{72D2EC73-3933-4196-B4E4-522125018076}"/>
              </a:ext>
            </a:extLst>
          </p:cNvPr>
          <p:cNvSpPr>
            <a:spLocks noGrp="1"/>
          </p:cNvSpPr>
          <p:nvPr>
            <p:ph type="sldNum" sz="quarter" idx="12"/>
          </p:nvPr>
        </p:nvSpPr>
        <p:spPr/>
        <p:txBody>
          <a:bodyPr/>
          <a:lstStyle/>
          <a:p>
            <a:fld id="{95B14977-3696-4CA8-A689-E5022DB673F9}" type="slidenum">
              <a:rPr lang="cs-CZ" smtClean="0"/>
              <a:t>‹#›</a:t>
            </a:fld>
            <a:endParaRPr lang="cs-CZ"/>
          </a:p>
        </p:txBody>
      </p:sp>
    </p:spTree>
    <p:extLst>
      <p:ext uri="{BB962C8B-B14F-4D97-AF65-F5344CB8AC3E}">
        <p14:creationId xmlns:p14="http://schemas.microsoft.com/office/powerpoint/2010/main" val="32618944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Jenom nadpis">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xmlns="" id="{8509EE58-9E4B-425C-8809-BABE53840E78}"/>
              </a:ext>
            </a:extLst>
          </p:cNvPr>
          <p:cNvSpPr>
            <a:spLocks noGrp="1"/>
          </p:cNvSpPr>
          <p:nvPr>
            <p:ph type="title"/>
          </p:nvPr>
        </p:nvSpPr>
        <p:spPr/>
        <p:txBody>
          <a:bodyPr/>
          <a:lstStyle/>
          <a:p>
            <a:r>
              <a:rPr lang="cs-CZ"/>
              <a:t>Kliknutím lze upravit styl.</a:t>
            </a:r>
          </a:p>
        </p:txBody>
      </p:sp>
      <p:sp>
        <p:nvSpPr>
          <p:cNvPr id="3" name="Zástupný symbol pro datum 2">
            <a:extLst>
              <a:ext uri="{FF2B5EF4-FFF2-40B4-BE49-F238E27FC236}">
                <a16:creationId xmlns:a16="http://schemas.microsoft.com/office/drawing/2014/main" xmlns="" id="{B7EE085A-B1BD-45C0-8B7A-84A7998344CF}"/>
              </a:ext>
            </a:extLst>
          </p:cNvPr>
          <p:cNvSpPr>
            <a:spLocks noGrp="1"/>
          </p:cNvSpPr>
          <p:nvPr>
            <p:ph type="dt" sz="half" idx="10"/>
          </p:nvPr>
        </p:nvSpPr>
        <p:spPr/>
        <p:txBody>
          <a:bodyPr/>
          <a:lstStyle/>
          <a:p>
            <a:fld id="{E4208FE3-89AF-4047-B6B8-F5D7EF252FFB}" type="datetimeFigureOut">
              <a:rPr lang="cs-CZ" smtClean="0"/>
              <a:t>04.12.2020</a:t>
            </a:fld>
            <a:endParaRPr lang="cs-CZ"/>
          </a:p>
        </p:txBody>
      </p:sp>
      <p:sp>
        <p:nvSpPr>
          <p:cNvPr id="4" name="Zástupný symbol pro zápatí 3">
            <a:extLst>
              <a:ext uri="{FF2B5EF4-FFF2-40B4-BE49-F238E27FC236}">
                <a16:creationId xmlns:a16="http://schemas.microsoft.com/office/drawing/2014/main" xmlns="" id="{563237A0-DB47-4B9B-B6EF-E4994514270E}"/>
              </a:ext>
            </a:extLst>
          </p:cNvPr>
          <p:cNvSpPr>
            <a:spLocks noGrp="1"/>
          </p:cNvSpPr>
          <p:nvPr>
            <p:ph type="ftr" sz="quarter" idx="11"/>
          </p:nvPr>
        </p:nvSpPr>
        <p:spPr/>
        <p:txBody>
          <a:bodyPr/>
          <a:lstStyle/>
          <a:p>
            <a:endParaRPr lang="cs-CZ"/>
          </a:p>
        </p:txBody>
      </p:sp>
      <p:sp>
        <p:nvSpPr>
          <p:cNvPr id="5" name="Zástupný symbol pro číslo snímku 4">
            <a:extLst>
              <a:ext uri="{FF2B5EF4-FFF2-40B4-BE49-F238E27FC236}">
                <a16:creationId xmlns:a16="http://schemas.microsoft.com/office/drawing/2014/main" xmlns="" id="{B8E0DF5F-D3CB-422A-977F-8AD69E8C0A71}"/>
              </a:ext>
            </a:extLst>
          </p:cNvPr>
          <p:cNvSpPr>
            <a:spLocks noGrp="1"/>
          </p:cNvSpPr>
          <p:nvPr>
            <p:ph type="sldNum" sz="quarter" idx="12"/>
          </p:nvPr>
        </p:nvSpPr>
        <p:spPr/>
        <p:txBody>
          <a:bodyPr/>
          <a:lstStyle/>
          <a:p>
            <a:fld id="{95B14977-3696-4CA8-A689-E5022DB673F9}" type="slidenum">
              <a:rPr lang="cs-CZ" smtClean="0"/>
              <a:t>‹#›</a:t>
            </a:fld>
            <a:endParaRPr lang="cs-CZ"/>
          </a:p>
        </p:txBody>
      </p:sp>
    </p:spTree>
    <p:extLst>
      <p:ext uri="{BB962C8B-B14F-4D97-AF65-F5344CB8AC3E}">
        <p14:creationId xmlns:p14="http://schemas.microsoft.com/office/powerpoint/2010/main" val="15603705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a:extLst>
              <a:ext uri="{FF2B5EF4-FFF2-40B4-BE49-F238E27FC236}">
                <a16:creationId xmlns:a16="http://schemas.microsoft.com/office/drawing/2014/main" xmlns="" id="{B826ECFC-B955-4395-97AB-3FA78FFCA3AE}"/>
              </a:ext>
            </a:extLst>
          </p:cNvPr>
          <p:cNvSpPr>
            <a:spLocks noGrp="1"/>
          </p:cNvSpPr>
          <p:nvPr>
            <p:ph type="dt" sz="half" idx="10"/>
          </p:nvPr>
        </p:nvSpPr>
        <p:spPr/>
        <p:txBody>
          <a:bodyPr/>
          <a:lstStyle/>
          <a:p>
            <a:fld id="{E4208FE3-89AF-4047-B6B8-F5D7EF252FFB}" type="datetimeFigureOut">
              <a:rPr lang="cs-CZ" smtClean="0"/>
              <a:t>04.12.2020</a:t>
            </a:fld>
            <a:endParaRPr lang="cs-CZ"/>
          </a:p>
        </p:txBody>
      </p:sp>
      <p:sp>
        <p:nvSpPr>
          <p:cNvPr id="3" name="Zástupný symbol pro zápatí 2">
            <a:extLst>
              <a:ext uri="{FF2B5EF4-FFF2-40B4-BE49-F238E27FC236}">
                <a16:creationId xmlns:a16="http://schemas.microsoft.com/office/drawing/2014/main" xmlns="" id="{6B8D4D62-2653-4CD7-A3F6-F5847C3AF74B}"/>
              </a:ext>
            </a:extLst>
          </p:cNvPr>
          <p:cNvSpPr>
            <a:spLocks noGrp="1"/>
          </p:cNvSpPr>
          <p:nvPr>
            <p:ph type="ftr" sz="quarter" idx="11"/>
          </p:nvPr>
        </p:nvSpPr>
        <p:spPr/>
        <p:txBody>
          <a:bodyPr/>
          <a:lstStyle/>
          <a:p>
            <a:endParaRPr lang="cs-CZ"/>
          </a:p>
        </p:txBody>
      </p:sp>
      <p:sp>
        <p:nvSpPr>
          <p:cNvPr id="4" name="Zástupný symbol pro číslo snímku 3">
            <a:extLst>
              <a:ext uri="{FF2B5EF4-FFF2-40B4-BE49-F238E27FC236}">
                <a16:creationId xmlns:a16="http://schemas.microsoft.com/office/drawing/2014/main" xmlns="" id="{5CD7BF21-4C5C-434E-A14D-74EED0A6E5A1}"/>
              </a:ext>
            </a:extLst>
          </p:cNvPr>
          <p:cNvSpPr>
            <a:spLocks noGrp="1"/>
          </p:cNvSpPr>
          <p:nvPr>
            <p:ph type="sldNum" sz="quarter" idx="12"/>
          </p:nvPr>
        </p:nvSpPr>
        <p:spPr/>
        <p:txBody>
          <a:bodyPr/>
          <a:lstStyle/>
          <a:p>
            <a:fld id="{95B14977-3696-4CA8-A689-E5022DB673F9}" type="slidenum">
              <a:rPr lang="cs-CZ" smtClean="0"/>
              <a:t>‹#›</a:t>
            </a:fld>
            <a:endParaRPr lang="cs-CZ"/>
          </a:p>
        </p:txBody>
      </p:sp>
    </p:spTree>
    <p:extLst>
      <p:ext uri="{BB962C8B-B14F-4D97-AF65-F5344CB8AC3E}">
        <p14:creationId xmlns:p14="http://schemas.microsoft.com/office/powerpoint/2010/main" val="32266480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xmlns="" id="{C9176AE2-3151-4262-A360-76F250A60B8B}"/>
              </a:ext>
            </a:extLst>
          </p:cNvPr>
          <p:cNvSpPr>
            <a:spLocks noGrp="1"/>
          </p:cNvSpPr>
          <p:nvPr>
            <p:ph type="title"/>
          </p:nvPr>
        </p:nvSpPr>
        <p:spPr>
          <a:xfrm>
            <a:off x="839788" y="457200"/>
            <a:ext cx="3932237" cy="1600200"/>
          </a:xfrm>
        </p:spPr>
        <p:txBody>
          <a:bodyPr anchor="b"/>
          <a:lstStyle>
            <a:lvl1pPr>
              <a:defRPr sz="3200"/>
            </a:lvl1pPr>
          </a:lstStyle>
          <a:p>
            <a:r>
              <a:rPr lang="cs-CZ"/>
              <a:t>Kliknutím lze upravit styl.</a:t>
            </a:r>
          </a:p>
        </p:txBody>
      </p:sp>
      <p:sp>
        <p:nvSpPr>
          <p:cNvPr id="3" name="Zástupný obsah 2">
            <a:extLst>
              <a:ext uri="{FF2B5EF4-FFF2-40B4-BE49-F238E27FC236}">
                <a16:creationId xmlns:a16="http://schemas.microsoft.com/office/drawing/2014/main" xmlns="" id="{B57B20DA-DAAE-4DAF-B2B8-7649246A137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text 3">
            <a:extLst>
              <a:ext uri="{FF2B5EF4-FFF2-40B4-BE49-F238E27FC236}">
                <a16:creationId xmlns:a16="http://schemas.microsoft.com/office/drawing/2014/main" xmlns="" id="{0575CF12-1A9E-459A-BFDE-A0BFB85029A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Po kliknutí můžete upravovat styly textu v předloze.</a:t>
            </a:r>
          </a:p>
        </p:txBody>
      </p:sp>
      <p:sp>
        <p:nvSpPr>
          <p:cNvPr id="5" name="Zástupný symbol pro datum 4">
            <a:extLst>
              <a:ext uri="{FF2B5EF4-FFF2-40B4-BE49-F238E27FC236}">
                <a16:creationId xmlns:a16="http://schemas.microsoft.com/office/drawing/2014/main" xmlns="" id="{85CF46E2-9026-482D-A36A-EE9B5349BF99}"/>
              </a:ext>
            </a:extLst>
          </p:cNvPr>
          <p:cNvSpPr>
            <a:spLocks noGrp="1"/>
          </p:cNvSpPr>
          <p:nvPr>
            <p:ph type="dt" sz="half" idx="10"/>
          </p:nvPr>
        </p:nvSpPr>
        <p:spPr/>
        <p:txBody>
          <a:bodyPr/>
          <a:lstStyle/>
          <a:p>
            <a:fld id="{E4208FE3-89AF-4047-B6B8-F5D7EF252FFB}" type="datetimeFigureOut">
              <a:rPr lang="cs-CZ" smtClean="0"/>
              <a:t>04.12.2020</a:t>
            </a:fld>
            <a:endParaRPr lang="cs-CZ"/>
          </a:p>
        </p:txBody>
      </p:sp>
      <p:sp>
        <p:nvSpPr>
          <p:cNvPr id="6" name="Zástupný symbol pro zápatí 5">
            <a:extLst>
              <a:ext uri="{FF2B5EF4-FFF2-40B4-BE49-F238E27FC236}">
                <a16:creationId xmlns:a16="http://schemas.microsoft.com/office/drawing/2014/main" xmlns="" id="{21B83F4A-C3C0-4375-B7BE-6E01D75E97DB}"/>
              </a:ext>
            </a:extLst>
          </p:cNvPr>
          <p:cNvSpPr>
            <a:spLocks noGrp="1"/>
          </p:cNvSpPr>
          <p:nvPr>
            <p:ph type="ftr" sz="quarter" idx="11"/>
          </p:nvPr>
        </p:nvSpPr>
        <p:spPr/>
        <p:txBody>
          <a:bodyPr/>
          <a:lstStyle/>
          <a:p>
            <a:endParaRPr lang="cs-CZ"/>
          </a:p>
        </p:txBody>
      </p:sp>
      <p:sp>
        <p:nvSpPr>
          <p:cNvPr id="7" name="Zástupný symbol pro číslo snímku 6">
            <a:extLst>
              <a:ext uri="{FF2B5EF4-FFF2-40B4-BE49-F238E27FC236}">
                <a16:creationId xmlns:a16="http://schemas.microsoft.com/office/drawing/2014/main" xmlns="" id="{F0D3A9C3-BF11-466F-9629-FE32D1584AC8}"/>
              </a:ext>
            </a:extLst>
          </p:cNvPr>
          <p:cNvSpPr>
            <a:spLocks noGrp="1"/>
          </p:cNvSpPr>
          <p:nvPr>
            <p:ph type="sldNum" sz="quarter" idx="12"/>
          </p:nvPr>
        </p:nvSpPr>
        <p:spPr/>
        <p:txBody>
          <a:bodyPr/>
          <a:lstStyle/>
          <a:p>
            <a:fld id="{95B14977-3696-4CA8-A689-E5022DB673F9}" type="slidenum">
              <a:rPr lang="cs-CZ" smtClean="0"/>
              <a:t>‹#›</a:t>
            </a:fld>
            <a:endParaRPr lang="cs-CZ"/>
          </a:p>
        </p:txBody>
      </p:sp>
    </p:spTree>
    <p:extLst>
      <p:ext uri="{BB962C8B-B14F-4D97-AF65-F5344CB8AC3E}">
        <p14:creationId xmlns:p14="http://schemas.microsoft.com/office/powerpoint/2010/main" val="1454385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xmlns="" id="{8B560CE8-8142-455A-B60A-4DF6B29E0FE7}"/>
              </a:ext>
            </a:extLst>
          </p:cNvPr>
          <p:cNvSpPr>
            <a:spLocks noGrp="1"/>
          </p:cNvSpPr>
          <p:nvPr>
            <p:ph type="title"/>
          </p:nvPr>
        </p:nvSpPr>
        <p:spPr>
          <a:xfrm>
            <a:off x="839788" y="457200"/>
            <a:ext cx="3932237" cy="1600200"/>
          </a:xfrm>
        </p:spPr>
        <p:txBody>
          <a:bodyPr anchor="b"/>
          <a:lstStyle>
            <a:lvl1pPr>
              <a:defRPr sz="3200"/>
            </a:lvl1pPr>
          </a:lstStyle>
          <a:p>
            <a:r>
              <a:rPr lang="cs-CZ"/>
              <a:t>Kliknutím lze upravit styl.</a:t>
            </a:r>
          </a:p>
        </p:txBody>
      </p:sp>
      <p:sp>
        <p:nvSpPr>
          <p:cNvPr id="3" name="Zástupný symbol obrázku 2">
            <a:extLst>
              <a:ext uri="{FF2B5EF4-FFF2-40B4-BE49-F238E27FC236}">
                <a16:creationId xmlns:a16="http://schemas.microsoft.com/office/drawing/2014/main" xmlns="" id="{C3C368A2-3F04-4F50-B8F6-1500B2C7AB3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cs-CZ"/>
          </a:p>
        </p:txBody>
      </p:sp>
      <p:sp>
        <p:nvSpPr>
          <p:cNvPr id="4" name="Zástupný text 3">
            <a:extLst>
              <a:ext uri="{FF2B5EF4-FFF2-40B4-BE49-F238E27FC236}">
                <a16:creationId xmlns:a16="http://schemas.microsoft.com/office/drawing/2014/main" xmlns="" id="{7B4061D2-6675-44E7-AF9E-B7D144130FF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Po kliknutí můžete upravovat styly textu v předloze.</a:t>
            </a:r>
          </a:p>
        </p:txBody>
      </p:sp>
      <p:sp>
        <p:nvSpPr>
          <p:cNvPr id="5" name="Zástupný symbol pro datum 4">
            <a:extLst>
              <a:ext uri="{FF2B5EF4-FFF2-40B4-BE49-F238E27FC236}">
                <a16:creationId xmlns:a16="http://schemas.microsoft.com/office/drawing/2014/main" xmlns="" id="{492FEB5B-8564-4C1B-864E-98F61E66DD89}"/>
              </a:ext>
            </a:extLst>
          </p:cNvPr>
          <p:cNvSpPr>
            <a:spLocks noGrp="1"/>
          </p:cNvSpPr>
          <p:nvPr>
            <p:ph type="dt" sz="half" idx="10"/>
          </p:nvPr>
        </p:nvSpPr>
        <p:spPr/>
        <p:txBody>
          <a:bodyPr/>
          <a:lstStyle/>
          <a:p>
            <a:fld id="{E4208FE3-89AF-4047-B6B8-F5D7EF252FFB}" type="datetimeFigureOut">
              <a:rPr lang="cs-CZ" smtClean="0"/>
              <a:t>04.12.2020</a:t>
            </a:fld>
            <a:endParaRPr lang="cs-CZ"/>
          </a:p>
        </p:txBody>
      </p:sp>
      <p:sp>
        <p:nvSpPr>
          <p:cNvPr id="6" name="Zástupný symbol pro zápatí 5">
            <a:extLst>
              <a:ext uri="{FF2B5EF4-FFF2-40B4-BE49-F238E27FC236}">
                <a16:creationId xmlns:a16="http://schemas.microsoft.com/office/drawing/2014/main" xmlns="" id="{3D59AC3F-5014-49AE-A12C-A05415803FA1}"/>
              </a:ext>
            </a:extLst>
          </p:cNvPr>
          <p:cNvSpPr>
            <a:spLocks noGrp="1"/>
          </p:cNvSpPr>
          <p:nvPr>
            <p:ph type="ftr" sz="quarter" idx="11"/>
          </p:nvPr>
        </p:nvSpPr>
        <p:spPr/>
        <p:txBody>
          <a:bodyPr/>
          <a:lstStyle/>
          <a:p>
            <a:endParaRPr lang="cs-CZ"/>
          </a:p>
        </p:txBody>
      </p:sp>
      <p:sp>
        <p:nvSpPr>
          <p:cNvPr id="7" name="Zástupný symbol pro číslo snímku 6">
            <a:extLst>
              <a:ext uri="{FF2B5EF4-FFF2-40B4-BE49-F238E27FC236}">
                <a16:creationId xmlns:a16="http://schemas.microsoft.com/office/drawing/2014/main" xmlns="" id="{ED1FCB89-0A60-408E-8B35-3E8A07A6FFBC}"/>
              </a:ext>
            </a:extLst>
          </p:cNvPr>
          <p:cNvSpPr>
            <a:spLocks noGrp="1"/>
          </p:cNvSpPr>
          <p:nvPr>
            <p:ph type="sldNum" sz="quarter" idx="12"/>
          </p:nvPr>
        </p:nvSpPr>
        <p:spPr/>
        <p:txBody>
          <a:bodyPr/>
          <a:lstStyle/>
          <a:p>
            <a:fld id="{95B14977-3696-4CA8-A689-E5022DB673F9}" type="slidenum">
              <a:rPr lang="cs-CZ" smtClean="0"/>
              <a:t>‹#›</a:t>
            </a:fld>
            <a:endParaRPr lang="cs-CZ"/>
          </a:p>
        </p:txBody>
      </p:sp>
    </p:spTree>
    <p:extLst>
      <p:ext uri="{BB962C8B-B14F-4D97-AF65-F5344CB8AC3E}">
        <p14:creationId xmlns:p14="http://schemas.microsoft.com/office/powerpoint/2010/main" val="4728752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nadpis 1">
            <a:extLst>
              <a:ext uri="{FF2B5EF4-FFF2-40B4-BE49-F238E27FC236}">
                <a16:creationId xmlns:a16="http://schemas.microsoft.com/office/drawing/2014/main" xmlns="" id="{0243B35C-DCE1-443B-AD25-C886EE6E494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cs-CZ"/>
              <a:t>Kliknutím lze upravit styl.</a:t>
            </a:r>
          </a:p>
        </p:txBody>
      </p:sp>
      <p:sp>
        <p:nvSpPr>
          <p:cNvPr id="3" name="Zástupný text 2">
            <a:extLst>
              <a:ext uri="{FF2B5EF4-FFF2-40B4-BE49-F238E27FC236}">
                <a16:creationId xmlns:a16="http://schemas.microsoft.com/office/drawing/2014/main" xmlns="" id="{986B70D2-84D9-4961-B928-E85AF764AA2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xmlns="" id="{08DA654A-2F18-4775-A64B-9AB4A806FB2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208FE3-89AF-4047-B6B8-F5D7EF252FFB}" type="datetimeFigureOut">
              <a:rPr lang="cs-CZ" smtClean="0"/>
              <a:t>04.12.2020</a:t>
            </a:fld>
            <a:endParaRPr lang="cs-CZ"/>
          </a:p>
        </p:txBody>
      </p:sp>
      <p:sp>
        <p:nvSpPr>
          <p:cNvPr id="5" name="Zástupný symbol pro zápatí 4">
            <a:extLst>
              <a:ext uri="{FF2B5EF4-FFF2-40B4-BE49-F238E27FC236}">
                <a16:creationId xmlns:a16="http://schemas.microsoft.com/office/drawing/2014/main" xmlns="" id="{9659FD7E-BEA2-4B04-B6EB-DF0326892BE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cs-CZ"/>
          </a:p>
        </p:txBody>
      </p:sp>
      <p:sp>
        <p:nvSpPr>
          <p:cNvPr id="6" name="Zástupný symbol pro číslo snímku 5">
            <a:extLst>
              <a:ext uri="{FF2B5EF4-FFF2-40B4-BE49-F238E27FC236}">
                <a16:creationId xmlns:a16="http://schemas.microsoft.com/office/drawing/2014/main" xmlns="" id="{9B3C2595-B68E-42D6-BA8F-87071D3A5B5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B14977-3696-4CA8-A689-E5022DB673F9}" type="slidenum">
              <a:rPr lang="cs-CZ" smtClean="0"/>
              <a:t>‹#›</a:t>
            </a:fld>
            <a:endParaRPr lang="cs-CZ"/>
          </a:p>
        </p:txBody>
      </p:sp>
    </p:spTree>
    <p:extLst>
      <p:ext uri="{BB962C8B-B14F-4D97-AF65-F5344CB8AC3E}">
        <p14:creationId xmlns:p14="http://schemas.microsoft.com/office/powerpoint/2010/main" val="4226525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www.slovackemuzeum.cz/doc/309/" TargetMode="External"/><Relationship Id="rId2" Type="http://schemas.openxmlformats.org/officeDocument/2006/relationships/hyperlink" Target="http://www.slovackemuzeum.cz/doc/310/"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slovackemuzeum.cz/doc/311/" TargetMode="External"/><Relationship Id="rId2" Type="http://schemas.openxmlformats.org/officeDocument/2006/relationships/hyperlink" Target="http://www.slovackemuzeum.cz/doc/308/"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www.slovackemuzeum.cz/doc/313/" TargetMode="External"/><Relationship Id="rId2" Type="http://schemas.openxmlformats.org/officeDocument/2006/relationships/hyperlink" Target="http://www.slovackemuzeum.cz/doc/312/"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cs.wikipedia.org/wiki/Speci%C3%A1ln%C3%AD:Zdroje_knih/978-80-87671-11-5" TargetMode="External"/><Relationship Id="rId2" Type="http://schemas.openxmlformats.org/officeDocument/2006/relationships/hyperlink" Target="https://cs.wikipedia.org/wiki/International_Standard_Book_Number" TargetMode="Externa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www.archiweb.cz/b/slovacke-muzeum-uherske-hradiste" TargetMode="External"/><Relationship Id="rId7" Type="http://schemas.openxmlformats.org/officeDocument/2006/relationships/hyperlink" Target="https://aleph.nkp.cz/F/?func=file&amp;file_name=find-b&amp;local_base=skc" TargetMode="External"/><Relationship Id="rId2" Type="http://schemas.openxmlformats.org/officeDocument/2006/relationships/hyperlink" Target="http://www.slovackemuzeum.cz/doc/85/" TargetMode="External"/><Relationship Id="rId1" Type="http://schemas.openxmlformats.org/officeDocument/2006/relationships/slideLayout" Target="../slideLayouts/slideLayout2.xml"/><Relationship Id="rId6" Type="http://schemas.openxmlformats.org/officeDocument/2006/relationships/hyperlink" Target="https://katalog.muni.cz/Record/MUB01000102526" TargetMode="External"/><Relationship Id="rId5" Type="http://schemas.openxmlformats.org/officeDocument/2006/relationships/hyperlink" Target="https://www.parkrochus.cz/doc/181/" TargetMode="External"/><Relationship Id="rId4" Type="http://schemas.openxmlformats.org/officeDocument/2006/relationships/hyperlink" Target="http://www.slovackemuzeum.cz/doc/104/"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23962611-DFD5-4092-AAFD-559E3DFCE2C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475488" y="0"/>
            <a:ext cx="10910292"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xmlns="" id="{2270F1FA-0425-408F-9861-80BF5AFB276D}"/>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Nadpis 1">
            <a:extLst>
              <a:ext uri="{FF2B5EF4-FFF2-40B4-BE49-F238E27FC236}">
                <a16:creationId xmlns:a16="http://schemas.microsoft.com/office/drawing/2014/main" xmlns="" id="{CEF5636D-FA98-4A94-A633-FEBE751B98BE}"/>
              </a:ext>
            </a:extLst>
          </p:cNvPr>
          <p:cNvSpPr>
            <a:spLocks noGrp="1"/>
          </p:cNvSpPr>
          <p:nvPr>
            <p:ph type="ctrTitle"/>
          </p:nvPr>
        </p:nvSpPr>
        <p:spPr>
          <a:xfrm>
            <a:off x="3043403" y="1112306"/>
            <a:ext cx="6105194" cy="3440734"/>
          </a:xfrm>
        </p:spPr>
        <p:txBody>
          <a:bodyPr>
            <a:normAutofit fontScale="90000"/>
          </a:bodyPr>
          <a:lstStyle/>
          <a:p>
            <a:r>
              <a:rPr lang="cs-CZ" dirty="0">
                <a:solidFill>
                  <a:srgbClr val="FFFFFF"/>
                </a:solidFill>
              </a:rPr>
              <a:t>PUBLIKAČNÍ ČINNOST</a:t>
            </a:r>
            <a:br>
              <a:rPr lang="cs-CZ" dirty="0">
                <a:solidFill>
                  <a:srgbClr val="FFFFFF"/>
                </a:solidFill>
              </a:rPr>
            </a:br>
            <a:r>
              <a:rPr lang="cs-CZ" dirty="0">
                <a:solidFill>
                  <a:srgbClr val="FFFFFF"/>
                </a:solidFill>
              </a:rPr>
              <a:t>Slováckého muzea</a:t>
            </a:r>
            <a:br>
              <a:rPr lang="cs-CZ" dirty="0">
                <a:solidFill>
                  <a:srgbClr val="FFFFFF"/>
                </a:solidFill>
              </a:rPr>
            </a:br>
            <a:r>
              <a:rPr lang="cs-CZ" dirty="0">
                <a:solidFill>
                  <a:srgbClr val="FFFFFF"/>
                </a:solidFill>
              </a:rPr>
              <a:t> v Uherském Hradišti</a:t>
            </a:r>
          </a:p>
        </p:txBody>
      </p:sp>
      <p:sp>
        <p:nvSpPr>
          <p:cNvPr id="3" name="Podnadpis 2">
            <a:extLst>
              <a:ext uri="{FF2B5EF4-FFF2-40B4-BE49-F238E27FC236}">
                <a16:creationId xmlns:a16="http://schemas.microsoft.com/office/drawing/2014/main" xmlns="" id="{1797FAE8-B25B-483D-B002-4A73DA49A377}"/>
              </a:ext>
            </a:extLst>
          </p:cNvPr>
          <p:cNvSpPr>
            <a:spLocks noGrp="1"/>
          </p:cNvSpPr>
          <p:nvPr>
            <p:ph type="subTitle" idx="1"/>
          </p:nvPr>
        </p:nvSpPr>
        <p:spPr>
          <a:xfrm>
            <a:off x="3043403" y="4855006"/>
            <a:ext cx="6105194" cy="682079"/>
          </a:xfrm>
        </p:spPr>
        <p:txBody>
          <a:bodyPr>
            <a:normAutofit/>
          </a:bodyPr>
          <a:lstStyle/>
          <a:p>
            <a:r>
              <a:rPr lang="cs-CZ" dirty="0">
                <a:solidFill>
                  <a:srgbClr val="FFFFFF"/>
                </a:solidFill>
              </a:rPr>
              <a:t>Bc. Ludmila Janásová</a:t>
            </a:r>
          </a:p>
        </p:txBody>
      </p:sp>
    </p:spTree>
    <p:extLst>
      <p:ext uri="{BB962C8B-B14F-4D97-AF65-F5344CB8AC3E}">
        <p14:creationId xmlns:p14="http://schemas.microsoft.com/office/powerpoint/2010/main" val="4376160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obsah 2">
            <a:extLst>
              <a:ext uri="{FF2B5EF4-FFF2-40B4-BE49-F238E27FC236}">
                <a16:creationId xmlns:a16="http://schemas.microsoft.com/office/drawing/2014/main" xmlns="" id="{D69AA82E-AE52-4C02-AE90-6387F688C1F6}"/>
              </a:ext>
            </a:extLst>
          </p:cNvPr>
          <p:cNvSpPr>
            <a:spLocks noGrp="1"/>
          </p:cNvSpPr>
          <p:nvPr>
            <p:ph idx="1"/>
          </p:nvPr>
        </p:nvSpPr>
        <p:spPr>
          <a:xfrm>
            <a:off x="694944" y="1507808"/>
            <a:ext cx="10658856" cy="4486275"/>
          </a:xfrm>
        </p:spPr>
        <p:txBody>
          <a:bodyPr>
            <a:noAutofit/>
          </a:bodyPr>
          <a:lstStyle/>
          <a:p>
            <a:pPr marL="0" indent="0" algn="just">
              <a:lnSpc>
                <a:spcPct val="100000"/>
              </a:lnSpc>
              <a:buNone/>
            </a:pPr>
            <a:r>
              <a:rPr lang="cs-CZ" sz="2000" b="0" i="0" dirty="0">
                <a:solidFill>
                  <a:srgbClr val="222222"/>
                </a:solidFill>
                <a:effectLst/>
              </a:rPr>
              <a:t>Redakční radu tvoří přední vědečtí a odborní pracovníci akademických ústavů, muzeí a dalších odborných pracovišť. </a:t>
            </a:r>
            <a:r>
              <a:rPr lang="cs-CZ" sz="2000" b="1" i="0" dirty="0">
                <a:solidFill>
                  <a:srgbClr val="222222"/>
                </a:solidFill>
                <a:effectLst/>
              </a:rPr>
              <a:t>Odpovědný redaktorem</a:t>
            </a:r>
            <a:r>
              <a:rPr lang="cs-CZ" sz="2000" i="0" dirty="0">
                <a:solidFill>
                  <a:srgbClr val="222222"/>
                </a:solidFill>
                <a:effectLst/>
              </a:rPr>
              <a:t> je </a:t>
            </a:r>
            <a:r>
              <a:rPr lang="cs-CZ" sz="2000" b="0" i="0" dirty="0">
                <a:solidFill>
                  <a:srgbClr val="222222"/>
                </a:solidFill>
                <a:effectLst/>
              </a:rPr>
              <a:t>PhDr. Ivo </a:t>
            </a:r>
            <a:r>
              <a:rPr lang="cs-CZ" sz="2000" b="0" i="0" dirty="0" err="1">
                <a:solidFill>
                  <a:srgbClr val="222222"/>
                </a:solidFill>
                <a:effectLst/>
              </a:rPr>
              <a:t>Frolec</a:t>
            </a:r>
            <a:r>
              <a:rPr lang="cs-CZ" sz="2000" dirty="0">
                <a:solidFill>
                  <a:srgbClr val="222222"/>
                </a:solidFill>
              </a:rPr>
              <a:t>, </a:t>
            </a:r>
            <a:r>
              <a:rPr lang="cs-CZ" sz="2000" b="1" dirty="0">
                <a:solidFill>
                  <a:srgbClr val="222222"/>
                </a:solidFill>
              </a:rPr>
              <a:t>t</a:t>
            </a:r>
            <a:r>
              <a:rPr lang="cs-CZ" sz="2000" b="1" i="0" dirty="0">
                <a:solidFill>
                  <a:srgbClr val="222222"/>
                </a:solidFill>
                <a:effectLst/>
              </a:rPr>
              <a:t>ajemník redakce:</a:t>
            </a:r>
            <a:r>
              <a:rPr lang="cs-CZ" sz="2000" b="0" i="0" dirty="0">
                <a:solidFill>
                  <a:srgbClr val="222222"/>
                </a:solidFill>
                <a:effectLst/>
              </a:rPr>
              <a:t> Mgr. Petr Číhal</a:t>
            </a:r>
            <a:br>
              <a:rPr lang="cs-CZ" sz="2000" b="0" i="0" dirty="0">
                <a:solidFill>
                  <a:srgbClr val="222222"/>
                </a:solidFill>
                <a:effectLst/>
              </a:rPr>
            </a:br>
            <a:r>
              <a:rPr lang="cs-CZ" sz="2000" b="1" i="0" dirty="0">
                <a:solidFill>
                  <a:srgbClr val="222222"/>
                </a:solidFill>
                <a:effectLst/>
              </a:rPr>
              <a:t>Redakční rada pracuje ve složení: </a:t>
            </a:r>
            <a:r>
              <a:rPr lang="cs-CZ" sz="2000" b="0" i="0" dirty="0">
                <a:solidFill>
                  <a:srgbClr val="222222"/>
                </a:solidFill>
                <a:effectLst/>
              </a:rPr>
              <a:t>Mgr. Petr Číhal, Slovácké muzeum, Uherské Hradiště; PhDr. Jiří </a:t>
            </a:r>
            <a:r>
              <a:rPr lang="cs-CZ" sz="2000" b="0" i="0" dirty="0" err="1">
                <a:solidFill>
                  <a:srgbClr val="222222"/>
                </a:solidFill>
                <a:effectLst/>
              </a:rPr>
              <a:t>Čoupek</a:t>
            </a:r>
            <a:r>
              <a:rPr lang="cs-CZ" sz="2000" b="0" i="0" dirty="0">
                <a:solidFill>
                  <a:srgbClr val="222222"/>
                </a:solidFill>
                <a:effectLst/>
              </a:rPr>
              <a:t>, historik, Uherské Hradiště; PhDr. Ivo </a:t>
            </a:r>
            <a:r>
              <a:rPr lang="cs-CZ" sz="2000" b="0" i="0" dirty="0" err="1">
                <a:solidFill>
                  <a:srgbClr val="222222"/>
                </a:solidFill>
                <a:effectLst/>
              </a:rPr>
              <a:t>Frolec</a:t>
            </a:r>
            <a:r>
              <a:rPr lang="cs-CZ" sz="2000" b="0" i="0" dirty="0">
                <a:solidFill>
                  <a:srgbClr val="222222"/>
                </a:solidFill>
                <a:effectLst/>
              </a:rPr>
              <a:t>, Slovácké muzeum, Uherské Hradiště; PhDr. Milada </a:t>
            </a:r>
            <a:r>
              <a:rPr lang="cs-CZ" sz="2000" b="0" i="0" dirty="0" err="1">
                <a:solidFill>
                  <a:srgbClr val="222222"/>
                </a:solidFill>
                <a:effectLst/>
              </a:rPr>
              <a:t>Frolcová</a:t>
            </a:r>
            <a:r>
              <a:rPr lang="cs-CZ" sz="2000" b="0" i="0" dirty="0">
                <a:solidFill>
                  <a:srgbClr val="222222"/>
                </a:solidFill>
                <a:effectLst/>
              </a:rPr>
              <a:t>, Slovácké muzeum, Uherské Hradiště; doc. PhDr. Luděk Galuška, CSc., Archeologický ústav, Moravské zemské muzeum, Brno; PhDr. Romana Habartová, etnografka, Kunovice; Mgr. Tomáš Chrástek, Slovácké muzeum, Uherské Hradiště; Mgr. Marta </a:t>
            </a:r>
            <a:r>
              <a:rPr lang="cs-CZ" sz="2000" b="0" i="0" dirty="0" err="1">
                <a:solidFill>
                  <a:srgbClr val="222222"/>
                </a:solidFill>
                <a:effectLst/>
              </a:rPr>
              <a:t>Kondrová</a:t>
            </a:r>
            <a:r>
              <a:rPr lang="cs-CZ" sz="2000" b="0" i="0" dirty="0">
                <a:solidFill>
                  <a:srgbClr val="222222"/>
                </a:solidFill>
                <a:effectLst/>
              </a:rPr>
              <a:t>, Slovácké muzeum, Uherské Hradiště; Mgr. Marie </a:t>
            </a:r>
            <a:r>
              <a:rPr lang="cs-CZ" sz="2000" b="0" i="0" dirty="0" err="1">
                <a:solidFill>
                  <a:srgbClr val="222222"/>
                </a:solidFill>
                <a:effectLst/>
              </a:rPr>
              <a:t>Martykánová</a:t>
            </a:r>
            <a:r>
              <a:rPr lang="cs-CZ" sz="2000" b="0" i="0" dirty="0">
                <a:solidFill>
                  <a:srgbClr val="222222"/>
                </a:solidFill>
                <a:effectLst/>
              </a:rPr>
              <a:t>, Slovácké muzeum, Uherské Hradiště; doc. PhDr. Hana Myslivečková, CSc., Katedra výtvarné výchovy, Pedagogická fakulta, Univerzita Palackého, Olomouc; PhDr.  Zdeněk Pokluda, Univerzita Tomáše Bati, Zlín; PhDr. Lumír Poláček, CSc., Archeologický ústav AV ČR, </a:t>
            </a:r>
            <a:r>
              <a:rPr lang="cs-CZ" sz="2000" b="0" i="0" dirty="0" err="1">
                <a:solidFill>
                  <a:srgbClr val="222222"/>
                </a:solidFill>
                <a:effectLst/>
              </a:rPr>
              <a:t>v.v.i</a:t>
            </a:r>
            <a:r>
              <a:rPr lang="cs-CZ" sz="2000" b="0" i="0" dirty="0">
                <a:solidFill>
                  <a:srgbClr val="222222"/>
                </a:solidFill>
                <a:effectLst/>
              </a:rPr>
              <a:t>., Brno; PhDr. Blanka </a:t>
            </a:r>
            <a:r>
              <a:rPr lang="cs-CZ" sz="2000" b="0" i="0" dirty="0" err="1">
                <a:solidFill>
                  <a:srgbClr val="222222"/>
                </a:solidFill>
                <a:effectLst/>
              </a:rPr>
              <a:t>Rašticová</a:t>
            </a:r>
            <a:r>
              <a:rPr lang="cs-CZ" sz="2000" b="0" i="0" dirty="0">
                <a:solidFill>
                  <a:srgbClr val="222222"/>
                </a:solidFill>
                <a:effectLst/>
              </a:rPr>
              <a:t>, historička, Uherské Hradiště; doc. Mgr. Katarína Slobodová Nováková, Ph.D., Filozofická fakulta, Univerzita sv. Cyrila a Metoda, Trnava; PhDr. Martin </a:t>
            </a:r>
            <a:r>
              <a:rPr lang="cs-CZ" sz="2000" b="0" i="0" dirty="0" err="1">
                <a:solidFill>
                  <a:srgbClr val="222222"/>
                </a:solidFill>
                <a:effectLst/>
              </a:rPr>
              <a:t>Šimša</a:t>
            </a:r>
            <a:r>
              <a:rPr lang="cs-CZ" sz="2000" b="0" i="0" dirty="0">
                <a:solidFill>
                  <a:srgbClr val="222222"/>
                </a:solidFill>
                <a:effectLst/>
              </a:rPr>
              <a:t>, Ph.D., Národní ústav lidové kultury, Strážnice; PhDr. Ludmila </a:t>
            </a:r>
            <a:r>
              <a:rPr lang="cs-CZ" sz="2000" b="0" i="0" dirty="0" err="1">
                <a:solidFill>
                  <a:srgbClr val="222222"/>
                </a:solidFill>
                <a:effectLst/>
              </a:rPr>
              <a:t>Tarcalová</a:t>
            </a:r>
            <a:r>
              <a:rPr lang="cs-CZ" sz="2000" b="0" i="0" dirty="0">
                <a:solidFill>
                  <a:srgbClr val="222222"/>
                </a:solidFill>
                <a:effectLst/>
              </a:rPr>
              <a:t>, etnografka, Uherské Hradiště; Mgr. Miroslav Vaškových, Ph.D., Muzeum Jana Amose Komenského, Uherský Brod; PhDr. Eva Večerková, CSc., Etnografický ústav, Moravské zemské muzeum, Brno; PhDr. Aleš Vyskočil, Ph.D., Historický ústav AV ČR, </a:t>
            </a:r>
            <a:r>
              <a:rPr lang="cs-CZ" sz="2000" b="0" i="0" dirty="0" err="1">
                <a:solidFill>
                  <a:srgbClr val="222222"/>
                </a:solidFill>
                <a:effectLst/>
              </a:rPr>
              <a:t>v.v.i</a:t>
            </a:r>
            <a:r>
              <a:rPr lang="cs-CZ" sz="2000" b="0" i="0" dirty="0">
                <a:solidFill>
                  <a:srgbClr val="222222"/>
                </a:solidFill>
                <a:effectLst/>
              </a:rPr>
              <a:t>., Brno</a:t>
            </a:r>
          </a:p>
        </p:txBody>
      </p:sp>
      <p:sp>
        <p:nvSpPr>
          <p:cNvPr id="4" name="Nadpis 1">
            <a:extLst>
              <a:ext uri="{FF2B5EF4-FFF2-40B4-BE49-F238E27FC236}">
                <a16:creationId xmlns:a16="http://schemas.microsoft.com/office/drawing/2014/main" xmlns="" id="{92CBD66E-598A-4DAE-A1BC-922CE1C6C5AB}"/>
              </a:ext>
            </a:extLst>
          </p:cNvPr>
          <p:cNvSpPr>
            <a:spLocks noGrp="1"/>
          </p:cNvSpPr>
          <p:nvPr>
            <p:ph type="title"/>
          </p:nvPr>
        </p:nvSpPr>
        <p:spPr>
          <a:xfrm>
            <a:off x="838200" y="365125"/>
            <a:ext cx="10515600" cy="1325563"/>
          </a:xfrm>
        </p:spPr>
        <p:txBody>
          <a:bodyPr/>
          <a:lstStyle/>
          <a:p>
            <a:r>
              <a:rPr lang="cs-CZ" dirty="0">
                <a:solidFill>
                  <a:srgbClr val="0070C0"/>
                </a:solidFill>
              </a:rPr>
              <a:t>ČASOPIS SLOVÁCKO – REDAKČNÍ RADA</a:t>
            </a:r>
          </a:p>
        </p:txBody>
      </p:sp>
    </p:spTree>
    <p:extLst>
      <p:ext uri="{BB962C8B-B14F-4D97-AF65-F5344CB8AC3E}">
        <p14:creationId xmlns:p14="http://schemas.microsoft.com/office/powerpoint/2010/main" val="42910221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obsah 2">
            <a:extLst>
              <a:ext uri="{FF2B5EF4-FFF2-40B4-BE49-F238E27FC236}">
                <a16:creationId xmlns:a16="http://schemas.microsoft.com/office/drawing/2014/main" xmlns="" id="{D64C3A8E-014E-4FD1-A937-75E7232E3581}"/>
              </a:ext>
            </a:extLst>
          </p:cNvPr>
          <p:cNvSpPr>
            <a:spLocks noGrp="1"/>
          </p:cNvSpPr>
          <p:nvPr>
            <p:ph idx="1"/>
          </p:nvPr>
        </p:nvSpPr>
        <p:spPr>
          <a:xfrm>
            <a:off x="635000" y="1524000"/>
            <a:ext cx="10922000" cy="4851400"/>
          </a:xfrm>
        </p:spPr>
        <p:txBody>
          <a:bodyPr>
            <a:normAutofit/>
          </a:bodyPr>
          <a:lstStyle/>
          <a:p>
            <a:pPr marL="0" indent="0" algn="just">
              <a:buNone/>
            </a:pPr>
            <a:r>
              <a:rPr lang="cs-CZ" sz="3200" dirty="0"/>
              <a:t>Redakce přijímá abstrakty studií z oborů zaměření časopisu v průběhu roku. Kompletní studie podléhající recenznímu řízení musí být zaslány redakci nejpozději do 30. září. Obsahově kratší příspěvky nepodléhající recenznímu řízení (např. zprávy, recenze, jubilea) lze zaslat redakci během celého roku. Studie i zprávy lze publikovat pouze v českém a slovenském jazyce.</a:t>
            </a:r>
          </a:p>
          <a:p>
            <a:pPr marL="0" indent="0" algn="just">
              <a:buNone/>
            </a:pPr>
            <a:r>
              <a:rPr lang="cs-CZ" sz="3200" dirty="0"/>
              <a:t>Studie i zprávy jsou autoři povinni zaslat v elektronické podobě v textovém editoru Word. Pokud nebylo po dohodě s redakcí určeno jinak, délka studie musí být max. 36 000 znaků včetně mezer, délka zpráv max. 10 000 znaků včetně mezer.</a:t>
            </a:r>
          </a:p>
          <a:p>
            <a:pPr marL="0" indent="0">
              <a:buNone/>
            </a:pPr>
            <a:endParaRPr lang="cs-CZ" dirty="0"/>
          </a:p>
        </p:txBody>
      </p:sp>
      <p:sp>
        <p:nvSpPr>
          <p:cNvPr id="4" name="Nadpis 1">
            <a:extLst>
              <a:ext uri="{FF2B5EF4-FFF2-40B4-BE49-F238E27FC236}">
                <a16:creationId xmlns:a16="http://schemas.microsoft.com/office/drawing/2014/main" xmlns="" id="{BC9BF26A-5AEE-4202-A385-C03147C1A8C1}"/>
              </a:ext>
            </a:extLst>
          </p:cNvPr>
          <p:cNvSpPr>
            <a:spLocks noGrp="1"/>
          </p:cNvSpPr>
          <p:nvPr>
            <p:ph type="title"/>
          </p:nvPr>
        </p:nvSpPr>
        <p:spPr>
          <a:xfrm>
            <a:off x="1041400" y="360362"/>
            <a:ext cx="10515600" cy="1325563"/>
          </a:xfrm>
        </p:spPr>
        <p:txBody>
          <a:bodyPr/>
          <a:lstStyle/>
          <a:p>
            <a:r>
              <a:rPr lang="cs-CZ" dirty="0">
                <a:solidFill>
                  <a:srgbClr val="0070C0"/>
                </a:solidFill>
              </a:rPr>
              <a:t>ČASOPIS SLOVÁCKO – POKYNY PRO AUTORY</a:t>
            </a:r>
          </a:p>
        </p:txBody>
      </p:sp>
    </p:spTree>
    <p:extLst>
      <p:ext uri="{BB962C8B-B14F-4D97-AF65-F5344CB8AC3E}">
        <p14:creationId xmlns:p14="http://schemas.microsoft.com/office/powerpoint/2010/main" val="40909850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obsah 2">
            <a:extLst>
              <a:ext uri="{FF2B5EF4-FFF2-40B4-BE49-F238E27FC236}">
                <a16:creationId xmlns:a16="http://schemas.microsoft.com/office/drawing/2014/main" xmlns="" id="{E73CE528-4FC0-44F3-BCD4-D5CAF16FEB4D}"/>
              </a:ext>
            </a:extLst>
          </p:cNvPr>
          <p:cNvSpPr>
            <a:spLocks noGrp="1"/>
          </p:cNvSpPr>
          <p:nvPr>
            <p:ph idx="1"/>
          </p:nvPr>
        </p:nvSpPr>
        <p:spPr/>
        <p:txBody>
          <a:bodyPr>
            <a:normAutofit fontScale="92500" lnSpcReduction="10000"/>
          </a:bodyPr>
          <a:lstStyle/>
          <a:p>
            <a:pPr marL="0" indent="0" algn="just">
              <a:buNone/>
            </a:pPr>
            <a:r>
              <a:rPr lang="cs-CZ" sz="2800" dirty="0"/>
              <a:t>Rukopis studie (procházející recenzním řízením) musí v pořadí obsahovat název, krátkou anotaci, vlastní text, poznámkový aparát nebo abecední seznam citované literatury, stručný autobiografický údaj (jméno a příjmení, titul, rok narození, pracoviště a odborný zájem), resumé v rozsahu max. 1 800 znaků včetně mezer, které nechá redakce přeložit do angličtiny a němčiny, a klíčová slova. </a:t>
            </a:r>
          </a:p>
          <a:p>
            <a:pPr marL="0" indent="0" algn="just">
              <a:buNone/>
            </a:pPr>
            <a:r>
              <a:rPr lang="cs-CZ" sz="2800" dirty="0"/>
              <a:t>Obrazovou přílohu je nutno dodat nejlépe ve formátu JPG (rozlišení alespoň 300 dpi), popisky musí obsahovat místo (pokud je dle povahy příspěvku nutné uvádět) a autora fotografie či kresby (pokud je znám), dataci (pokud je dle povahy příspěvku nutné uvádět), v případě přetištění z jiné publikace rovněž přesný bibliografický údaj včetně strany. Redakce provádí jazykovou korekturu textu podle pravopisných pravidel českého a slovenského jazyka.</a:t>
            </a:r>
          </a:p>
          <a:p>
            <a:pPr marL="0" indent="0">
              <a:buNone/>
            </a:pPr>
            <a:endParaRPr lang="cs-CZ" dirty="0"/>
          </a:p>
        </p:txBody>
      </p:sp>
      <p:sp>
        <p:nvSpPr>
          <p:cNvPr id="4" name="Nadpis 1">
            <a:extLst>
              <a:ext uri="{FF2B5EF4-FFF2-40B4-BE49-F238E27FC236}">
                <a16:creationId xmlns:a16="http://schemas.microsoft.com/office/drawing/2014/main" xmlns="" id="{77342C5D-36B4-4FC3-B1DD-BAD38F181434}"/>
              </a:ext>
            </a:extLst>
          </p:cNvPr>
          <p:cNvSpPr>
            <a:spLocks noGrp="1"/>
          </p:cNvSpPr>
          <p:nvPr>
            <p:ph type="title"/>
          </p:nvPr>
        </p:nvSpPr>
        <p:spPr>
          <a:xfrm>
            <a:off x="838200" y="365125"/>
            <a:ext cx="10515600" cy="1325563"/>
          </a:xfrm>
        </p:spPr>
        <p:txBody>
          <a:bodyPr/>
          <a:lstStyle/>
          <a:p>
            <a:r>
              <a:rPr lang="cs-CZ" dirty="0">
                <a:solidFill>
                  <a:srgbClr val="0070C0"/>
                </a:solidFill>
              </a:rPr>
              <a:t>ČASOPIS SLOVÁCKO – POKYNY PRO AUTORY</a:t>
            </a:r>
          </a:p>
        </p:txBody>
      </p:sp>
    </p:spTree>
    <p:extLst>
      <p:ext uri="{BB962C8B-B14F-4D97-AF65-F5344CB8AC3E}">
        <p14:creationId xmlns:p14="http://schemas.microsoft.com/office/powerpoint/2010/main" val="31383412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obsah 2">
            <a:extLst>
              <a:ext uri="{FF2B5EF4-FFF2-40B4-BE49-F238E27FC236}">
                <a16:creationId xmlns:a16="http://schemas.microsoft.com/office/drawing/2014/main" xmlns="" id="{F729C0FD-029A-4C16-93CB-F781E9F4F4C7}"/>
              </a:ext>
            </a:extLst>
          </p:cNvPr>
          <p:cNvSpPr>
            <a:spLocks noGrp="1"/>
          </p:cNvSpPr>
          <p:nvPr>
            <p:ph idx="1"/>
          </p:nvPr>
        </p:nvSpPr>
        <p:spPr/>
        <p:txBody>
          <a:bodyPr>
            <a:normAutofit fontScale="85000" lnSpcReduction="20000"/>
          </a:bodyPr>
          <a:lstStyle/>
          <a:p>
            <a:pPr marL="0" indent="0">
              <a:buNone/>
            </a:pPr>
            <a:r>
              <a:rPr lang="cs-CZ" b="1" dirty="0"/>
              <a:t>Technické pokyny redakce pro publikování:</a:t>
            </a:r>
          </a:p>
          <a:p>
            <a:pPr marL="0" indent="0">
              <a:buNone/>
            </a:pPr>
            <a:r>
              <a:rPr lang="cs-CZ" dirty="0"/>
              <a:t>příspěvek je nutné odevzdat v elektronické podobě v textovém editoru Word</a:t>
            </a:r>
          </a:p>
          <a:p>
            <a:pPr marL="0" indent="0">
              <a:buNone/>
            </a:pPr>
            <a:r>
              <a:rPr lang="cs-CZ" dirty="0"/>
              <a:t>fotografická příloha: v elektronické podobě nejlépe ve formátu JPG (rozlišení alespoň 300 dpi), případně originál fotografie v papírové formě (redakce zajistí naskenování či </a:t>
            </a:r>
            <a:r>
              <a:rPr lang="cs-CZ" dirty="0" err="1"/>
              <a:t>přefocení</a:t>
            </a:r>
            <a:r>
              <a:rPr lang="cs-CZ" dirty="0"/>
              <a:t>), který bude autorovi v pořádku vrácen zpět</a:t>
            </a:r>
          </a:p>
          <a:p>
            <a:pPr marL="0" indent="0">
              <a:buNone/>
            </a:pPr>
            <a:r>
              <a:rPr lang="cs-CZ" dirty="0"/>
              <a:t>písmo: Times New Roman</a:t>
            </a:r>
          </a:p>
          <a:p>
            <a:pPr marL="0" indent="0">
              <a:buNone/>
            </a:pPr>
            <a:r>
              <a:rPr lang="cs-CZ" dirty="0"/>
              <a:t>název příspěvku: velikost 12 tučně, verzálkou</a:t>
            </a:r>
          </a:p>
          <a:p>
            <a:pPr marL="0" indent="0">
              <a:buNone/>
            </a:pPr>
            <a:r>
              <a:rPr lang="cs-CZ" dirty="0"/>
              <a:t>jméno, příjmení, název instituce: velikost 12 kurzíva</a:t>
            </a:r>
          </a:p>
          <a:p>
            <a:pPr marL="0" indent="0">
              <a:buNone/>
            </a:pPr>
            <a:r>
              <a:rPr lang="cs-CZ" dirty="0"/>
              <a:t>anotace příspěvku: česky několika větami před článkem</a:t>
            </a:r>
          </a:p>
          <a:p>
            <a:pPr marL="0" indent="0">
              <a:buNone/>
            </a:pPr>
            <a:r>
              <a:rPr lang="cs-CZ" dirty="0"/>
              <a:t>text: velikost 12</a:t>
            </a:r>
          </a:p>
          <a:p>
            <a:pPr marL="0" indent="0">
              <a:buNone/>
            </a:pPr>
            <a:r>
              <a:rPr lang="cs-CZ" dirty="0"/>
              <a:t>odstavce: zarovnání vlevo, řádkování 1,5</a:t>
            </a:r>
            <a:r>
              <a:rPr lang="cs-CZ" dirty="0">
                <a:effectLst/>
              </a:rPr>
              <a:t/>
            </a:r>
            <a:br>
              <a:rPr lang="cs-CZ" dirty="0">
                <a:effectLst/>
              </a:rPr>
            </a:br>
            <a:endParaRPr lang="cs-CZ" dirty="0"/>
          </a:p>
          <a:p>
            <a:endParaRPr lang="cs-CZ" dirty="0"/>
          </a:p>
        </p:txBody>
      </p:sp>
      <p:sp>
        <p:nvSpPr>
          <p:cNvPr id="4" name="Nadpis 1">
            <a:extLst>
              <a:ext uri="{FF2B5EF4-FFF2-40B4-BE49-F238E27FC236}">
                <a16:creationId xmlns:a16="http://schemas.microsoft.com/office/drawing/2014/main" xmlns="" id="{8F2B108B-A06B-4026-A7E1-B6799EE42713}"/>
              </a:ext>
            </a:extLst>
          </p:cNvPr>
          <p:cNvSpPr>
            <a:spLocks noGrp="1"/>
          </p:cNvSpPr>
          <p:nvPr>
            <p:ph type="title"/>
          </p:nvPr>
        </p:nvSpPr>
        <p:spPr>
          <a:xfrm>
            <a:off x="838200" y="365125"/>
            <a:ext cx="10515600" cy="1325563"/>
          </a:xfrm>
        </p:spPr>
        <p:txBody>
          <a:bodyPr/>
          <a:lstStyle/>
          <a:p>
            <a:r>
              <a:rPr lang="cs-CZ" dirty="0">
                <a:solidFill>
                  <a:srgbClr val="0070C0"/>
                </a:solidFill>
              </a:rPr>
              <a:t>ČASOPIS SLOVÁCKO – POKYNY PRO AUTORY</a:t>
            </a:r>
          </a:p>
        </p:txBody>
      </p:sp>
    </p:spTree>
    <p:extLst>
      <p:ext uri="{BB962C8B-B14F-4D97-AF65-F5344CB8AC3E}">
        <p14:creationId xmlns:p14="http://schemas.microsoft.com/office/powerpoint/2010/main" val="12910912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obsah 2">
            <a:extLst>
              <a:ext uri="{FF2B5EF4-FFF2-40B4-BE49-F238E27FC236}">
                <a16:creationId xmlns:a16="http://schemas.microsoft.com/office/drawing/2014/main" xmlns="" id="{43E99DDD-020B-4568-9E40-6E0B29D8E171}"/>
              </a:ext>
            </a:extLst>
          </p:cNvPr>
          <p:cNvSpPr>
            <a:spLocks noGrp="1"/>
          </p:cNvSpPr>
          <p:nvPr>
            <p:ph idx="1"/>
          </p:nvPr>
        </p:nvSpPr>
        <p:spPr>
          <a:xfrm>
            <a:off x="749300" y="1193800"/>
            <a:ext cx="10515600" cy="4724400"/>
          </a:xfrm>
        </p:spPr>
        <p:txBody>
          <a:bodyPr>
            <a:noAutofit/>
          </a:bodyPr>
          <a:lstStyle/>
          <a:p>
            <a:pPr marL="0" indent="0" algn="just">
              <a:buNone/>
            </a:pPr>
            <a:r>
              <a:rPr lang="cs-CZ" sz="2200" dirty="0"/>
              <a:t>Texty přijaté redakcí časopisu Slovácko jsou v případě předpokládaného zařazení do tisku zasílány k posouzení dvěma nezávislým recenzentům, kteří nejsou pracovníky stejného pracoviště jako autor (nebo jeden ze spoluautorů) nebo kteří by mohli být jakýmkoliv způsobem v konfliktu zájmů v rámci recenzované studie (výjimku tvoří krátké zprávy, recenze publikací, personálie významných osobností, texty rubriky muzejnictví, které nejsou recenzovány). Redaktor časopisu může autorovi navrhnout úpravy textu jak formální, tak obsahové, ještě před zasláním recenzentům. Recenzování je anonymní, tzn. recenzenti neznají autora textu a naopak. Stejně tak recenzenti studie nejsou o sobě informováni navzájem. Recenzenti jsou vybíráni redakcí podle vlastní specializace vhodné k posouzení dané problematiky textu. Ani jeden z recenzentů nesmí být s autorem (či s více autory jedné studie) spojen osobně, pracovně či institucionálně. Recenzenty nejsou členové redakční rady časopisu Slovácko. Recenzenti pracují se standardizovaným posudkovým formulářem, do kterého uvádějí, zda text doporučují k publikování, nebo doporučují k publikování s úpravami, nebo doporučují publikovat po zásadnějších úpravách a s novým recenzním posudkem, či nedoporučují publikovat. Své rozhodnutí recenzenti zdůvodňují v posudku, jehož anonymní část je k dispozici autorovi. Konečné rozhodnutí, zda zařadit či nezařadit text do tisku, případně se vyjádřit k nesouhlasu autora s posudkem, definuje redakční rada.</a:t>
            </a:r>
          </a:p>
        </p:txBody>
      </p:sp>
      <p:sp>
        <p:nvSpPr>
          <p:cNvPr id="4" name="Nadpis 1">
            <a:extLst>
              <a:ext uri="{FF2B5EF4-FFF2-40B4-BE49-F238E27FC236}">
                <a16:creationId xmlns:a16="http://schemas.microsoft.com/office/drawing/2014/main" xmlns="" id="{567FDB5F-0762-4CE4-B426-CA2E7508CCA9}"/>
              </a:ext>
            </a:extLst>
          </p:cNvPr>
          <p:cNvSpPr>
            <a:spLocks noGrp="1"/>
          </p:cNvSpPr>
          <p:nvPr>
            <p:ph type="title"/>
          </p:nvPr>
        </p:nvSpPr>
        <p:spPr>
          <a:xfrm>
            <a:off x="1231900" y="211137"/>
            <a:ext cx="10515600" cy="1325563"/>
          </a:xfrm>
        </p:spPr>
        <p:txBody>
          <a:bodyPr/>
          <a:lstStyle/>
          <a:p>
            <a:r>
              <a:rPr lang="cs-CZ" dirty="0">
                <a:solidFill>
                  <a:srgbClr val="0070C0"/>
                </a:solidFill>
              </a:rPr>
              <a:t>ČASOPIS SLOVÁCKO – RECENZNÍ ŘÍZENÍ</a:t>
            </a:r>
          </a:p>
        </p:txBody>
      </p:sp>
    </p:spTree>
    <p:extLst>
      <p:ext uri="{BB962C8B-B14F-4D97-AF65-F5344CB8AC3E}">
        <p14:creationId xmlns:p14="http://schemas.microsoft.com/office/powerpoint/2010/main" val="35422781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xmlns="" id="{86F12200-5E85-48FB-9C3E-4106D6450A94}"/>
              </a:ext>
            </a:extLst>
          </p:cNvPr>
          <p:cNvSpPr>
            <a:spLocks noGrp="1"/>
          </p:cNvSpPr>
          <p:nvPr>
            <p:ph type="title"/>
          </p:nvPr>
        </p:nvSpPr>
        <p:spPr/>
        <p:txBody>
          <a:bodyPr/>
          <a:lstStyle/>
          <a:p>
            <a:r>
              <a:rPr lang="cs-CZ" dirty="0">
                <a:solidFill>
                  <a:srgbClr val="0070C0"/>
                </a:solidFill>
              </a:rPr>
              <a:t>SBORNÍKY A STUDIE SLOVÁCKÉHO MUZEA</a:t>
            </a:r>
          </a:p>
        </p:txBody>
      </p:sp>
      <p:sp>
        <p:nvSpPr>
          <p:cNvPr id="3" name="Zástupný obsah 2">
            <a:extLst>
              <a:ext uri="{FF2B5EF4-FFF2-40B4-BE49-F238E27FC236}">
                <a16:creationId xmlns:a16="http://schemas.microsoft.com/office/drawing/2014/main" xmlns="" id="{6C620956-B919-4AFC-9DB2-2F791EA70FCF}"/>
              </a:ext>
            </a:extLst>
          </p:cNvPr>
          <p:cNvSpPr>
            <a:spLocks noGrp="1"/>
          </p:cNvSpPr>
          <p:nvPr>
            <p:ph idx="1"/>
          </p:nvPr>
        </p:nvSpPr>
        <p:spPr/>
        <p:txBody>
          <a:bodyPr/>
          <a:lstStyle/>
          <a:p>
            <a:pPr marL="0" indent="0">
              <a:buNone/>
            </a:pPr>
            <a:r>
              <a:rPr lang="cs-CZ" b="1" dirty="0"/>
              <a:t>KULT A ŽIVLY</a:t>
            </a:r>
          </a:p>
          <a:p>
            <a:pPr marL="0" indent="0">
              <a:buNone/>
            </a:pPr>
            <a:r>
              <a:rPr lang="cs-CZ" dirty="0"/>
              <a:t>Sborník z konference </a:t>
            </a:r>
            <a:r>
              <a:rPr lang="cs-CZ" dirty="0" err="1"/>
              <a:t>karpatologické</a:t>
            </a:r>
            <a:r>
              <a:rPr lang="cs-CZ" dirty="0"/>
              <a:t> komise pro lidové obyčeje konané ve Vsetíně v roce 1999.</a:t>
            </a:r>
          </a:p>
          <a:p>
            <a:pPr marL="0" indent="0">
              <a:buNone/>
            </a:pPr>
            <a:r>
              <a:rPr lang="cs-CZ" dirty="0"/>
              <a:t>Dostupné z: </a:t>
            </a:r>
            <a:r>
              <a:rPr lang="cs-CZ" dirty="0">
                <a:hlinkClick r:id="rId2"/>
              </a:rPr>
              <a:t>http://www.slovackemuzeum.cz/doc/310/</a:t>
            </a:r>
            <a:endParaRPr lang="cs-CZ" dirty="0"/>
          </a:p>
          <a:p>
            <a:pPr marL="0" indent="0">
              <a:buNone/>
            </a:pPr>
            <a:endParaRPr lang="cs-CZ" dirty="0"/>
          </a:p>
          <a:p>
            <a:pPr marL="0" indent="0">
              <a:buNone/>
            </a:pPr>
            <a:r>
              <a:rPr lang="cs-CZ" b="1" dirty="0"/>
              <a:t>LITERÁRNÍ MYSTIFIKACE, ETNICKÉ MÝTY A JEJICH ÚLOHA PŘI FORMOVÁNÍ NÁRODNÍHO VĚDOMÍ</a:t>
            </a:r>
          </a:p>
          <a:p>
            <a:pPr marL="0" indent="0">
              <a:buNone/>
            </a:pPr>
            <a:r>
              <a:rPr lang="cs-CZ" dirty="0"/>
              <a:t>Sborník z mezinárodní konference konané ve dnech 20. a 21. 10. 2001.</a:t>
            </a:r>
          </a:p>
          <a:p>
            <a:pPr marL="0" indent="0">
              <a:buNone/>
            </a:pPr>
            <a:r>
              <a:rPr lang="cs-CZ" dirty="0"/>
              <a:t>Dostupné z: </a:t>
            </a:r>
            <a:r>
              <a:rPr lang="cs-CZ" dirty="0">
                <a:hlinkClick r:id="rId3"/>
              </a:rPr>
              <a:t>http://www.slovackemuzeum.cz/doc/309/</a:t>
            </a:r>
            <a:endParaRPr lang="cs-CZ" dirty="0"/>
          </a:p>
          <a:p>
            <a:pPr marL="0" indent="0">
              <a:buNone/>
            </a:pPr>
            <a:endParaRPr lang="cs-CZ" dirty="0"/>
          </a:p>
        </p:txBody>
      </p:sp>
    </p:spTree>
    <p:extLst>
      <p:ext uri="{BB962C8B-B14F-4D97-AF65-F5344CB8AC3E}">
        <p14:creationId xmlns:p14="http://schemas.microsoft.com/office/powerpoint/2010/main" val="35586802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obsah 2">
            <a:extLst>
              <a:ext uri="{FF2B5EF4-FFF2-40B4-BE49-F238E27FC236}">
                <a16:creationId xmlns:a16="http://schemas.microsoft.com/office/drawing/2014/main" xmlns="" id="{F7A421AC-F1DD-43BF-857C-10703027014F}"/>
              </a:ext>
            </a:extLst>
          </p:cNvPr>
          <p:cNvSpPr>
            <a:spLocks noGrp="1"/>
          </p:cNvSpPr>
          <p:nvPr>
            <p:ph idx="1"/>
          </p:nvPr>
        </p:nvSpPr>
        <p:spPr>
          <a:xfrm>
            <a:off x="838200" y="1825625"/>
            <a:ext cx="6586728" cy="4667250"/>
          </a:xfrm>
        </p:spPr>
        <p:txBody>
          <a:bodyPr>
            <a:normAutofit fontScale="92500"/>
          </a:bodyPr>
          <a:lstStyle/>
          <a:p>
            <a:pPr marL="0" indent="0">
              <a:buNone/>
            </a:pPr>
            <a:r>
              <a:rPr lang="cs-CZ" b="1" dirty="0"/>
              <a:t>TĚLO JAKO KULTURNÍ FENOMÉN</a:t>
            </a:r>
          </a:p>
          <a:p>
            <a:pPr marL="0" indent="0">
              <a:buNone/>
            </a:pPr>
            <a:r>
              <a:rPr lang="cs-CZ" dirty="0"/>
              <a:t>Sborník příspěvků z konference </a:t>
            </a:r>
            <a:r>
              <a:rPr lang="cs-CZ" dirty="0" err="1"/>
              <a:t>karpatologické</a:t>
            </a:r>
            <a:r>
              <a:rPr lang="cs-CZ" dirty="0"/>
              <a:t> komise pro lidové obyčeje MKKK konané v roce 2009 v Hodoníně. 31 referátů shrnuje výsledky výzkumů přednesených v následujících okruzích: Tělo jako objekt rituálních úkonů, Symbolika těla a jeho součásti, Péče a tělo, Tělo ve folkloru, Tělo a duše, Tělo ve výtvarném umění.</a:t>
            </a:r>
          </a:p>
          <a:p>
            <a:pPr marL="0" indent="0">
              <a:buNone/>
            </a:pPr>
            <a:r>
              <a:rPr lang="cs-CZ" dirty="0" err="1"/>
              <a:t>Tarcalová</a:t>
            </a:r>
            <a:r>
              <a:rPr lang="cs-CZ" dirty="0"/>
              <a:t>, Ludmila. </a:t>
            </a:r>
            <a:r>
              <a:rPr lang="cs-CZ" i="1" dirty="0"/>
              <a:t>Tělo Jako Kulturní Fenomén: "já Nejsem Dřevo, Jsem Duch a Tělo". </a:t>
            </a:r>
            <a:r>
              <a:rPr lang="cs-CZ" dirty="0"/>
              <a:t>V Uherském Hradišti: Slovácké muzeum, 2010.</a:t>
            </a:r>
          </a:p>
        </p:txBody>
      </p:sp>
      <p:sp>
        <p:nvSpPr>
          <p:cNvPr id="4" name="Nadpis 1">
            <a:extLst>
              <a:ext uri="{FF2B5EF4-FFF2-40B4-BE49-F238E27FC236}">
                <a16:creationId xmlns:a16="http://schemas.microsoft.com/office/drawing/2014/main" xmlns="" id="{418900EF-A87F-4384-A58A-7F701D16FF4B}"/>
              </a:ext>
            </a:extLst>
          </p:cNvPr>
          <p:cNvSpPr>
            <a:spLocks noGrp="1"/>
          </p:cNvSpPr>
          <p:nvPr>
            <p:ph type="title"/>
          </p:nvPr>
        </p:nvSpPr>
        <p:spPr>
          <a:xfrm>
            <a:off x="838200" y="365125"/>
            <a:ext cx="10515600" cy="1325563"/>
          </a:xfrm>
        </p:spPr>
        <p:txBody>
          <a:bodyPr/>
          <a:lstStyle/>
          <a:p>
            <a:r>
              <a:rPr lang="cs-CZ" dirty="0">
                <a:solidFill>
                  <a:srgbClr val="0070C0"/>
                </a:solidFill>
              </a:rPr>
              <a:t>SBORNÍKY A STUDIE SLOVÁCKÉHO MUZEA</a:t>
            </a:r>
          </a:p>
        </p:txBody>
      </p:sp>
      <p:pic>
        <p:nvPicPr>
          <p:cNvPr id="7170" name="Picture 2" descr="Tělo jako kulturní fenomén">
            <a:extLst>
              <a:ext uri="{FF2B5EF4-FFF2-40B4-BE49-F238E27FC236}">
                <a16:creationId xmlns:a16="http://schemas.microsoft.com/office/drawing/2014/main" xmlns="" id="{30017C51-F760-441A-AB1E-DF61FFC28F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00417" y="1523999"/>
            <a:ext cx="3453384" cy="49158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2583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obsah 2">
            <a:extLst>
              <a:ext uri="{FF2B5EF4-FFF2-40B4-BE49-F238E27FC236}">
                <a16:creationId xmlns:a16="http://schemas.microsoft.com/office/drawing/2014/main" xmlns="" id="{8A912E7A-6A59-48DE-9FAB-43F352B18FCB}"/>
              </a:ext>
            </a:extLst>
          </p:cNvPr>
          <p:cNvSpPr>
            <a:spLocks noGrp="1"/>
          </p:cNvSpPr>
          <p:nvPr>
            <p:ph idx="1"/>
          </p:nvPr>
        </p:nvSpPr>
        <p:spPr/>
        <p:txBody>
          <a:bodyPr>
            <a:normAutofit/>
          </a:bodyPr>
          <a:lstStyle/>
          <a:p>
            <a:pPr marL="0" indent="0">
              <a:buNone/>
            </a:pPr>
            <a:r>
              <a:rPr lang="cs-CZ" b="1" dirty="0"/>
              <a:t>OSUDY ZEMĚDĚLSKÉHO DRUŽSTEVNICTVÍ VE 20. STOLETÍ</a:t>
            </a:r>
          </a:p>
          <a:p>
            <a:pPr marL="0" indent="0">
              <a:buNone/>
            </a:pPr>
            <a:r>
              <a:rPr lang="cs-CZ" dirty="0"/>
              <a:t>Sborník příspěvků z mezinárodní konference konané ve dnech 15. a 16. května 2002 věnovaný Lubomíru Slezákovi k 70. narozeninám </a:t>
            </a:r>
          </a:p>
          <a:p>
            <a:pPr marL="0" indent="0">
              <a:buNone/>
            </a:pPr>
            <a:r>
              <a:rPr lang="cs-CZ" dirty="0"/>
              <a:t>Dostupné z: </a:t>
            </a:r>
            <a:r>
              <a:rPr lang="cs-CZ" dirty="0">
                <a:hlinkClick r:id="rId2"/>
              </a:rPr>
              <a:t>http://www.slovackemuzeum.cz/doc/308/</a:t>
            </a:r>
            <a:endParaRPr lang="cs-CZ" dirty="0"/>
          </a:p>
          <a:p>
            <a:pPr marL="0" indent="0">
              <a:buNone/>
            </a:pPr>
            <a:endParaRPr lang="cs-CZ" dirty="0"/>
          </a:p>
          <a:p>
            <a:pPr marL="0" indent="0">
              <a:buNone/>
            </a:pPr>
            <a:r>
              <a:rPr lang="cs-CZ" b="1" dirty="0"/>
              <a:t>OSOBNOSTI AGRÁRNÍ POLITIKY 19. a 20. STOLETÍ</a:t>
            </a:r>
          </a:p>
          <a:p>
            <a:pPr marL="0" indent="0">
              <a:buNone/>
            </a:pPr>
            <a:r>
              <a:rPr lang="cs-CZ" dirty="0"/>
              <a:t>Sborník příspěvků z mezinárodní konference konané ve dnech 24. a 25. května 2006.</a:t>
            </a:r>
          </a:p>
          <a:p>
            <a:pPr marL="0" indent="0">
              <a:buNone/>
            </a:pPr>
            <a:r>
              <a:rPr lang="cs-CZ" dirty="0"/>
              <a:t>Dostupné z: </a:t>
            </a:r>
            <a:r>
              <a:rPr lang="cs-CZ" dirty="0">
                <a:hlinkClick r:id="rId3"/>
              </a:rPr>
              <a:t>http://www.slovackemuzeum.cz/doc/311/</a:t>
            </a:r>
            <a:endParaRPr lang="cs-CZ" dirty="0"/>
          </a:p>
          <a:p>
            <a:pPr marL="0" indent="0">
              <a:buNone/>
            </a:pPr>
            <a:endParaRPr lang="cs-CZ" dirty="0"/>
          </a:p>
        </p:txBody>
      </p:sp>
      <p:sp>
        <p:nvSpPr>
          <p:cNvPr id="4" name="Nadpis 1">
            <a:extLst>
              <a:ext uri="{FF2B5EF4-FFF2-40B4-BE49-F238E27FC236}">
                <a16:creationId xmlns:a16="http://schemas.microsoft.com/office/drawing/2014/main" xmlns="" id="{DA470F42-0D8B-49E4-82F0-B0821791B4C2}"/>
              </a:ext>
            </a:extLst>
          </p:cNvPr>
          <p:cNvSpPr>
            <a:spLocks noGrp="1"/>
          </p:cNvSpPr>
          <p:nvPr>
            <p:ph type="title"/>
          </p:nvPr>
        </p:nvSpPr>
        <p:spPr>
          <a:xfrm>
            <a:off x="838200" y="365125"/>
            <a:ext cx="10515600" cy="1325563"/>
          </a:xfrm>
        </p:spPr>
        <p:txBody>
          <a:bodyPr/>
          <a:lstStyle/>
          <a:p>
            <a:r>
              <a:rPr lang="cs-CZ" dirty="0">
                <a:solidFill>
                  <a:srgbClr val="0070C0"/>
                </a:solidFill>
              </a:rPr>
              <a:t>SBORNÍKY A STUDIE SLOVÁCKÉHO MUZEA</a:t>
            </a:r>
          </a:p>
        </p:txBody>
      </p:sp>
    </p:spTree>
    <p:extLst>
      <p:ext uri="{BB962C8B-B14F-4D97-AF65-F5344CB8AC3E}">
        <p14:creationId xmlns:p14="http://schemas.microsoft.com/office/powerpoint/2010/main" val="15391977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obsah 2">
            <a:extLst>
              <a:ext uri="{FF2B5EF4-FFF2-40B4-BE49-F238E27FC236}">
                <a16:creationId xmlns:a16="http://schemas.microsoft.com/office/drawing/2014/main" xmlns="" id="{478FCB1A-CE27-4E70-AD9A-F2777FD52FC9}"/>
              </a:ext>
            </a:extLst>
          </p:cNvPr>
          <p:cNvSpPr>
            <a:spLocks noGrp="1"/>
          </p:cNvSpPr>
          <p:nvPr>
            <p:ph idx="1"/>
          </p:nvPr>
        </p:nvSpPr>
        <p:spPr>
          <a:xfrm>
            <a:off x="646176" y="1825625"/>
            <a:ext cx="6900672" cy="4351338"/>
          </a:xfrm>
        </p:spPr>
        <p:txBody>
          <a:bodyPr/>
          <a:lstStyle/>
          <a:p>
            <a:pPr marL="0" indent="0">
              <a:buNone/>
            </a:pPr>
            <a:r>
              <a:rPr lang="cs-CZ" b="1" dirty="0"/>
              <a:t>ZVYKY A OBYČEJE SOCIOPROFESNÍCH SKUPIN</a:t>
            </a:r>
          </a:p>
          <a:p>
            <a:pPr marL="0" indent="0">
              <a:buNone/>
            </a:pPr>
            <a:endParaRPr lang="cs-CZ" b="1" dirty="0"/>
          </a:p>
          <a:p>
            <a:pPr marL="0" indent="0">
              <a:buNone/>
            </a:pPr>
            <a:r>
              <a:rPr lang="cs-CZ" dirty="0"/>
              <a:t>TARCALOVÁ, Ludmila, </a:t>
            </a:r>
            <a:r>
              <a:rPr lang="cs-CZ" dirty="0" err="1"/>
              <a:t>ed</a:t>
            </a:r>
            <a:r>
              <a:rPr lang="cs-CZ" dirty="0"/>
              <a:t>. </a:t>
            </a:r>
            <a:r>
              <a:rPr lang="cs-CZ" i="1" dirty="0"/>
              <a:t>Zvyky a obyčeje </a:t>
            </a:r>
            <a:r>
              <a:rPr lang="cs-CZ" i="1" dirty="0" err="1"/>
              <a:t>socioprofesních</a:t>
            </a:r>
            <a:r>
              <a:rPr lang="cs-CZ" i="1" dirty="0"/>
              <a:t> skupin:</a:t>
            </a:r>
            <a:r>
              <a:rPr lang="cs-CZ" dirty="0"/>
              <a:t> [sborník příspěvků z konference </a:t>
            </a:r>
            <a:r>
              <a:rPr lang="cs-CZ" dirty="0" err="1"/>
              <a:t>karpatologické</a:t>
            </a:r>
            <a:r>
              <a:rPr lang="cs-CZ" dirty="0"/>
              <a:t> komise pro lidové obyčeje MKKK konané v Buchlovicích v r. 2005]. V Uherském Hradišti: Slovácké muzeum, 2005. 251 s. Studie Slováckého muzea; 10/2005. ISBN 80-86185-48-6.</a:t>
            </a:r>
          </a:p>
          <a:p>
            <a:pPr marL="0" indent="0">
              <a:buNone/>
            </a:pPr>
            <a:endParaRPr lang="cs-CZ" b="1" dirty="0"/>
          </a:p>
        </p:txBody>
      </p:sp>
      <p:sp>
        <p:nvSpPr>
          <p:cNvPr id="4" name="Nadpis 1">
            <a:extLst>
              <a:ext uri="{FF2B5EF4-FFF2-40B4-BE49-F238E27FC236}">
                <a16:creationId xmlns:a16="http://schemas.microsoft.com/office/drawing/2014/main" xmlns="" id="{80C672EC-E5CE-48CF-9D77-E89F2EEE9821}"/>
              </a:ext>
            </a:extLst>
          </p:cNvPr>
          <p:cNvSpPr>
            <a:spLocks noGrp="1"/>
          </p:cNvSpPr>
          <p:nvPr>
            <p:ph type="title"/>
          </p:nvPr>
        </p:nvSpPr>
        <p:spPr>
          <a:xfrm>
            <a:off x="838200" y="365125"/>
            <a:ext cx="10515600" cy="1325563"/>
          </a:xfrm>
        </p:spPr>
        <p:txBody>
          <a:bodyPr/>
          <a:lstStyle/>
          <a:p>
            <a:r>
              <a:rPr lang="cs-CZ" dirty="0">
                <a:solidFill>
                  <a:srgbClr val="0070C0"/>
                </a:solidFill>
              </a:rPr>
              <a:t>SBORNÍKY A STUDIE SLOVÁCKÉHO MUZEA</a:t>
            </a:r>
          </a:p>
        </p:txBody>
      </p:sp>
      <p:pic>
        <p:nvPicPr>
          <p:cNvPr id="6146" name="Picture 2" descr="Zvyky a obyčeje socioprofesních skupin">
            <a:extLst>
              <a:ext uri="{FF2B5EF4-FFF2-40B4-BE49-F238E27FC236}">
                <a16:creationId xmlns:a16="http://schemas.microsoft.com/office/drawing/2014/main" xmlns="" id="{A42D68F7-9461-4499-A136-652822CF4A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75587" y="1690688"/>
            <a:ext cx="3478213" cy="4968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76593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obsah 2">
            <a:extLst>
              <a:ext uri="{FF2B5EF4-FFF2-40B4-BE49-F238E27FC236}">
                <a16:creationId xmlns:a16="http://schemas.microsoft.com/office/drawing/2014/main" xmlns="" id="{00459587-7707-4A5E-95D8-B72A7D689861}"/>
              </a:ext>
            </a:extLst>
          </p:cNvPr>
          <p:cNvSpPr>
            <a:spLocks noGrp="1"/>
          </p:cNvSpPr>
          <p:nvPr>
            <p:ph idx="1"/>
          </p:nvPr>
        </p:nvSpPr>
        <p:spPr/>
        <p:txBody>
          <a:bodyPr/>
          <a:lstStyle/>
          <a:p>
            <a:pPr marL="0" indent="0">
              <a:buNone/>
            </a:pPr>
            <a:r>
              <a:rPr lang="cs-CZ" b="1" dirty="0"/>
              <a:t>ZEMĚDĚLSKÉ ŠKOLSTVÍ, VÝZKUM A OSVĚTA, JAKO PŘEDPOKLAD SOCIÁLNÍHO A HOSPODÁŘSKÉHO ROZVOJE VENKOVA V 19. A 20. STOLETÍ. </a:t>
            </a:r>
            <a:r>
              <a:rPr lang="cs-CZ" dirty="0"/>
              <a:t>Sborník příspěvků z mezinárodní konference věnované památce Samuela </a:t>
            </a:r>
            <a:r>
              <a:rPr lang="cs-CZ" dirty="0" err="1"/>
              <a:t>Cambela</a:t>
            </a:r>
            <a:r>
              <a:rPr lang="cs-CZ" dirty="0"/>
              <a:t>. </a:t>
            </a:r>
          </a:p>
          <a:p>
            <a:pPr marL="0" indent="0">
              <a:buNone/>
            </a:pPr>
            <a:r>
              <a:rPr lang="cs-CZ" dirty="0"/>
              <a:t>Dostupné z: </a:t>
            </a:r>
            <a:r>
              <a:rPr lang="cs-CZ" dirty="0">
                <a:hlinkClick r:id="rId2"/>
              </a:rPr>
              <a:t>http://www.slovackemuzeum.cz/doc/312/</a:t>
            </a:r>
            <a:endParaRPr lang="cs-CZ" dirty="0"/>
          </a:p>
          <a:p>
            <a:pPr marL="0" indent="0">
              <a:buNone/>
            </a:pPr>
            <a:r>
              <a:rPr lang="cs-CZ" b="1" dirty="0"/>
              <a:t>AGRÁRNÍ STRANY VE VLÁDNÍCH A SAMOSPRÁVNÝCH STRUKTURÁCH MEZI SVĚTOVÝMI VÁLKAMI. </a:t>
            </a:r>
            <a:r>
              <a:rPr lang="cs-CZ" dirty="0"/>
              <a:t>Studie Slováckého muzea v Uherském Hradišti, 2008.</a:t>
            </a:r>
          </a:p>
          <a:p>
            <a:pPr marL="0" indent="0">
              <a:buNone/>
            </a:pPr>
            <a:r>
              <a:rPr lang="cs-CZ" dirty="0"/>
              <a:t>Dostupné z: </a:t>
            </a:r>
            <a:r>
              <a:rPr lang="cs-CZ" dirty="0">
                <a:hlinkClick r:id="rId3"/>
              </a:rPr>
              <a:t>http://www.slovackemuzeum.cz/doc/313/</a:t>
            </a:r>
            <a:endParaRPr lang="cs-CZ" dirty="0"/>
          </a:p>
          <a:p>
            <a:pPr marL="0" indent="0">
              <a:buNone/>
            </a:pPr>
            <a:endParaRPr lang="cs-CZ" dirty="0"/>
          </a:p>
          <a:p>
            <a:pPr marL="0" indent="0">
              <a:buNone/>
            </a:pPr>
            <a:endParaRPr lang="cs-CZ" dirty="0"/>
          </a:p>
        </p:txBody>
      </p:sp>
      <p:sp>
        <p:nvSpPr>
          <p:cNvPr id="4" name="Nadpis 1">
            <a:extLst>
              <a:ext uri="{FF2B5EF4-FFF2-40B4-BE49-F238E27FC236}">
                <a16:creationId xmlns:a16="http://schemas.microsoft.com/office/drawing/2014/main" xmlns="" id="{C2278713-D650-4426-BC54-86687BAF1D0B}"/>
              </a:ext>
            </a:extLst>
          </p:cNvPr>
          <p:cNvSpPr>
            <a:spLocks noGrp="1"/>
          </p:cNvSpPr>
          <p:nvPr>
            <p:ph type="title"/>
          </p:nvPr>
        </p:nvSpPr>
        <p:spPr>
          <a:xfrm>
            <a:off x="838200" y="365125"/>
            <a:ext cx="10515600" cy="1325563"/>
          </a:xfrm>
        </p:spPr>
        <p:txBody>
          <a:bodyPr/>
          <a:lstStyle/>
          <a:p>
            <a:r>
              <a:rPr lang="cs-CZ" dirty="0">
                <a:solidFill>
                  <a:srgbClr val="0070C0"/>
                </a:solidFill>
              </a:rPr>
              <a:t>SBORNÍKY A STUDIE SLOVÁCKÉHO MUZEA</a:t>
            </a:r>
          </a:p>
        </p:txBody>
      </p:sp>
    </p:spTree>
    <p:extLst>
      <p:ext uri="{BB962C8B-B14F-4D97-AF65-F5344CB8AC3E}">
        <p14:creationId xmlns:p14="http://schemas.microsoft.com/office/powerpoint/2010/main" val="22233381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xmlns="" id="{068B6332-3DF4-48A7-98BB-5E7BA39E1175}"/>
              </a:ext>
            </a:extLst>
          </p:cNvPr>
          <p:cNvSpPr>
            <a:spLocks noGrp="1"/>
          </p:cNvSpPr>
          <p:nvPr>
            <p:ph type="title"/>
          </p:nvPr>
        </p:nvSpPr>
        <p:spPr>
          <a:xfrm>
            <a:off x="158496" y="48774"/>
            <a:ext cx="11875008" cy="1561211"/>
          </a:xfrm>
        </p:spPr>
        <p:txBody>
          <a:bodyPr/>
          <a:lstStyle/>
          <a:p>
            <a:r>
              <a:rPr lang="cs-CZ" dirty="0">
                <a:solidFill>
                  <a:srgbClr val="0070C0"/>
                </a:solidFill>
              </a:rPr>
              <a:t>Uherské Hradiště - okresní město ve zlínském kraji  </a:t>
            </a:r>
          </a:p>
        </p:txBody>
      </p:sp>
      <p:pic>
        <p:nvPicPr>
          <p:cNvPr id="10" name="Zástupný obsah 9">
            <a:extLst>
              <a:ext uri="{FF2B5EF4-FFF2-40B4-BE49-F238E27FC236}">
                <a16:creationId xmlns:a16="http://schemas.microsoft.com/office/drawing/2014/main" xmlns="" id="{E187DE3B-099E-4219-AFAC-F187FD2DEA4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bwMode="auto">
          <a:xfrm>
            <a:off x="1648448" y="1385177"/>
            <a:ext cx="8504959" cy="52533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00984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1">
            <a:extLst>
              <a:ext uri="{FF2B5EF4-FFF2-40B4-BE49-F238E27FC236}">
                <a16:creationId xmlns:a16="http://schemas.microsoft.com/office/drawing/2014/main" xmlns="" id="{003F470C-F96B-406B-AFFF-1AB4BC0D811B}"/>
              </a:ext>
            </a:extLst>
          </p:cNvPr>
          <p:cNvSpPr>
            <a:spLocks noGrp="1"/>
          </p:cNvSpPr>
          <p:nvPr>
            <p:ph type="title"/>
          </p:nvPr>
        </p:nvSpPr>
        <p:spPr>
          <a:xfrm>
            <a:off x="838200" y="365125"/>
            <a:ext cx="10515600" cy="1325563"/>
          </a:xfrm>
        </p:spPr>
        <p:txBody>
          <a:bodyPr/>
          <a:lstStyle/>
          <a:p>
            <a:r>
              <a:rPr lang="cs-CZ" dirty="0">
                <a:solidFill>
                  <a:srgbClr val="0070C0"/>
                </a:solidFill>
              </a:rPr>
              <a:t>MONOGRAFIE A NAUČNÉ PUBLIKACE VĚNUJÍCÍ SE VÝVOJI INSTITUCE</a:t>
            </a:r>
          </a:p>
        </p:txBody>
      </p:sp>
      <p:pic>
        <p:nvPicPr>
          <p:cNvPr id="8194" name="Picture 2" descr="Antikvariát Staroknih │ Jozef Jančár - Slovácké muzeum 1914-1964 (Kultura a  tradice)">
            <a:extLst>
              <a:ext uri="{FF2B5EF4-FFF2-40B4-BE49-F238E27FC236}">
                <a16:creationId xmlns:a16="http://schemas.microsoft.com/office/drawing/2014/main" xmlns="" id="{366165B8-B8DC-49B2-B4CF-698DFA0DD53A}"/>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828580" y="1690688"/>
            <a:ext cx="5801784" cy="4351338"/>
          </a:xfrm>
          <a:prstGeom prst="rect">
            <a:avLst/>
          </a:prstGeom>
          <a:noFill/>
          <a:extLst>
            <a:ext uri="{909E8E84-426E-40DD-AFC4-6F175D3DCCD1}">
              <a14:hiddenFill xmlns:a14="http://schemas.microsoft.com/office/drawing/2010/main">
                <a:solidFill>
                  <a:srgbClr val="FFFFFF"/>
                </a:solidFill>
              </a14:hiddenFill>
            </a:ext>
          </a:extLst>
        </p:spPr>
      </p:pic>
      <p:sp>
        <p:nvSpPr>
          <p:cNvPr id="7" name="Zástupný obsah 2">
            <a:extLst>
              <a:ext uri="{FF2B5EF4-FFF2-40B4-BE49-F238E27FC236}">
                <a16:creationId xmlns:a16="http://schemas.microsoft.com/office/drawing/2014/main" xmlns="" id="{587ED00A-D27F-4942-8322-5A43EA3DF87D}"/>
              </a:ext>
            </a:extLst>
          </p:cNvPr>
          <p:cNvSpPr txBox="1">
            <a:spLocks/>
          </p:cNvSpPr>
          <p:nvPr/>
        </p:nvSpPr>
        <p:spPr>
          <a:xfrm>
            <a:off x="439716" y="1984121"/>
            <a:ext cx="5107644" cy="358762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cs-CZ" b="1" dirty="0"/>
              <a:t>SLOVÁCKÉ MUZEUM 1914– 1964.</a:t>
            </a:r>
          </a:p>
          <a:p>
            <a:pPr marL="0" indent="0" algn="just">
              <a:buFont typeface="Arial" panose="020B0604020202020204" pitchFamily="34" charset="0"/>
              <a:buNone/>
            </a:pPr>
            <a:r>
              <a:rPr lang="cs-CZ" dirty="0"/>
              <a:t>Publikace o historii a vzniku Slováckého muzea do roku 1964.</a:t>
            </a:r>
          </a:p>
          <a:p>
            <a:pPr marL="0" indent="0" algn="just">
              <a:buFont typeface="Arial" panose="020B0604020202020204" pitchFamily="34" charset="0"/>
              <a:buNone/>
            </a:pPr>
            <a:endParaRPr lang="cs-CZ" dirty="0"/>
          </a:p>
          <a:p>
            <a:pPr marL="0" indent="0" algn="just">
              <a:buFont typeface="Arial" panose="020B0604020202020204" pitchFamily="34" charset="0"/>
              <a:buNone/>
            </a:pPr>
            <a:r>
              <a:rPr lang="cs-CZ" dirty="0" err="1"/>
              <a:t>Jančář</a:t>
            </a:r>
            <a:r>
              <a:rPr lang="cs-CZ" dirty="0"/>
              <a:t>, Josef. Slovácké Muzeum 1914-1964. Uherské Hradiště: Slovácké muzeum, 1965.</a:t>
            </a:r>
          </a:p>
          <a:p>
            <a:pPr marL="0" indent="0" algn="just">
              <a:buFont typeface="Arial" panose="020B0604020202020204" pitchFamily="34" charset="0"/>
              <a:buNone/>
            </a:pPr>
            <a:endParaRPr lang="cs-CZ" dirty="0"/>
          </a:p>
        </p:txBody>
      </p:sp>
    </p:spTree>
    <p:extLst>
      <p:ext uri="{BB962C8B-B14F-4D97-AF65-F5344CB8AC3E}">
        <p14:creationId xmlns:p14="http://schemas.microsoft.com/office/powerpoint/2010/main" val="8109406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obsah 2">
            <a:extLst>
              <a:ext uri="{FF2B5EF4-FFF2-40B4-BE49-F238E27FC236}">
                <a16:creationId xmlns:a16="http://schemas.microsoft.com/office/drawing/2014/main" xmlns="" id="{8E9B628D-CA4A-48DB-8B9C-4873C5F4BB8D}"/>
              </a:ext>
            </a:extLst>
          </p:cNvPr>
          <p:cNvSpPr>
            <a:spLocks noGrp="1"/>
          </p:cNvSpPr>
          <p:nvPr>
            <p:ph idx="1"/>
          </p:nvPr>
        </p:nvSpPr>
        <p:spPr>
          <a:xfrm>
            <a:off x="838200" y="2226374"/>
            <a:ext cx="6733032" cy="4351338"/>
          </a:xfrm>
        </p:spPr>
        <p:txBody>
          <a:bodyPr/>
          <a:lstStyle/>
          <a:p>
            <a:pPr marL="0" indent="0">
              <a:buNone/>
            </a:pPr>
            <a:r>
              <a:rPr lang="cs-CZ" b="1" dirty="0"/>
              <a:t>PROTI PROUDU ČASU</a:t>
            </a:r>
          </a:p>
          <a:p>
            <a:pPr marL="0" indent="0">
              <a:buNone/>
            </a:pPr>
            <a:r>
              <a:rPr lang="cs-CZ" dirty="0"/>
              <a:t>Obrazová publikace vydaná u příležitosti 100. výročí založení Slováckého muzea provází dějinami této významné kulturní instituce.</a:t>
            </a:r>
          </a:p>
          <a:p>
            <a:pPr marL="0" indent="0">
              <a:buNone/>
            </a:pPr>
            <a:r>
              <a:rPr lang="cs-CZ" dirty="0"/>
              <a:t>Bohun, Pavel. Proti proudu času: 100 : [1914-2014]. Vyd. 1. Uherské Hradiště: Slovácké muzeum v Uherském Hradišti, 2014, 199 s. ISBN 978-80-87671-17-7.</a:t>
            </a:r>
          </a:p>
        </p:txBody>
      </p:sp>
      <p:sp>
        <p:nvSpPr>
          <p:cNvPr id="4" name="Nadpis 1">
            <a:extLst>
              <a:ext uri="{FF2B5EF4-FFF2-40B4-BE49-F238E27FC236}">
                <a16:creationId xmlns:a16="http://schemas.microsoft.com/office/drawing/2014/main" xmlns="" id="{1C027F26-74A8-46FA-93DE-78414A8D5545}"/>
              </a:ext>
            </a:extLst>
          </p:cNvPr>
          <p:cNvSpPr>
            <a:spLocks noGrp="1"/>
          </p:cNvSpPr>
          <p:nvPr>
            <p:ph type="title"/>
          </p:nvPr>
        </p:nvSpPr>
        <p:spPr>
          <a:xfrm>
            <a:off x="838200" y="365125"/>
            <a:ext cx="10515600" cy="1325563"/>
          </a:xfrm>
        </p:spPr>
        <p:txBody>
          <a:bodyPr/>
          <a:lstStyle/>
          <a:p>
            <a:r>
              <a:rPr lang="cs-CZ" dirty="0">
                <a:solidFill>
                  <a:srgbClr val="0070C0"/>
                </a:solidFill>
              </a:rPr>
              <a:t>MONOGRAFIE A NAUČNÉ PUBLIKACE VĚNUJÍCÍ SE VÝVOJI INSTITUCE</a:t>
            </a:r>
          </a:p>
        </p:txBody>
      </p:sp>
      <p:pic>
        <p:nvPicPr>
          <p:cNvPr id="13314" name="Picture 2" descr="Slovácké muzeum - Proti proudu času">
            <a:extLst>
              <a:ext uri="{FF2B5EF4-FFF2-40B4-BE49-F238E27FC236}">
                <a16:creationId xmlns:a16="http://schemas.microsoft.com/office/drawing/2014/main" xmlns="" id="{A58042D3-0375-4524-B907-510C34FBC88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99832" y="2226374"/>
            <a:ext cx="3810000" cy="3819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33268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xmlns="" id="{C51AE4A3-62EE-463B-9BDD-00138B147053}"/>
              </a:ext>
            </a:extLst>
          </p:cNvPr>
          <p:cNvSpPr>
            <a:spLocks noGrp="1"/>
          </p:cNvSpPr>
          <p:nvPr>
            <p:ph type="title"/>
          </p:nvPr>
        </p:nvSpPr>
        <p:spPr/>
        <p:txBody>
          <a:bodyPr/>
          <a:lstStyle/>
          <a:p>
            <a:r>
              <a:rPr lang="cs-CZ" dirty="0">
                <a:solidFill>
                  <a:srgbClr val="0070C0"/>
                </a:solidFill>
              </a:rPr>
              <a:t>PUBLIKACE POPISUJÍCÍ OBJEKTY MUZEA</a:t>
            </a:r>
          </a:p>
        </p:txBody>
      </p:sp>
      <p:pic>
        <p:nvPicPr>
          <p:cNvPr id="12290" name="Picture 2" descr="Galerie Slováckého muzea">
            <a:extLst>
              <a:ext uri="{FF2B5EF4-FFF2-40B4-BE49-F238E27FC236}">
                <a16:creationId xmlns:a16="http://schemas.microsoft.com/office/drawing/2014/main" xmlns="" id="{9ED98D18-C6A7-40B0-ADED-F873D174BFFF}"/>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63168" y="1855502"/>
            <a:ext cx="4364736" cy="4364736"/>
          </a:xfrm>
          <a:prstGeom prst="rect">
            <a:avLst/>
          </a:prstGeom>
          <a:noFill/>
          <a:extLst>
            <a:ext uri="{909E8E84-426E-40DD-AFC4-6F175D3DCCD1}">
              <a14:hiddenFill xmlns:a14="http://schemas.microsoft.com/office/drawing/2010/main">
                <a:solidFill>
                  <a:srgbClr val="FFFFFF"/>
                </a:solidFill>
              </a14:hiddenFill>
            </a:ext>
          </a:extLst>
        </p:spPr>
      </p:pic>
      <p:sp>
        <p:nvSpPr>
          <p:cNvPr id="4" name="TextovéPole 3">
            <a:extLst>
              <a:ext uri="{FF2B5EF4-FFF2-40B4-BE49-F238E27FC236}">
                <a16:creationId xmlns:a16="http://schemas.microsoft.com/office/drawing/2014/main" xmlns="" id="{37E3AF75-535A-4E3E-AC75-3EF7BA18097A}"/>
              </a:ext>
            </a:extLst>
          </p:cNvPr>
          <p:cNvSpPr txBox="1"/>
          <p:nvPr/>
        </p:nvSpPr>
        <p:spPr>
          <a:xfrm>
            <a:off x="5928360" y="1501934"/>
            <a:ext cx="5425440" cy="4893647"/>
          </a:xfrm>
          <a:prstGeom prst="rect">
            <a:avLst/>
          </a:prstGeom>
          <a:noFill/>
        </p:spPr>
        <p:txBody>
          <a:bodyPr wrap="square" rtlCol="0">
            <a:spAutoFit/>
          </a:bodyPr>
          <a:lstStyle/>
          <a:p>
            <a:r>
              <a:rPr lang="cs-CZ" sz="2400" b="1" dirty="0"/>
              <a:t>GALERIE SLOVÁCKÉHO MUZEA</a:t>
            </a:r>
          </a:p>
          <a:p>
            <a:r>
              <a:rPr lang="cs-CZ" sz="2400" dirty="0"/>
              <a:t>Monografie o Galerii Slováckého muzea seznamuje se stavebně historickým vývojem budovy, historií a vývojem umělecké sbírky, s činností Galerie do roku 1962 do současnosti. Samostatná kapitola patří stálé expozici – Umění jihovýchodní Moravy. Publikace je doplněna černobílými a barevnými snímky.</a:t>
            </a:r>
          </a:p>
          <a:p>
            <a:endParaRPr lang="cs-CZ" sz="2400" dirty="0"/>
          </a:p>
          <a:p>
            <a:r>
              <a:rPr lang="cs-CZ" sz="2400" dirty="0"/>
              <a:t>SLOVÁCKÉ MUZEUM. Galerie Slováckého muzea. Uherské Hradiště: Slovácké muzeum, 1999.</a:t>
            </a:r>
          </a:p>
        </p:txBody>
      </p:sp>
    </p:spTree>
    <p:extLst>
      <p:ext uri="{BB962C8B-B14F-4D97-AF65-F5344CB8AC3E}">
        <p14:creationId xmlns:p14="http://schemas.microsoft.com/office/powerpoint/2010/main" val="2514148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obsah 2">
            <a:extLst>
              <a:ext uri="{FF2B5EF4-FFF2-40B4-BE49-F238E27FC236}">
                <a16:creationId xmlns:a16="http://schemas.microsoft.com/office/drawing/2014/main" xmlns="" id="{05BD9DB7-CED5-4B5A-B065-25A6C048E6D3}"/>
              </a:ext>
            </a:extLst>
          </p:cNvPr>
          <p:cNvSpPr>
            <a:spLocks noGrp="1"/>
          </p:cNvSpPr>
          <p:nvPr>
            <p:ph idx="1"/>
          </p:nvPr>
        </p:nvSpPr>
        <p:spPr>
          <a:xfrm>
            <a:off x="838200" y="1825625"/>
            <a:ext cx="7074408" cy="4351338"/>
          </a:xfrm>
        </p:spPr>
        <p:txBody>
          <a:bodyPr>
            <a:normAutofit lnSpcReduction="10000"/>
          </a:bodyPr>
          <a:lstStyle/>
          <a:p>
            <a:pPr marL="0" indent="0">
              <a:buNone/>
            </a:pPr>
            <a:r>
              <a:rPr lang="cs-CZ" b="1" dirty="0"/>
              <a:t>SLOVÁCKÉ MUZEUM</a:t>
            </a:r>
          </a:p>
          <a:p>
            <a:pPr marL="0" indent="0">
              <a:buNone/>
            </a:pPr>
            <a:endParaRPr lang="cs-CZ" dirty="0"/>
          </a:p>
          <a:p>
            <a:pPr marL="0" indent="0">
              <a:buNone/>
            </a:pPr>
            <a:r>
              <a:rPr lang="cs-CZ" dirty="0"/>
              <a:t>Publikace Slovácké muzeum představuje tuto kulturní instituci v celé její šíři – seznamuje s historií muzea a stavebním vývojem budovy, s odbornými i pomocnými odděleními. Kniha je doplněna barevnými fotografiemi, které dokumentují veškerou činnost muzea, jednotlivá pracoviště, nejvzácnější sbírkové předměty, depozitáře a archeologické lokality, o které Slovácké muzeum pečuje.</a:t>
            </a:r>
          </a:p>
        </p:txBody>
      </p:sp>
      <p:pic>
        <p:nvPicPr>
          <p:cNvPr id="14338" name="Picture 2" descr="Slovácké muzeum">
            <a:extLst>
              <a:ext uri="{FF2B5EF4-FFF2-40B4-BE49-F238E27FC236}">
                <a16:creationId xmlns:a16="http://schemas.microsoft.com/office/drawing/2014/main" xmlns="" id="{D1141CDC-0701-4032-857B-7C1CAF66417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12608" y="1825625"/>
            <a:ext cx="3743325" cy="3810000"/>
          </a:xfrm>
          <a:prstGeom prst="rect">
            <a:avLst/>
          </a:prstGeom>
          <a:noFill/>
          <a:extLst>
            <a:ext uri="{909E8E84-426E-40DD-AFC4-6F175D3DCCD1}">
              <a14:hiddenFill xmlns:a14="http://schemas.microsoft.com/office/drawing/2010/main">
                <a:solidFill>
                  <a:srgbClr val="FFFFFF"/>
                </a:solidFill>
              </a14:hiddenFill>
            </a:ext>
          </a:extLst>
        </p:spPr>
      </p:pic>
      <p:sp>
        <p:nvSpPr>
          <p:cNvPr id="5" name="Nadpis 1">
            <a:extLst>
              <a:ext uri="{FF2B5EF4-FFF2-40B4-BE49-F238E27FC236}">
                <a16:creationId xmlns:a16="http://schemas.microsoft.com/office/drawing/2014/main" xmlns="" id="{F3C0FC58-A74D-4513-AD1C-D91B5C18EE55}"/>
              </a:ext>
            </a:extLst>
          </p:cNvPr>
          <p:cNvSpPr>
            <a:spLocks noGrp="1"/>
          </p:cNvSpPr>
          <p:nvPr>
            <p:ph type="title"/>
          </p:nvPr>
        </p:nvSpPr>
        <p:spPr>
          <a:xfrm>
            <a:off x="838200" y="365125"/>
            <a:ext cx="10515600" cy="1325563"/>
          </a:xfrm>
        </p:spPr>
        <p:txBody>
          <a:bodyPr/>
          <a:lstStyle/>
          <a:p>
            <a:r>
              <a:rPr lang="cs-CZ" dirty="0">
                <a:solidFill>
                  <a:srgbClr val="0070C0"/>
                </a:solidFill>
              </a:rPr>
              <a:t>PUBLIKACE POPISUJÍCÍ OBJEKTY MUZEA</a:t>
            </a:r>
          </a:p>
        </p:txBody>
      </p:sp>
    </p:spTree>
    <p:extLst>
      <p:ext uri="{BB962C8B-B14F-4D97-AF65-F5344CB8AC3E}">
        <p14:creationId xmlns:p14="http://schemas.microsoft.com/office/powerpoint/2010/main" val="40301591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obsah 2">
            <a:extLst>
              <a:ext uri="{FF2B5EF4-FFF2-40B4-BE49-F238E27FC236}">
                <a16:creationId xmlns:a16="http://schemas.microsoft.com/office/drawing/2014/main" xmlns="" id="{A01E037F-5B03-414F-9F09-2BC079CB5E65}"/>
              </a:ext>
            </a:extLst>
          </p:cNvPr>
          <p:cNvSpPr>
            <a:spLocks noGrp="1"/>
          </p:cNvSpPr>
          <p:nvPr>
            <p:ph idx="1"/>
          </p:nvPr>
        </p:nvSpPr>
        <p:spPr>
          <a:xfrm>
            <a:off x="838200" y="1825625"/>
            <a:ext cx="6562344" cy="4351338"/>
          </a:xfrm>
        </p:spPr>
        <p:txBody>
          <a:bodyPr>
            <a:normAutofit lnSpcReduction="10000"/>
          </a:bodyPr>
          <a:lstStyle/>
          <a:p>
            <a:pPr marL="0" indent="0">
              <a:buNone/>
            </a:pPr>
            <a:r>
              <a:rPr lang="cs-CZ" b="1" dirty="0"/>
              <a:t>PAMÁTNÍK VELKÉ MORAVY</a:t>
            </a:r>
          </a:p>
          <a:p>
            <a:pPr marL="0" indent="0">
              <a:buNone/>
            </a:pPr>
            <a:r>
              <a:rPr lang="cs-CZ" dirty="0"/>
              <a:t>Pozornost je věnována především Památníku Velké Moravy ve Starém Městě – první prokazatelně objevené zděné církevní stavbě na našem území, dále velmožskému kostelu s pohřebištěm ve Starém Městě – </a:t>
            </a:r>
            <a:r>
              <a:rPr lang="cs-CZ" dirty="0" err="1"/>
              <a:t>Špitálkách</a:t>
            </a:r>
            <a:r>
              <a:rPr lang="cs-CZ" dirty="0"/>
              <a:t>, biskupskému chrámu sv. Metoděje s klášterním komplexem v UH – Sadech, velkomoravskému kostelíku s pohřebištěm v Modré u Velehradu a kostelu na hradisku sv. Klimenta u Osvětiman. </a:t>
            </a:r>
          </a:p>
          <a:p>
            <a:pPr marL="0" indent="0">
              <a:buNone/>
            </a:pPr>
            <a:endParaRPr lang="cs-CZ" dirty="0"/>
          </a:p>
        </p:txBody>
      </p:sp>
      <p:sp>
        <p:nvSpPr>
          <p:cNvPr id="4" name="Nadpis 1">
            <a:extLst>
              <a:ext uri="{FF2B5EF4-FFF2-40B4-BE49-F238E27FC236}">
                <a16:creationId xmlns:a16="http://schemas.microsoft.com/office/drawing/2014/main" xmlns="" id="{C48FFFF7-3648-40B5-8CD0-FB56D802A296}"/>
              </a:ext>
            </a:extLst>
          </p:cNvPr>
          <p:cNvSpPr>
            <a:spLocks noGrp="1"/>
          </p:cNvSpPr>
          <p:nvPr>
            <p:ph type="title"/>
          </p:nvPr>
        </p:nvSpPr>
        <p:spPr>
          <a:xfrm>
            <a:off x="838200" y="365125"/>
            <a:ext cx="10515600" cy="1325563"/>
          </a:xfrm>
        </p:spPr>
        <p:txBody>
          <a:bodyPr/>
          <a:lstStyle/>
          <a:p>
            <a:r>
              <a:rPr lang="cs-CZ" dirty="0">
                <a:solidFill>
                  <a:srgbClr val="0070C0"/>
                </a:solidFill>
              </a:rPr>
              <a:t>PUBLIKACE POPISUJÍCÍ OBJEKTY MUZEA</a:t>
            </a:r>
          </a:p>
        </p:txBody>
      </p:sp>
      <p:pic>
        <p:nvPicPr>
          <p:cNvPr id="5122" name="Picture 2" descr="Památník Velké Moravy (1. vydání)">
            <a:extLst>
              <a:ext uri="{FF2B5EF4-FFF2-40B4-BE49-F238E27FC236}">
                <a16:creationId xmlns:a16="http://schemas.microsoft.com/office/drawing/2014/main" xmlns="" id="{A9B96F78-48F3-4792-AFC2-DCCAA1FAFE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65720" y="1987296"/>
            <a:ext cx="3810000"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82061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obsah 2">
            <a:extLst>
              <a:ext uri="{FF2B5EF4-FFF2-40B4-BE49-F238E27FC236}">
                <a16:creationId xmlns:a16="http://schemas.microsoft.com/office/drawing/2014/main" xmlns="" id="{512961E8-B257-47F9-AB9F-4966A0FD1C67}"/>
              </a:ext>
            </a:extLst>
          </p:cNvPr>
          <p:cNvSpPr>
            <a:spLocks noGrp="1"/>
          </p:cNvSpPr>
          <p:nvPr>
            <p:ph idx="1"/>
          </p:nvPr>
        </p:nvSpPr>
        <p:spPr>
          <a:xfrm>
            <a:off x="496824" y="1690688"/>
            <a:ext cx="8488680" cy="4907629"/>
          </a:xfrm>
        </p:spPr>
        <p:txBody>
          <a:bodyPr>
            <a:normAutofit fontScale="92500"/>
          </a:bodyPr>
          <a:lstStyle/>
          <a:p>
            <a:pPr marL="0" indent="0">
              <a:buNone/>
            </a:pPr>
            <a:r>
              <a:rPr lang="cs-CZ" b="1" dirty="0"/>
              <a:t>LIDOVÉ STAVBY ZNÁMÉ NEZNÁMÉ – ZLÍNSKO</a:t>
            </a:r>
          </a:p>
          <a:p>
            <a:pPr marL="0" indent="0">
              <a:buNone/>
            </a:pPr>
            <a:r>
              <a:rPr lang="cs-CZ" b="1" dirty="0"/>
              <a:t>LIDOVÉ STAVBY ZNÁMÉ NEZNÁMÉ – UHERSKOHRADIŠŤSKO</a:t>
            </a:r>
          </a:p>
          <a:p>
            <a:pPr marL="0" indent="0">
              <a:buNone/>
            </a:pPr>
            <a:r>
              <a:rPr lang="cs-CZ" b="1" dirty="0"/>
              <a:t>LIDOVÉ STAVBY ZNÁMÉ NEZNÁMÉ – UHERSKOHRADIŠŤSKO II</a:t>
            </a:r>
          </a:p>
          <a:p>
            <a:pPr marL="0" indent="0">
              <a:buNone/>
            </a:pPr>
            <a:r>
              <a:rPr lang="cs-CZ" b="1" dirty="0"/>
              <a:t>LIDOVÉ STAVBY ZNÁMÉ NEZNÁMÉ – VSETÍNSKO</a:t>
            </a:r>
          </a:p>
          <a:p>
            <a:pPr marL="0" indent="0">
              <a:buNone/>
            </a:pPr>
            <a:r>
              <a:rPr lang="cs-CZ" b="1" dirty="0"/>
              <a:t>LIDOVÉ STAVBY ZNÁMÉ NEZNÁMÉ – KROMĚŘÍŽSKO</a:t>
            </a:r>
          </a:p>
          <a:p>
            <a:pPr marL="0" indent="0" algn="just">
              <a:buNone/>
            </a:pPr>
            <a:r>
              <a:rPr lang="cs-CZ" dirty="0"/>
              <a:t>Sada publikací vznikla na základě terénních výzkumů současné podoby původního vesnického stavitelství ve Zlínském kraji. Publikace zachycuje současný stav zemědělských usedlostí, hospodářských staveb či drobných sakrálních objektů (kapliček, zvonic, božích muk, křížů nebo svatých obrázků).</a:t>
            </a:r>
          </a:p>
        </p:txBody>
      </p:sp>
      <p:sp>
        <p:nvSpPr>
          <p:cNvPr id="4" name="Nadpis 1">
            <a:extLst>
              <a:ext uri="{FF2B5EF4-FFF2-40B4-BE49-F238E27FC236}">
                <a16:creationId xmlns:a16="http://schemas.microsoft.com/office/drawing/2014/main" xmlns="" id="{7F468474-EA3A-49C3-A17C-326EC16E5EA8}"/>
              </a:ext>
            </a:extLst>
          </p:cNvPr>
          <p:cNvSpPr>
            <a:spLocks noGrp="1"/>
          </p:cNvSpPr>
          <p:nvPr>
            <p:ph type="title"/>
          </p:nvPr>
        </p:nvSpPr>
        <p:spPr>
          <a:xfrm>
            <a:off x="838200" y="365125"/>
            <a:ext cx="10515600" cy="1325563"/>
          </a:xfrm>
        </p:spPr>
        <p:txBody>
          <a:bodyPr/>
          <a:lstStyle/>
          <a:p>
            <a:r>
              <a:rPr lang="cs-CZ" dirty="0">
                <a:solidFill>
                  <a:srgbClr val="0070C0"/>
                </a:solidFill>
              </a:rPr>
              <a:t>MONOGRAFIE A NAUČNÉ PUBLIKACE </a:t>
            </a:r>
          </a:p>
        </p:txBody>
      </p:sp>
      <p:pic>
        <p:nvPicPr>
          <p:cNvPr id="9218" name="Picture 2" descr="Lidové stavby známé neznámé, Zlínský kraj – Vsetínsko">
            <a:extLst>
              <a:ext uri="{FF2B5EF4-FFF2-40B4-BE49-F238E27FC236}">
                <a16:creationId xmlns:a16="http://schemas.microsoft.com/office/drawing/2014/main" xmlns="" id="{16AE68E5-A115-4CDA-B97F-44A19DB6326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94686" y="1690688"/>
            <a:ext cx="2600325"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07518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obsah 2">
            <a:extLst>
              <a:ext uri="{FF2B5EF4-FFF2-40B4-BE49-F238E27FC236}">
                <a16:creationId xmlns:a16="http://schemas.microsoft.com/office/drawing/2014/main" xmlns="" id="{50D98D87-1083-4E74-91A3-05883509E0C5}"/>
              </a:ext>
            </a:extLst>
          </p:cNvPr>
          <p:cNvSpPr>
            <a:spLocks noGrp="1"/>
          </p:cNvSpPr>
          <p:nvPr>
            <p:ph idx="1"/>
          </p:nvPr>
        </p:nvSpPr>
        <p:spPr>
          <a:xfrm>
            <a:off x="838200" y="1825625"/>
            <a:ext cx="7671816" cy="4351338"/>
          </a:xfrm>
        </p:spPr>
        <p:txBody>
          <a:bodyPr>
            <a:normAutofit/>
          </a:bodyPr>
          <a:lstStyle/>
          <a:p>
            <a:pPr marL="0" indent="0">
              <a:buNone/>
            </a:pPr>
            <a:r>
              <a:rPr lang="cs-CZ" b="1" i="0" dirty="0">
                <a:effectLst/>
              </a:rPr>
              <a:t>Mezinárodní sympozium lité medaile, plakety a drobné plastiky; Uherské Hradiště 1988-2009.</a:t>
            </a:r>
          </a:p>
          <a:p>
            <a:pPr marL="0" indent="0">
              <a:buNone/>
            </a:pPr>
            <a:r>
              <a:rPr lang="cs-CZ" b="0" i="0" dirty="0">
                <a:solidFill>
                  <a:srgbClr val="1C1C1C"/>
                </a:solidFill>
                <a:effectLst/>
              </a:rPr>
              <a:t>průřez historií hradišťských sympozií, konaných v letech 1988-2009, kterých se během více než dvaceti let zúčastnilo padesát šest umělců z deseti zemí.</a:t>
            </a:r>
            <a:endParaRPr lang="cs-CZ" dirty="0">
              <a:solidFill>
                <a:srgbClr val="333333"/>
              </a:solidFill>
            </a:endParaRPr>
          </a:p>
          <a:p>
            <a:pPr marL="0" indent="0">
              <a:buNone/>
            </a:pPr>
            <a:r>
              <a:rPr lang="cs-CZ" b="0" i="0" dirty="0" err="1">
                <a:solidFill>
                  <a:srgbClr val="333333"/>
                </a:solidFill>
                <a:effectLst/>
              </a:rPr>
              <a:t>Frolcová</a:t>
            </a:r>
            <a:r>
              <a:rPr lang="cs-CZ" b="0" i="0" dirty="0">
                <a:solidFill>
                  <a:srgbClr val="333333"/>
                </a:solidFill>
                <a:effectLst/>
              </a:rPr>
              <a:t>, Milada. </a:t>
            </a:r>
            <a:r>
              <a:rPr lang="cs-CZ" b="0" i="1" dirty="0">
                <a:solidFill>
                  <a:srgbClr val="333333"/>
                </a:solidFill>
                <a:effectLst/>
              </a:rPr>
              <a:t>Mezinárodní Sympozium Lité Medaile, Plakety a Drobné Plastiky: Uherské Hradiště 1988-2009</a:t>
            </a:r>
            <a:r>
              <a:rPr lang="cs-CZ" b="0" i="0" dirty="0">
                <a:solidFill>
                  <a:srgbClr val="333333"/>
                </a:solidFill>
                <a:effectLst/>
              </a:rPr>
              <a:t>. V Uherském Hradišti: Slovácké muzeum, 2009.</a:t>
            </a:r>
            <a:endParaRPr lang="cs-CZ" dirty="0"/>
          </a:p>
        </p:txBody>
      </p:sp>
      <p:pic>
        <p:nvPicPr>
          <p:cNvPr id="11266" name="Picture 2" descr="Mezinárodní sympozium lité madaile, plakety a drobné plastiky Uherské Hradiště 1988–2009">
            <a:extLst>
              <a:ext uri="{FF2B5EF4-FFF2-40B4-BE49-F238E27FC236}">
                <a16:creationId xmlns:a16="http://schemas.microsoft.com/office/drawing/2014/main" xmlns="" id="{ADF0751C-4E95-47D0-9D50-5E147226F5A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58225" y="1825625"/>
            <a:ext cx="2695575" cy="3810000"/>
          </a:xfrm>
          <a:prstGeom prst="rect">
            <a:avLst/>
          </a:prstGeom>
          <a:noFill/>
          <a:extLst>
            <a:ext uri="{909E8E84-426E-40DD-AFC4-6F175D3DCCD1}">
              <a14:hiddenFill xmlns:a14="http://schemas.microsoft.com/office/drawing/2010/main">
                <a:solidFill>
                  <a:srgbClr val="FFFFFF"/>
                </a:solidFill>
              </a14:hiddenFill>
            </a:ext>
          </a:extLst>
        </p:spPr>
      </p:pic>
      <p:sp>
        <p:nvSpPr>
          <p:cNvPr id="6" name="Nadpis 1">
            <a:extLst>
              <a:ext uri="{FF2B5EF4-FFF2-40B4-BE49-F238E27FC236}">
                <a16:creationId xmlns:a16="http://schemas.microsoft.com/office/drawing/2014/main" xmlns="" id="{67189BA9-D7C6-4687-B8DB-101B334E0E5B}"/>
              </a:ext>
            </a:extLst>
          </p:cNvPr>
          <p:cNvSpPr>
            <a:spLocks noGrp="1"/>
          </p:cNvSpPr>
          <p:nvPr>
            <p:ph type="title"/>
          </p:nvPr>
        </p:nvSpPr>
        <p:spPr>
          <a:xfrm>
            <a:off x="838200" y="365125"/>
            <a:ext cx="10515600" cy="1325563"/>
          </a:xfrm>
        </p:spPr>
        <p:txBody>
          <a:bodyPr/>
          <a:lstStyle/>
          <a:p>
            <a:r>
              <a:rPr lang="cs-CZ" dirty="0">
                <a:solidFill>
                  <a:srgbClr val="0070C0"/>
                </a:solidFill>
              </a:rPr>
              <a:t>MONOGRAFIE A NAUČNÉ PUBLIKACE </a:t>
            </a:r>
          </a:p>
        </p:txBody>
      </p:sp>
    </p:spTree>
    <p:extLst>
      <p:ext uri="{BB962C8B-B14F-4D97-AF65-F5344CB8AC3E}">
        <p14:creationId xmlns:p14="http://schemas.microsoft.com/office/powerpoint/2010/main" val="26828971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obsah 2">
            <a:extLst>
              <a:ext uri="{FF2B5EF4-FFF2-40B4-BE49-F238E27FC236}">
                <a16:creationId xmlns:a16="http://schemas.microsoft.com/office/drawing/2014/main" xmlns="" id="{88E99079-F141-4312-89A6-4352ED06B4C8}"/>
              </a:ext>
            </a:extLst>
          </p:cNvPr>
          <p:cNvSpPr>
            <a:spLocks noGrp="1"/>
          </p:cNvSpPr>
          <p:nvPr>
            <p:ph idx="1"/>
          </p:nvPr>
        </p:nvSpPr>
        <p:spPr>
          <a:xfrm>
            <a:off x="838200" y="1825625"/>
            <a:ext cx="6160008" cy="4514850"/>
          </a:xfrm>
        </p:spPr>
        <p:txBody>
          <a:bodyPr>
            <a:normAutofit fontScale="92500"/>
          </a:bodyPr>
          <a:lstStyle/>
          <a:p>
            <a:pPr marL="0" indent="0">
              <a:buNone/>
            </a:pPr>
            <a:r>
              <a:rPr lang="cs-CZ" b="1" dirty="0"/>
              <a:t>NA PALETĚ KROJŮ, 2010.</a:t>
            </a:r>
          </a:p>
          <a:p>
            <a:pPr marL="0" indent="0" algn="just">
              <a:buNone/>
            </a:pPr>
            <a:r>
              <a:rPr lang="cs-CZ" dirty="0"/>
              <a:t>Kniha je průvodcem a doprovodným materiálem k festivalu Slovácké slavnosti vína a otevřených památek v Uherském Hradišti. Zachycuje současnou podobu slavnostního kroje v jednotlivých obcích.</a:t>
            </a:r>
          </a:p>
          <a:p>
            <a:pPr marL="0" indent="0" algn="just">
              <a:buNone/>
            </a:pPr>
            <a:endParaRPr lang="cs-CZ" dirty="0"/>
          </a:p>
          <a:p>
            <a:pPr marL="0" indent="0" algn="just">
              <a:buNone/>
            </a:pPr>
            <a:r>
              <a:rPr lang="cs-CZ" dirty="0" err="1"/>
              <a:t>Dvouletž</a:t>
            </a:r>
            <a:r>
              <a:rPr lang="cs-CZ" dirty="0"/>
              <a:t>, Michal et al. </a:t>
            </a:r>
            <a:r>
              <a:rPr lang="cs-CZ" i="1" dirty="0"/>
              <a:t>Na paletě krojů: slovácké slavnosti vína a otevřených památek Uherské Hradiště</a:t>
            </a:r>
            <a:r>
              <a:rPr lang="cs-CZ" dirty="0"/>
              <a:t>. Vyd. 1. Uherské Hradiště: Nadace Děti-kultura-sport, 2010.</a:t>
            </a:r>
          </a:p>
        </p:txBody>
      </p:sp>
      <p:pic>
        <p:nvPicPr>
          <p:cNvPr id="7172" name="Picture 4" descr="Na paletě krojů">
            <a:extLst>
              <a:ext uri="{FF2B5EF4-FFF2-40B4-BE49-F238E27FC236}">
                <a16:creationId xmlns:a16="http://schemas.microsoft.com/office/drawing/2014/main" xmlns="" id="{E36D2C38-5D9E-4D19-B83F-ADD7EAC2ED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55218" y="1705422"/>
            <a:ext cx="3746182" cy="4787453"/>
          </a:xfrm>
          <a:prstGeom prst="rect">
            <a:avLst/>
          </a:prstGeom>
          <a:noFill/>
          <a:extLst>
            <a:ext uri="{909E8E84-426E-40DD-AFC4-6F175D3DCCD1}">
              <a14:hiddenFill xmlns:a14="http://schemas.microsoft.com/office/drawing/2010/main">
                <a:solidFill>
                  <a:srgbClr val="FFFFFF"/>
                </a:solidFill>
              </a14:hiddenFill>
            </a:ext>
          </a:extLst>
        </p:spPr>
      </p:pic>
      <p:sp>
        <p:nvSpPr>
          <p:cNvPr id="7" name="Nadpis 1">
            <a:extLst>
              <a:ext uri="{FF2B5EF4-FFF2-40B4-BE49-F238E27FC236}">
                <a16:creationId xmlns:a16="http://schemas.microsoft.com/office/drawing/2014/main" xmlns="" id="{8AA3E3C5-DDF4-4C44-8588-6C0F7A1E10CC}"/>
              </a:ext>
            </a:extLst>
          </p:cNvPr>
          <p:cNvSpPr txBox="1">
            <a:spLocks/>
          </p:cNvSpPr>
          <p:nvPr/>
        </p:nvSpPr>
        <p:spPr>
          <a:xfrm>
            <a:off x="990600" y="517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cs-CZ">
                <a:solidFill>
                  <a:srgbClr val="0070C0"/>
                </a:solidFill>
              </a:rPr>
              <a:t>MONOGRAFIE A NAUČNÉ PUBLIKACE </a:t>
            </a:r>
            <a:endParaRPr lang="cs-CZ" dirty="0">
              <a:solidFill>
                <a:srgbClr val="0070C0"/>
              </a:solidFill>
            </a:endParaRPr>
          </a:p>
        </p:txBody>
      </p:sp>
    </p:spTree>
    <p:extLst>
      <p:ext uri="{BB962C8B-B14F-4D97-AF65-F5344CB8AC3E}">
        <p14:creationId xmlns:p14="http://schemas.microsoft.com/office/powerpoint/2010/main" val="9530633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obsah 2">
            <a:extLst>
              <a:ext uri="{FF2B5EF4-FFF2-40B4-BE49-F238E27FC236}">
                <a16:creationId xmlns:a16="http://schemas.microsoft.com/office/drawing/2014/main" xmlns="" id="{DA447CEB-8C7D-4CE3-A710-C4077A036719}"/>
              </a:ext>
            </a:extLst>
          </p:cNvPr>
          <p:cNvSpPr>
            <a:spLocks noGrp="1"/>
          </p:cNvSpPr>
          <p:nvPr>
            <p:ph idx="1"/>
          </p:nvPr>
        </p:nvSpPr>
        <p:spPr>
          <a:xfrm>
            <a:off x="615316" y="1690688"/>
            <a:ext cx="7285100" cy="4351338"/>
          </a:xfrm>
        </p:spPr>
        <p:txBody>
          <a:bodyPr>
            <a:normAutofit/>
          </a:bodyPr>
          <a:lstStyle/>
          <a:p>
            <a:pPr marL="0" indent="0">
              <a:buNone/>
            </a:pPr>
            <a:r>
              <a:rPr lang="cs-CZ" b="1" dirty="0"/>
              <a:t>LÉČENÍ A LÉČITELSTVÍ V LIDOVÉ TRADICI, 2015</a:t>
            </a:r>
          </a:p>
          <a:p>
            <a:pPr marL="0" indent="0">
              <a:buNone/>
            </a:pPr>
            <a:r>
              <a:rPr lang="cs-CZ" dirty="0"/>
              <a:t>Kolektivní monografie zabývající se léčitelstvím v lidové tradici. Přináší dvacet tři odborných kapitol zaměřených na úlohu pověr a magie, účinky pálenek a rostlin v lidovém léčitelství. Analyzuje lékařské knihy a rukopisy ze sbírek vybraných muzeí, stejně jako reklamy a inzeráty zaměřené na léčení a zdraví v Kalendáři paní a dívek českých.</a:t>
            </a:r>
          </a:p>
        </p:txBody>
      </p:sp>
      <p:pic>
        <p:nvPicPr>
          <p:cNvPr id="1026" name="Picture 2" descr="Léčení a léčitelství v lidové tradici">
            <a:extLst>
              <a:ext uri="{FF2B5EF4-FFF2-40B4-BE49-F238E27FC236}">
                <a16:creationId xmlns:a16="http://schemas.microsoft.com/office/drawing/2014/main" xmlns="" id="{1B48A055-B0D5-4496-B8F0-35344D282B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90427" y="1690688"/>
            <a:ext cx="3163373" cy="4551616"/>
          </a:xfrm>
          <a:prstGeom prst="rect">
            <a:avLst/>
          </a:prstGeom>
          <a:noFill/>
          <a:extLst>
            <a:ext uri="{909E8E84-426E-40DD-AFC4-6F175D3DCCD1}">
              <a14:hiddenFill xmlns:a14="http://schemas.microsoft.com/office/drawing/2010/main">
                <a:solidFill>
                  <a:srgbClr val="FFFFFF"/>
                </a:solidFill>
              </a14:hiddenFill>
            </a:ext>
          </a:extLst>
        </p:spPr>
      </p:pic>
      <p:sp>
        <p:nvSpPr>
          <p:cNvPr id="5" name="Nadpis 1">
            <a:extLst>
              <a:ext uri="{FF2B5EF4-FFF2-40B4-BE49-F238E27FC236}">
                <a16:creationId xmlns:a16="http://schemas.microsoft.com/office/drawing/2014/main" xmlns="" id="{D6CD4F98-6D14-4FD2-994E-A0236B87853E}"/>
              </a:ext>
            </a:extLst>
          </p:cNvPr>
          <p:cNvSpPr>
            <a:spLocks noGrp="1"/>
          </p:cNvSpPr>
          <p:nvPr>
            <p:ph type="title"/>
          </p:nvPr>
        </p:nvSpPr>
        <p:spPr>
          <a:xfrm>
            <a:off x="838200" y="365125"/>
            <a:ext cx="10515600" cy="1325563"/>
          </a:xfrm>
        </p:spPr>
        <p:txBody>
          <a:bodyPr/>
          <a:lstStyle/>
          <a:p>
            <a:r>
              <a:rPr lang="cs-CZ" dirty="0">
                <a:solidFill>
                  <a:srgbClr val="0070C0"/>
                </a:solidFill>
              </a:rPr>
              <a:t>MONOGRAFIE A NAUČNÉ PUBLIKACE </a:t>
            </a:r>
          </a:p>
        </p:txBody>
      </p:sp>
    </p:spTree>
    <p:extLst>
      <p:ext uri="{BB962C8B-B14F-4D97-AF65-F5344CB8AC3E}">
        <p14:creationId xmlns:p14="http://schemas.microsoft.com/office/powerpoint/2010/main" val="14310092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obsah 2">
            <a:extLst>
              <a:ext uri="{FF2B5EF4-FFF2-40B4-BE49-F238E27FC236}">
                <a16:creationId xmlns:a16="http://schemas.microsoft.com/office/drawing/2014/main" xmlns="" id="{4F24B88C-0C97-4117-893D-91C8100443EB}"/>
              </a:ext>
            </a:extLst>
          </p:cNvPr>
          <p:cNvSpPr>
            <a:spLocks noGrp="1"/>
          </p:cNvSpPr>
          <p:nvPr>
            <p:ph idx="1"/>
          </p:nvPr>
        </p:nvSpPr>
        <p:spPr>
          <a:xfrm>
            <a:off x="838200" y="1825625"/>
            <a:ext cx="7818120" cy="4351338"/>
          </a:xfrm>
        </p:spPr>
        <p:txBody>
          <a:bodyPr>
            <a:normAutofit lnSpcReduction="10000"/>
          </a:bodyPr>
          <a:lstStyle/>
          <a:p>
            <a:pPr marL="0" indent="0">
              <a:buNone/>
            </a:pPr>
            <a:r>
              <a:rPr lang="cs-CZ" b="1" dirty="0"/>
              <a:t>KERAMICKÁ VÝROBA VE ZLÍNSKÉM KRAJI, 2006</a:t>
            </a:r>
          </a:p>
          <a:p>
            <a:pPr marL="0" indent="0">
              <a:buNone/>
            </a:pPr>
            <a:r>
              <a:rPr lang="cs-CZ" dirty="0"/>
              <a:t>Mapa vychází z praktické znalosti současné situace v terénu. Výzkum byl zaměřen na hlubší dokumentaci keramických dílen, jejich sortimentu, i na výstižné osobnostní portréty vybraných tvůrců. V mapě jsou přehledně vyznačeny lokality s rozšířením keramické výroby – zakuřované </a:t>
            </a:r>
            <a:r>
              <a:rPr lang="cs-CZ" dirty="0" err="1"/>
              <a:t>hrnčiny</a:t>
            </a:r>
            <a:r>
              <a:rPr lang="cs-CZ" dirty="0"/>
              <a:t>, </a:t>
            </a:r>
            <a:r>
              <a:rPr lang="cs-CZ" dirty="0" err="1"/>
              <a:t>hrnčiny</a:t>
            </a:r>
            <a:r>
              <a:rPr lang="cs-CZ" dirty="0"/>
              <a:t>, kameniny, tradiční majoliky – fajáns, současné majoliky a figurální keramiky, včetně obecného historického úvodu o výrobě a typech lidové keramiky.</a:t>
            </a:r>
          </a:p>
          <a:p>
            <a:pPr marL="0" indent="0">
              <a:buNone/>
            </a:pPr>
            <a:endParaRPr lang="cs-CZ" dirty="0"/>
          </a:p>
        </p:txBody>
      </p:sp>
      <p:sp>
        <p:nvSpPr>
          <p:cNvPr id="4" name="Nadpis 1">
            <a:extLst>
              <a:ext uri="{FF2B5EF4-FFF2-40B4-BE49-F238E27FC236}">
                <a16:creationId xmlns:a16="http://schemas.microsoft.com/office/drawing/2014/main" xmlns="" id="{8C0A2B49-2286-4C1A-AD1D-9377AC75EC46}"/>
              </a:ext>
            </a:extLst>
          </p:cNvPr>
          <p:cNvSpPr>
            <a:spLocks noGrp="1"/>
          </p:cNvSpPr>
          <p:nvPr>
            <p:ph type="title"/>
          </p:nvPr>
        </p:nvSpPr>
        <p:spPr>
          <a:xfrm>
            <a:off x="448056" y="365125"/>
            <a:ext cx="10515600" cy="1325563"/>
          </a:xfrm>
        </p:spPr>
        <p:txBody>
          <a:bodyPr/>
          <a:lstStyle/>
          <a:p>
            <a:r>
              <a:rPr lang="cs-CZ" dirty="0">
                <a:solidFill>
                  <a:srgbClr val="0070C0"/>
                </a:solidFill>
              </a:rPr>
              <a:t>MONOGRAFIE A NAUČNÉ PUBLIKACE </a:t>
            </a:r>
          </a:p>
        </p:txBody>
      </p:sp>
      <p:pic>
        <p:nvPicPr>
          <p:cNvPr id="3074" name="Picture 2" descr="Keramická výroba ve Zlínském kraji">
            <a:extLst>
              <a:ext uri="{FF2B5EF4-FFF2-40B4-BE49-F238E27FC236}">
                <a16:creationId xmlns:a16="http://schemas.microsoft.com/office/drawing/2014/main" xmlns="" id="{98245414-4212-4C85-BF34-29BF3733535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31808" y="159633"/>
            <a:ext cx="2783015" cy="60173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96211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Zástupný obsah 3">
            <a:extLst>
              <a:ext uri="{FF2B5EF4-FFF2-40B4-BE49-F238E27FC236}">
                <a16:creationId xmlns:a16="http://schemas.microsoft.com/office/drawing/2014/main" xmlns="" id="{693A6635-70B4-4EF8-B031-7ACD2ADD118E}"/>
              </a:ext>
            </a:extLst>
          </p:cNvPr>
          <p:cNvPicPr>
            <a:picLocks noGrp="1" noChangeAspect="1"/>
          </p:cNvPicPr>
          <p:nvPr>
            <p:ph idx="1"/>
          </p:nvPr>
        </p:nvPicPr>
        <p:blipFill>
          <a:blip r:embed="rId2"/>
          <a:stretch>
            <a:fillRect/>
          </a:stretch>
        </p:blipFill>
        <p:spPr>
          <a:xfrm>
            <a:off x="0" y="0"/>
            <a:ext cx="12277344" cy="7719066"/>
          </a:xfrm>
          <a:prstGeom prst="rect">
            <a:avLst/>
          </a:prstGeom>
        </p:spPr>
      </p:pic>
      <p:sp>
        <p:nvSpPr>
          <p:cNvPr id="5" name="TextovéPole 4">
            <a:extLst>
              <a:ext uri="{FF2B5EF4-FFF2-40B4-BE49-F238E27FC236}">
                <a16:creationId xmlns:a16="http://schemas.microsoft.com/office/drawing/2014/main" xmlns="" id="{6A538BAD-3F1C-4414-B1F3-4AFD23B8A50E}"/>
              </a:ext>
            </a:extLst>
          </p:cNvPr>
          <p:cNvSpPr txBox="1"/>
          <p:nvPr/>
        </p:nvSpPr>
        <p:spPr>
          <a:xfrm>
            <a:off x="292608" y="134113"/>
            <a:ext cx="11277600" cy="646331"/>
          </a:xfrm>
          <a:prstGeom prst="rect">
            <a:avLst/>
          </a:prstGeom>
          <a:noFill/>
        </p:spPr>
        <p:txBody>
          <a:bodyPr wrap="square" rtlCol="0">
            <a:spAutoFit/>
          </a:bodyPr>
          <a:lstStyle/>
          <a:p>
            <a:r>
              <a:rPr lang="cs-CZ" sz="3600" dirty="0">
                <a:solidFill>
                  <a:schemeClr val="bg1"/>
                </a:solidFill>
              </a:rPr>
              <a:t>BUDOVA SLOVÁCKÉHO MUZEA VE SMETANOVÝCH SADECH</a:t>
            </a:r>
          </a:p>
        </p:txBody>
      </p:sp>
    </p:spTree>
    <p:extLst>
      <p:ext uri="{BB962C8B-B14F-4D97-AF65-F5344CB8AC3E}">
        <p14:creationId xmlns:p14="http://schemas.microsoft.com/office/powerpoint/2010/main" val="562942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obsah 2">
            <a:extLst>
              <a:ext uri="{FF2B5EF4-FFF2-40B4-BE49-F238E27FC236}">
                <a16:creationId xmlns:a16="http://schemas.microsoft.com/office/drawing/2014/main" xmlns="" id="{1358926D-B7D6-446A-9BA1-7022C3FDA1B3}"/>
              </a:ext>
            </a:extLst>
          </p:cNvPr>
          <p:cNvSpPr>
            <a:spLocks noGrp="1"/>
          </p:cNvSpPr>
          <p:nvPr>
            <p:ph idx="1"/>
          </p:nvPr>
        </p:nvSpPr>
        <p:spPr>
          <a:xfrm>
            <a:off x="838199" y="1690688"/>
            <a:ext cx="6854952" cy="4667250"/>
          </a:xfrm>
        </p:spPr>
        <p:txBody>
          <a:bodyPr>
            <a:normAutofit fontScale="92500"/>
          </a:bodyPr>
          <a:lstStyle/>
          <a:p>
            <a:pPr marL="0" indent="0">
              <a:buNone/>
            </a:pPr>
            <a:r>
              <a:rPr lang="cs-CZ" b="1" dirty="0"/>
              <a:t>OPUS VELEHRADENSIS – ZNAMENÍ NADĚJE</a:t>
            </a:r>
          </a:p>
          <a:p>
            <a:pPr marL="0" indent="0">
              <a:buNone/>
            </a:pPr>
            <a:r>
              <a:rPr lang="cs-CZ" dirty="0"/>
              <a:t>Výpravný katalog ke stejnojmenné výstavě plastik akademického sochaře Otmara Olivy a fotografií MUDr. Jiřího </a:t>
            </a:r>
            <a:r>
              <a:rPr lang="cs-CZ" dirty="0" err="1"/>
              <a:t>Rohela</a:t>
            </a:r>
            <a:r>
              <a:rPr lang="cs-CZ" dirty="0"/>
              <a:t>, dvou přátel, kteří žijí a tvoří ve Velehradě. Svými texty přispělo 21 autorů, mezi nimi kardinál Tomáš Špidlík, biskup Josef Hrdlička, cestovatel Miroslav Zikmund, spisovatelé Ludvík Vaculík a Josef Holcman, teologové Richard </a:t>
            </a:r>
            <a:r>
              <a:rPr lang="cs-CZ" dirty="0" err="1"/>
              <a:t>Čemus</a:t>
            </a:r>
            <a:r>
              <a:rPr lang="cs-CZ" dirty="0"/>
              <a:t> a Václav Umlauf i někdejší Olivův spoluvězeň Jiří Dienstbier. </a:t>
            </a:r>
          </a:p>
          <a:p>
            <a:pPr marL="0" indent="0">
              <a:buNone/>
            </a:pPr>
            <a:r>
              <a:rPr lang="cs-CZ" dirty="0" err="1"/>
              <a:t>Vaculkovi</a:t>
            </a:r>
            <a:r>
              <a:rPr lang="cs-CZ" dirty="0"/>
              <a:t>: Umění čistého Srdce. Vydání první. V Uherském Hradišti: Slovácké muzeum, 2014.</a:t>
            </a:r>
          </a:p>
        </p:txBody>
      </p:sp>
      <p:sp>
        <p:nvSpPr>
          <p:cNvPr id="4" name="Nadpis 1">
            <a:extLst>
              <a:ext uri="{FF2B5EF4-FFF2-40B4-BE49-F238E27FC236}">
                <a16:creationId xmlns:a16="http://schemas.microsoft.com/office/drawing/2014/main" xmlns="" id="{C785023B-88A0-4F3C-B2E8-EB620ECB0F23}"/>
              </a:ext>
            </a:extLst>
          </p:cNvPr>
          <p:cNvSpPr>
            <a:spLocks noGrp="1"/>
          </p:cNvSpPr>
          <p:nvPr>
            <p:ph type="title"/>
          </p:nvPr>
        </p:nvSpPr>
        <p:spPr>
          <a:xfrm>
            <a:off x="838200" y="365125"/>
            <a:ext cx="10515600" cy="1325563"/>
          </a:xfrm>
        </p:spPr>
        <p:txBody>
          <a:bodyPr/>
          <a:lstStyle/>
          <a:p>
            <a:r>
              <a:rPr lang="cs-CZ" dirty="0">
                <a:solidFill>
                  <a:srgbClr val="0070C0"/>
                </a:solidFill>
              </a:rPr>
              <a:t>PUBLIKACE POPULARIZAČNÍ</a:t>
            </a:r>
          </a:p>
        </p:txBody>
      </p:sp>
      <p:pic>
        <p:nvPicPr>
          <p:cNvPr id="4098" name="Picture 2" descr="Opus Velehradensis – znamení naděje">
            <a:extLst>
              <a:ext uri="{FF2B5EF4-FFF2-40B4-BE49-F238E27FC236}">
                <a16:creationId xmlns:a16="http://schemas.microsoft.com/office/drawing/2014/main" xmlns="" id="{4E941818-9B22-486D-BFF5-4D9B791C45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93151" y="804672"/>
            <a:ext cx="3966487" cy="52190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54529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xmlns="" id="{B2FD3001-83CA-4F0C-A319-7A08EA40733F}"/>
              </a:ext>
            </a:extLst>
          </p:cNvPr>
          <p:cNvSpPr>
            <a:spLocks noGrp="1"/>
          </p:cNvSpPr>
          <p:nvPr>
            <p:ph type="title"/>
          </p:nvPr>
        </p:nvSpPr>
        <p:spPr/>
        <p:txBody>
          <a:bodyPr/>
          <a:lstStyle/>
          <a:p>
            <a:r>
              <a:rPr lang="cs-CZ" dirty="0">
                <a:solidFill>
                  <a:srgbClr val="0070C0"/>
                </a:solidFill>
              </a:rPr>
              <a:t>PUBLIKACE POPULARIZAČNÍ</a:t>
            </a:r>
          </a:p>
        </p:txBody>
      </p:sp>
      <p:sp>
        <p:nvSpPr>
          <p:cNvPr id="3" name="Zástupný obsah 2">
            <a:extLst>
              <a:ext uri="{FF2B5EF4-FFF2-40B4-BE49-F238E27FC236}">
                <a16:creationId xmlns:a16="http://schemas.microsoft.com/office/drawing/2014/main" xmlns="" id="{3284E4B4-E37F-4DDD-8C71-8B2BF9ABC113}"/>
              </a:ext>
            </a:extLst>
          </p:cNvPr>
          <p:cNvSpPr>
            <a:spLocks noGrp="1"/>
          </p:cNvSpPr>
          <p:nvPr>
            <p:ph idx="1"/>
          </p:nvPr>
        </p:nvSpPr>
        <p:spPr>
          <a:xfrm>
            <a:off x="540638" y="1627447"/>
            <a:ext cx="7908417" cy="4865427"/>
          </a:xfrm>
        </p:spPr>
        <p:txBody>
          <a:bodyPr>
            <a:normAutofit fontScale="92500" lnSpcReduction="10000"/>
          </a:bodyPr>
          <a:lstStyle/>
          <a:p>
            <a:pPr marL="0" indent="0" algn="just">
              <a:buNone/>
            </a:pPr>
            <a:r>
              <a:rPr lang="cs-CZ" b="1" dirty="0"/>
              <a:t>PRŮVODCE NÁRODOPISNOU EXPOZICÍ SLOVÁCKO</a:t>
            </a:r>
          </a:p>
          <a:p>
            <a:pPr marL="0" indent="0" algn="just">
              <a:buNone/>
            </a:pPr>
            <a:r>
              <a:rPr lang="cs-CZ" dirty="0"/>
              <a:t>Národopisná expozice Slovácko otevřená v roce 2014 je členěna do několika okruhů, které jsou vzájemně propojené a navazují na sebe. Pro život lidí na venkově byl určující způsob obživy, kterým na Slovácku bylo především zemědělské hospodaření i s řadou doplňkových činností, ať se jednalo o chov dobytka, včelařství, rybářství či vinohradnictví. Lidové stavitelství pak charakterizovalo nejen kulturní krajinu, ale také životní potřeby obyvatel.</a:t>
            </a:r>
          </a:p>
          <a:p>
            <a:pPr marL="0" indent="0" algn="just">
              <a:buNone/>
            </a:pPr>
            <a:r>
              <a:rPr lang="cs-CZ" dirty="0"/>
              <a:t>Ludmila </a:t>
            </a:r>
            <a:r>
              <a:rPr lang="cs-CZ" dirty="0" err="1"/>
              <a:t>Tarcalová</a:t>
            </a:r>
            <a:r>
              <a:rPr lang="cs-CZ" dirty="0"/>
              <a:t>, Marta </a:t>
            </a:r>
            <a:r>
              <a:rPr lang="cs-CZ" dirty="0" err="1"/>
              <a:t>Kondrová</a:t>
            </a:r>
            <a:r>
              <a:rPr lang="cs-CZ" dirty="0"/>
              <a:t>: Průvodce národopisnou expozicí Slovácko, Slovácké muzeum v Uherském Hradišti, Uherské Hradiště 2014, </a:t>
            </a:r>
            <a:r>
              <a:rPr lang="cs-CZ" dirty="0">
                <a:hlinkClick r:id="rId2" tooltip="International Standard Book Number"/>
              </a:rPr>
              <a:t>ISBN</a:t>
            </a:r>
            <a:r>
              <a:rPr lang="cs-CZ" dirty="0"/>
              <a:t> </a:t>
            </a:r>
            <a:r>
              <a:rPr lang="cs-CZ" dirty="0">
                <a:hlinkClick r:id="rId3" tooltip="Speciální:Zdroje knih/978-80-87671-11-5"/>
              </a:rPr>
              <a:t>978-80-87671-11-5</a:t>
            </a:r>
            <a:endParaRPr lang="cs-CZ" dirty="0"/>
          </a:p>
          <a:p>
            <a:pPr marL="0" indent="0">
              <a:buNone/>
            </a:pPr>
            <a:endParaRPr lang="cs-CZ" dirty="0"/>
          </a:p>
        </p:txBody>
      </p:sp>
      <p:pic>
        <p:nvPicPr>
          <p:cNvPr id="10244" name="Picture 4" descr="Průvodce národopisnou expozicí Slovácko - Catalog of Frantisek Bartos  Regional Library in Zlin">
            <a:extLst>
              <a:ext uri="{FF2B5EF4-FFF2-40B4-BE49-F238E27FC236}">
                <a16:creationId xmlns:a16="http://schemas.microsoft.com/office/drawing/2014/main" xmlns="" id="{15FDE7B0-1C40-438B-80F5-82A89AE2485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39303" y="568272"/>
            <a:ext cx="4052697" cy="57214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27226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obsah 2">
            <a:extLst>
              <a:ext uri="{FF2B5EF4-FFF2-40B4-BE49-F238E27FC236}">
                <a16:creationId xmlns:a16="http://schemas.microsoft.com/office/drawing/2014/main" xmlns="" id="{D0948F54-F442-417C-A78A-DF7BBAA3C2FC}"/>
              </a:ext>
            </a:extLst>
          </p:cNvPr>
          <p:cNvSpPr>
            <a:spLocks noGrp="1"/>
          </p:cNvSpPr>
          <p:nvPr>
            <p:ph idx="1"/>
          </p:nvPr>
        </p:nvSpPr>
        <p:spPr>
          <a:xfrm>
            <a:off x="838200" y="1825625"/>
            <a:ext cx="6489192" cy="4351338"/>
          </a:xfrm>
        </p:spPr>
        <p:txBody>
          <a:bodyPr/>
          <a:lstStyle/>
          <a:p>
            <a:pPr marL="0" indent="0">
              <a:buNone/>
            </a:pPr>
            <a:r>
              <a:rPr lang="cs-CZ" b="1" dirty="0"/>
              <a:t>MAPA KROJŮ NA SLOVÁCKU, 2006</a:t>
            </a:r>
          </a:p>
          <a:p>
            <a:pPr marL="0" indent="0">
              <a:buNone/>
            </a:pPr>
            <a:r>
              <a:rPr lang="cs-CZ" dirty="0"/>
              <a:t>Barevná mapa zakresluje a popisuje typové rozdělení krojového svátečního oblečení na Slovácku v oblastech krojově živých.</a:t>
            </a:r>
          </a:p>
          <a:p>
            <a:pPr marL="0" indent="0">
              <a:buNone/>
            </a:pPr>
            <a:endParaRPr lang="cs-CZ" dirty="0"/>
          </a:p>
          <a:p>
            <a:pPr marL="0" indent="0">
              <a:buNone/>
            </a:pPr>
            <a:r>
              <a:rPr lang="cs-CZ" dirty="0" err="1"/>
              <a:t>Tarcalová</a:t>
            </a:r>
            <a:r>
              <a:rPr lang="cs-CZ" dirty="0"/>
              <a:t>, Ludmila – Kalábová, Petra: </a:t>
            </a:r>
            <a:r>
              <a:rPr lang="cs-CZ" i="1" dirty="0"/>
              <a:t>Mapa krojů na Slovácku</a:t>
            </a:r>
            <a:r>
              <a:rPr lang="cs-CZ" dirty="0"/>
              <a:t>. Slovácké muzeum, 2006.</a:t>
            </a:r>
          </a:p>
        </p:txBody>
      </p:sp>
      <p:sp>
        <p:nvSpPr>
          <p:cNvPr id="4" name="Nadpis 1">
            <a:extLst>
              <a:ext uri="{FF2B5EF4-FFF2-40B4-BE49-F238E27FC236}">
                <a16:creationId xmlns:a16="http://schemas.microsoft.com/office/drawing/2014/main" xmlns="" id="{541272DA-3D86-4AFE-B184-E47E088DAEDB}"/>
              </a:ext>
            </a:extLst>
          </p:cNvPr>
          <p:cNvSpPr>
            <a:spLocks noGrp="1"/>
          </p:cNvSpPr>
          <p:nvPr>
            <p:ph type="title"/>
          </p:nvPr>
        </p:nvSpPr>
        <p:spPr>
          <a:xfrm>
            <a:off x="838200" y="365125"/>
            <a:ext cx="10515600" cy="1325563"/>
          </a:xfrm>
        </p:spPr>
        <p:txBody>
          <a:bodyPr/>
          <a:lstStyle/>
          <a:p>
            <a:r>
              <a:rPr lang="cs-CZ" dirty="0">
                <a:solidFill>
                  <a:srgbClr val="0070C0"/>
                </a:solidFill>
              </a:rPr>
              <a:t>PUBLIKACE POPULARIZAČNÍ</a:t>
            </a:r>
          </a:p>
        </p:txBody>
      </p:sp>
      <p:pic>
        <p:nvPicPr>
          <p:cNvPr id="2050" name="Picture 2" descr="Mapa krojů na Slovácku">
            <a:extLst>
              <a:ext uri="{FF2B5EF4-FFF2-40B4-BE49-F238E27FC236}">
                <a16:creationId xmlns:a16="http://schemas.microsoft.com/office/drawing/2014/main" xmlns="" id="{3692DA43-FD86-4855-A38B-724F3B362C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20125" y="551447"/>
            <a:ext cx="2733675" cy="57551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00880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xmlns="" id="{79C8CEB6-4B31-4976-AD6D-C5411570483C}"/>
              </a:ext>
            </a:extLst>
          </p:cNvPr>
          <p:cNvSpPr>
            <a:spLocks noGrp="1"/>
          </p:cNvSpPr>
          <p:nvPr>
            <p:ph type="title"/>
          </p:nvPr>
        </p:nvSpPr>
        <p:spPr/>
        <p:txBody>
          <a:bodyPr/>
          <a:lstStyle/>
          <a:p>
            <a:r>
              <a:rPr lang="cs-CZ" dirty="0"/>
              <a:t>SEZNAM ZDROJŮ</a:t>
            </a:r>
          </a:p>
        </p:txBody>
      </p:sp>
      <p:sp>
        <p:nvSpPr>
          <p:cNvPr id="3" name="Zástupný obsah 2">
            <a:extLst>
              <a:ext uri="{FF2B5EF4-FFF2-40B4-BE49-F238E27FC236}">
                <a16:creationId xmlns:a16="http://schemas.microsoft.com/office/drawing/2014/main" xmlns="" id="{DA69559C-60ED-4FB9-B1E1-24CC574FF2EC}"/>
              </a:ext>
            </a:extLst>
          </p:cNvPr>
          <p:cNvSpPr>
            <a:spLocks noGrp="1"/>
          </p:cNvSpPr>
          <p:nvPr>
            <p:ph idx="1"/>
          </p:nvPr>
        </p:nvSpPr>
        <p:spPr>
          <a:xfrm>
            <a:off x="838200" y="1548384"/>
            <a:ext cx="10515600" cy="4628579"/>
          </a:xfrm>
        </p:spPr>
        <p:txBody>
          <a:bodyPr>
            <a:normAutofit/>
          </a:bodyPr>
          <a:lstStyle/>
          <a:p>
            <a:r>
              <a:rPr lang="cs-CZ" dirty="0"/>
              <a:t>Výroční zpráva Slováckého muzea, dostupné z: </a:t>
            </a:r>
            <a:r>
              <a:rPr lang="cs-CZ" dirty="0">
                <a:hlinkClick r:id="rId2"/>
              </a:rPr>
              <a:t>http://www.slovackemuzeum.cz/doc/85/</a:t>
            </a:r>
            <a:endParaRPr lang="cs-CZ" dirty="0"/>
          </a:p>
          <a:p>
            <a:r>
              <a:rPr lang="cs-CZ" dirty="0">
                <a:hlinkClick r:id="rId3"/>
              </a:rPr>
              <a:t>https://www.archiweb.cz/b/slovacke-muzeum-uherske-hradiste</a:t>
            </a:r>
            <a:endParaRPr lang="cs-CZ" dirty="0"/>
          </a:p>
          <a:p>
            <a:r>
              <a:rPr lang="cs-CZ" dirty="0"/>
              <a:t>Oficiální web Slováckého muzea: </a:t>
            </a:r>
            <a:r>
              <a:rPr lang="cs-CZ" dirty="0">
                <a:hlinkClick r:id="rId4"/>
              </a:rPr>
              <a:t>http://www.slovackemuzeum.cz/doc/104/</a:t>
            </a:r>
            <a:endParaRPr lang="cs-CZ" dirty="0"/>
          </a:p>
          <a:p>
            <a:r>
              <a:rPr lang="cs-CZ" dirty="0"/>
              <a:t>Oficiální web parku Rochus: </a:t>
            </a:r>
            <a:r>
              <a:rPr lang="cs-CZ" dirty="0">
                <a:hlinkClick r:id="rId5"/>
              </a:rPr>
              <a:t>https://www.parkrochus.cz/doc/181/</a:t>
            </a:r>
            <a:endParaRPr lang="cs-CZ" dirty="0"/>
          </a:p>
          <a:p>
            <a:r>
              <a:rPr lang="cs-CZ" dirty="0"/>
              <a:t>Katalog knihovny MUNI: </a:t>
            </a:r>
            <a:r>
              <a:rPr lang="cs-CZ" dirty="0">
                <a:hlinkClick r:id="rId6"/>
              </a:rPr>
              <a:t>https://katalog.muni.cz/Record/MUB01000102526</a:t>
            </a:r>
            <a:endParaRPr lang="cs-CZ" dirty="0"/>
          </a:p>
          <a:p>
            <a:r>
              <a:rPr lang="cs-CZ" dirty="0"/>
              <a:t>Souborný katalog ČR: </a:t>
            </a:r>
            <a:r>
              <a:rPr lang="cs-CZ" dirty="0">
                <a:hlinkClick r:id="rId7"/>
              </a:rPr>
              <a:t>https://aleph.nkp.cz/F/?func=file&amp;file_name=find-b&amp;local_base=skc</a:t>
            </a:r>
            <a:endParaRPr lang="cs-CZ" dirty="0"/>
          </a:p>
          <a:p>
            <a:endParaRPr lang="cs-CZ" dirty="0"/>
          </a:p>
          <a:p>
            <a:endParaRPr lang="cs-CZ" dirty="0"/>
          </a:p>
          <a:p>
            <a:endParaRPr lang="cs-CZ" dirty="0"/>
          </a:p>
          <a:p>
            <a:endParaRPr lang="cs-CZ" dirty="0"/>
          </a:p>
          <a:p>
            <a:endParaRPr lang="cs-CZ" dirty="0"/>
          </a:p>
        </p:txBody>
      </p:sp>
    </p:spTree>
    <p:extLst>
      <p:ext uri="{BB962C8B-B14F-4D97-AF65-F5344CB8AC3E}">
        <p14:creationId xmlns:p14="http://schemas.microsoft.com/office/powerpoint/2010/main" val="37488556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xmlns="" id="{D45DA84A-F8C1-4115-88E1-7D14EA07267D}"/>
              </a:ext>
            </a:extLst>
          </p:cNvPr>
          <p:cNvSpPr>
            <a:spLocks noGrp="1"/>
          </p:cNvSpPr>
          <p:nvPr>
            <p:ph type="title"/>
          </p:nvPr>
        </p:nvSpPr>
        <p:spPr/>
        <p:txBody>
          <a:bodyPr/>
          <a:lstStyle/>
          <a:p>
            <a:r>
              <a:rPr lang="cs-CZ" dirty="0">
                <a:solidFill>
                  <a:srgbClr val="0070C0"/>
                </a:solidFill>
              </a:rPr>
              <a:t>PÁR STRUČNÝCH INFORMACÍ O MUZEU</a:t>
            </a:r>
          </a:p>
        </p:txBody>
      </p:sp>
      <p:sp>
        <p:nvSpPr>
          <p:cNvPr id="3" name="Zástupný obsah 2">
            <a:extLst>
              <a:ext uri="{FF2B5EF4-FFF2-40B4-BE49-F238E27FC236}">
                <a16:creationId xmlns:a16="http://schemas.microsoft.com/office/drawing/2014/main" xmlns="" id="{636DBB64-E2F9-443F-8BBC-00675250F523}"/>
              </a:ext>
            </a:extLst>
          </p:cNvPr>
          <p:cNvSpPr>
            <a:spLocks noGrp="1"/>
          </p:cNvSpPr>
          <p:nvPr>
            <p:ph idx="1"/>
          </p:nvPr>
        </p:nvSpPr>
        <p:spPr>
          <a:xfrm>
            <a:off x="407696" y="1635573"/>
            <a:ext cx="4258056" cy="4351338"/>
          </a:xfrm>
        </p:spPr>
        <p:txBody>
          <a:bodyPr/>
          <a:lstStyle/>
          <a:p>
            <a:pPr marL="0" indent="0">
              <a:buNone/>
            </a:pPr>
            <a:r>
              <a:rPr lang="cs-CZ" dirty="0"/>
              <a:t>HLAVNÍ ORIENTACE MUZEA</a:t>
            </a:r>
          </a:p>
          <a:p>
            <a:pPr lvl="1"/>
            <a:r>
              <a:rPr lang="cs-CZ" dirty="0"/>
              <a:t>Etnografie</a:t>
            </a:r>
          </a:p>
          <a:p>
            <a:pPr lvl="1"/>
            <a:r>
              <a:rPr lang="cs-CZ" dirty="0"/>
              <a:t>Archeologie</a:t>
            </a:r>
          </a:p>
          <a:p>
            <a:pPr lvl="1"/>
            <a:r>
              <a:rPr lang="cs-CZ" dirty="0"/>
              <a:t>Historie</a:t>
            </a:r>
          </a:p>
          <a:p>
            <a:pPr lvl="1"/>
            <a:r>
              <a:rPr lang="cs-CZ" dirty="0"/>
              <a:t>Dějiny umění</a:t>
            </a:r>
          </a:p>
          <a:p>
            <a:endParaRPr lang="cs-CZ" dirty="0"/>
          </a:p>
        </p:txBody>
      </p:sp>
      <p:pic>
        <p:nvPicPr>
          <p:cNvPr id="2050" name="Picture 2" descr="Slovácké muzeum v Uherském Hradišti | Region Slovácko">
            <a:extLst>
              <a:ext uri="{FF2B5EF4-FFF2-40B4-BE49-F238E27FC236}">
                <a16:creationId xmlns:a16="http://schemas.microsoft.com/office/drawing/2014/main" xmlns="" id="{20F543C4-9A93-4C05-B31E-05975722AB6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1886" y="3912694"/>
            <a:ext cx="3869675" cy="2580181"/>
          </a:xfrm>
          <a:prstGeom prst="rect">
            <a:avLst/>
          </a:prstGeom>
          <a:noFill/>
          <a:extLst>
            <a:ext uri="{909E8E84-426E-40DD-AFC4-6F175D3DCCD1}">
              <a14:hiddenFill xmlns:a14="http://schemas.microsoft.com/office/drawing/2010/main">
                <a:solidFill>
                  <a:srgbClr val="FFFFFF"/>
                </a:solidFill>
              </a14:hiddenFill>
            </a:ext>
          </a:extLst>
        </p:spPr>
      </p:pic>
      <p:pic>
        <p:nvPicPr>
          <p:cNvPr id="7" name="Obrázek 6">
            <a:extLst>
              <a:ext uri="{FF2B5EF4-FFF2-40B4-BE49-F238E27FC236}">
                <a16:creationId xmlns:a16="http://schemas.microsoft.com/office/drawing/2014/main" xmlns="" id="{59754C79-1EC9-4298-BF64-1CB1F87171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0736" y="1635573"/>
            <a:ext cx="7163536" cy="3956939"/>
          </a:xfrm>
          <a:prstGeom prst="rect">
            <a:avLst/>
          </a:prstGeom>
        </p:spPr>
      </p:pic>
      <p:sp>
        <p:nvSpPr>
          <p:cNvPr id="8" name="TextovéPole 7">
            <a:extLst>
              <a:ext uri="{FF2B5EF4-FFF2-40B4-BE49-F238E27FC236}">
                <a16:creationId xmlns:a16="http://schemas.microsoft.com/office/drawing/2014/main" xmlns="" id="{98E950FF-4EF9-42C3-9F8E-2C6A3E1DB08D}"/>
              </a:ext>
            </a:extLst>
          </p:cNvPr>
          <p:cNvSpPr txBox="1"/>
          <p:nvPr/>
        </p:nvSpPr>
        <p:spPr>
          <a:xfrm>
            <a:off x="4859942" y="5754624"/>
            <a:ext cx="7163536" cy="830997"/>
          </a:xfrm>
          <a:prstGeom prst="rect">
            <a:avLst/>
          </a:prstGeom>
          <a:noFill/>
        </p:spPr>
        <p:txBody>
          <a:bodyPr wrap="square" rtlCol="0">
            <a:spAutoFit/>
          </a:bodyPr>
          <a:lstStyle/>
          <a:p>
            <a:r>
              <a:rPr lang="cs-CZ" sz="2400" dirty="0"/>
              <a:t>Slavnostní otevření Slováckého muzea 1. 6. 1914, foto O. Jiroušek, archiv Slováckého muzea.</a:t>
            </a:r>
          </a:p>
        </p:txBody>
      </p:sp>
    </p:spTree>
    <p:extLst>
      <p:ext uri="{BB962C8B-B14F-4D97-AF65-F5344CB8AC3E}">
        <p14:creationId xmlns:p14="http://schemas.microsoft.com/office/powerpoint/2010/main" val="21368302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xmlns="" id="{27DE2EEC-4F55-429B-A94C-129A50C5D2CF}"/>
              </a:ext>
            </a:extLst>
          </p:cNvPr>
          <p:cNvSpPr>
            <a:spLocks noGrp="1"/>
          </p:cNvSpPr>
          <p:nvPr>
            <p:ph type="title"/>
          </p:nvPr>
        </p:nvSpPr>
        <p:spPr/>
        <p:txBody>
          <a:bodyPr/>
          <a:lstStyle/>
          <a:p>
            <a:pPr algn="ctr"/>
            <a:r>
              <a:rPr lang="cs-CZ" dirty="0">
                <a:solidFill>
                  <a:srgbClr val="0070C0"/>
                </a:solidFill>
              </a:rPr>
              <a:t>POBOČKY</a:t>
            </a:r>
          </a:p>
        </p:txBody>
      </p:sp>
      <p:sp>
        <p:nvSpPr>
          <p:cNvPr id="4" name="AutoShape 2" descr="Slovácké muzeum v Uherském Hradišti | Region Slovácko">
            <a:extLst>
              <a:ext uri="{FF2B5EF4-FFF2-40B4-BE49-F238E27FC236}">
                <a16:creationId xmlns:a16="http://schemas.microsoft.com/office/drawing/2014/main" xmlns="" id="{B22C05B9-4D97-48FC-B012-BF364BF08EA2}"/>
              </a:ext>
            </a:extLst>
          </p:cNvPr>
          <p:cNvSpPr>
            <a:spLocks noGrp="1" noChangeAspect="1" noChangeArrowheads="1"/>
          </p:cNvSpPr>
          <p:nvPr>
            <p:ph idx="1"/>
          </p:nvPr>
        </p:nvSpPr>
        <p:spPr bwMode="auto">
          <a:xfrm>
            <a:off x="838200" y="1690688"/>
            <a:ext cx="3880104" cy="43513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indent="0">
              <a:buNone/>
            </a:pPr>
            <a:r>
              <a:rPr lang="cs-CZ" b="1" i="0" dirty="0">
                <a:effectLst/>
                <a:latin typeface="Graphik"/>
              </a:rPr>
              <a:t>Hlavní budova ve Smetanových sadech </a:t>
            </a:r>
          </a:p>
          <a:p>
            <a:pPr>
              <a:buFontTx/>
              <a:buChar char="-"/>
            </a:pPr>
            <a:r>
              <a:rPr lang="cs-CZ" b="1" dirty="0">
                <a:latin typeface="Graphik"/>
              </a:rPr>
              <a:t>stálá </a:t>
            </a:r>
            <a:r>
              <a:rPr lang="cs-CZ" b="1" i="0" u="none" strike="noStrike" dirty="0">
                <a:effectLst/>
                <a:latin typeface="Graphik"/>
              </a:rPr>
              <a:t>expozice </a:t>
            </a:r>
            <a:r>
              <a:rPr lang="cs-CZ" i="0" u="none" strike="noStrike" dirty="0">
                <a:effectLst/>
                <a:latin typeface="Graphik"/>
              </a:rPr>
              <a:t>Slovácko</a:t>
            </a:r>
            <a:r>
              <a:rPr lang="cs-CZ" i="0" dirty="0">
                <a:effectLst/>
                <a:latin typeface="Graphik"/>
              </a:rPr>
              <a:t> </a:t>
            </a:r>
          </a:p>
          <a:p>
            <a:pPr>
              <a:buFontTx/>
              <a:buChar char="-"/>
            </a:pPr>
            <a:r>
              <a:rPr lang="cs-CZ" b="1" dirty="0">
                <a:latin typeface="Graphik"/>
              </a:rPr>
              <a:t>výstavy</a:t>
            </a:r>
            <a:r>
              <a:rPr lang="cs-CZ" dirty="0">
                <a:latin typeface="Graphik"/>
              </a:rPr>
              <a:t> </a:t>
            </a:r>
            <a:r>
              <a:rPr lang="cs-CZ" i="0" dirty="0">
                <a:effectLst/>
                <a:latin typeface="Graphik"/>
              </a:rPr>
              <a:t>národopisu, archeologie, historie</a:t>
            </a:r>
            <a:endParaRPr lang="cs-CZ" dirty="0"/>
          </a:p>
        </p:txBody>
      </p:sp>
      <p:pic>
        <p:nvPicPr>
          <p:cNvPr id="1028" name="Picture 4" descr="Slovácké muzeum (Muzeum) • Mapy.cz">
            <a:extLst>
              <a:ext uri="{FF2B5EF4-FFF2-40B4-BE49-F238E27FC236}">
                <a16:creationId xmlns:a16="http://schemas.microsoft.com/office/drawing/2014/main" xmlns="" id="{4F4CF1DF-BA61-41B0-BB83-DCB5FE2630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8304" y="1858773"/>
            <a:ext cx="7138076" cy="40151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29921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xmlns="" id="{703276F6-6AF2-48C3-9644-6CCFE6A3CB47}"/>
              </a:ext>
            </a:extLst>
          </p:cNvPr>
          <p:cNvSpPr>
            <a:spLocks noGrp="1"/>
          </p:cNvSpPr>
          <p:nvPr>
            <p:ph type="title"/>
          </p:nvPr>
        </p:nvSpPr>
        <p:spPr/>
        <p:txBody>
          <a:bodyPr/>
          <a:lstStyle/>
          <a:p>
            <a:pPr algn="ctr"/>
            <a:r>
              <a:rPr lang="cs-CZ" dirty="0">
                <a:solidFill>
                  <a:srgbClr val="0070C0"/>
                </a:solidFill>
              </a:rPr>
              <a:t>POBOČKY</a:t>
            </a:r>
          </a:p>
        </p:txBody>
      </p:sp>
      <p:sp>
        <p:nvSpPr>
          <p:cNvPr id="3" name="Zástupný obsah 2">
            <a:extLst>
              <a:ext uri="{FF2B5EF4-FFF2-40B4-BE49-F238E27FC236}">
                <a16:creationId xmlns:a16="http://schemas.microsoft.com/office/drawing/2014/main" xmlns="" id="{9394E983-8068-4B83-A6DE-E37275D6C60F}"/>
              </a:ext>
            </a:extLst>
          </p:cNvPr>
          <p:cNvSpPr>
            <a:spLocks noGrp="1"/>
          </p:cNvSpPr>
          <p:nvPr>
            <p:ph idx="1"/>
          </p:nvPr>
        </p:nvSpPr>
        <p:spPr>
          <a:xfrm>
            <a:off x="838200" y="1825625"/>
            <a:ext cx="3246120" cy="4351338"/>
          </a:xfrm>
        </p:spPr>
        <p:txBody>
          <a:bodyPr/>
          <a:lstStyle/>
          <a:p>
            <a:pPr marL="0" indent="0">
              <a:buNone/>
            </a:pPr>
            <a:r>
              <a:rPr lang="cs-CZ" b="1" i="0" dirty="0">
                <a:effectLst/>
                <a:latin typeface="Graphik"/>
              </a:rPr>
              <a:t>Galerie Slováckého muzea v Otakarově ulici </a:t>
            </a:r>
          </a:p>
          <a:p>
            <a:pPr marL="0" indent="0">
              <a:buNone/>
            </a:pPr>
            <a:r>
              <a:rPr lang="cs-CZ" dirty="0">
                <a:latin typeface="Graphik"/>
              </a:rPr>
              <a:t>- </a:t>
            </a:r>
            <a:r>
              <a:rPr lang="cs-CZ" b="1" i="0" dirty="0">
                <a:effectLst/>
                <a:latin typeface="Graphik"/>
              </a:rPr>
              <a:t>výtvarné umění </a:t>
            </a:r>
            <a:r>
              <a:rPr lang="cs-CZ" i="0" dirty="0">
                <a:effectLst/>
                <a:latin typeface="Graphik"/>
              </a:rPr>
              <a:t>jihovýchodní Moravy</a:t>
            </a:r>
            <a:endParaRPr lang="cs-CZ" dirty="0"/>
          </a:p>
        </p:txBody>
      </p:sp>
      <p:pic>
        <p:nvPicPr>
          <p:cNvPr id="4098" name="Picture 2" descr="Slovácké muzeum v Uherském Hradišti | Rada galerií České republiky / rgcr.cz">
            <a:extLst>
              <a:ext uri="{FF2B5EF4-FFF2-40B4-BE49-F238E27FC236}">
                <a16:creationId xmlns:a16="http://schemas.microsoft.com/office/drawing/2014/main" xmlns="" id="{3554E0EA-5951-460A-94B2-669D7D4996A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5968" y="1756689"/>
            <a:ext cx="7132320" cy="45552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63050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xmlns="" id="{A50D912B-754A-41FB-BCAC-1FA53E342F5C}"/>
              </a:ext>
            </a:extLst>
          </p:cNvPr>
          <p:cNvSpPr>
            <a:spLocks noGrp="1"/>
          </p:cNvSpPr>
          <p:nvPr>
            <p:ph type="title"/>
          </p:nvPr>
        </p:nvSpPr>
        <p:spPr/>
        <p:txBody>
          <a:bodyPr/>
          <a:lstStyle/>
          <a:p>
            <a:pPr algn="ctr"/>
            <a:r>
              <a:rPr lang="cs-CZ" dirty="0">
                <a:solidFill>
                  <a:srgbClr val="0070C0"/>
                </a:solidFill>
              </a:rPr>
              <a:t>POBOČKY</a:t>
            </a:r>
          </a:p>
        </p:txBody>
      </p:sp>
      <p:sp>
        <p:nvSpPr>
          <p:cNvPr id="3" name="Zástupný obsah 2">
            <a:extLst>
              <a:ext uri="{FF2B5EF4-FFF2-40B4-BE49-F238E27FC236}">
                <a16:creationId xmlns:a16="http://schemas.microsoft.com/office/drawing/2014/main" xmlns="" id="{49C9F0A7-4EAA-4FE9-9762-6F2A8C3B5EF6}"/>
              </a:ext>
            </a:extLst>
          </p:cNvPr>
          <p:cNvSpPr>
            <a:spLocks noGrp="1"/>
          </p:cNvSpPr>
          <p:nvPr>
            <p:ph idx="1"/>
          </p:nvPr>
        </p:nvSpPr>
        <p:spPr/>
        <p:txBody>
          <a:bodyPr/>
          <a:lstStyle/>
          <a:p>
            <a:pPr>
              <a:buFontTx/>
              <a:buChar char="-"/>
            </a:pPr>
            <a:r>
              <a:rPr lang="cs-CZ" b="1" i="0" u="none" strike="noStrike" dirty="0">
                <a:effectLst/>
                <a:latin typeface="Graphik"/>
              </a:rPr>
              <a:t>expozice lidového bydlení a kovářství</a:t>
            </a:r>
            <a:r>
              <a:rPr lang="cs-CZ" b="1" u="none" strike="noStrike" dirty="0">
                <a:latin typeface="Graphik"/>
              </a:rPr>
              <a:t> v Topolné</a:t>
            </a:r>
          </a:p>
          <a:p>
            <a:pPr>
              <a:buFontTx/>
              <a:buChar char="-"/>
            </a:pPr>
            <a:r>
              <a:rPr lang="cs-CZ" b="1" dirty="0">
                <a:latin typeface="Graphik"/>
              </a:rPr>
              <a:t>Památník Velké Moravy ve Starém Městě a další archeologické lokality</a:t>
            </a:r>
          </a:p>
          <a:p>
            <a:pPr>
              <a:buFontTx/>
              <a:buChar char="-"/>
            </a:pPr>
            <a:r>
              <a:rPr lang="cs-CZ" b="1" dirty="0">
                <a:latin typeface="Graphik"/>
              </a:rPr>
              <a:t>Muzeum lidových pálenic ve Vlčnově</a:t>
            </a:r>
            <a:endParaRPr lang="cs-CZ" b="1" dirty="0"/>
          </a:p>
        </p:txBody>
      </p:sp>
      <p:pic>
        <p:nvPicPr>
          <p:cNvPr id="5122" name="Picture 2" descr="Slovácké muzeum - Muzeum lidových pálenic">
            <a:extLst>
              <a:ext uri="{FF2B5EF4-FFF2-40B4-BE49-F238E27FC236}">
                <a16:creationId xmlns:a16="http://schemas.microsoft.com/office/drawing/2014/main" xmlns="" id="{74A8AB7D-0386-48F1-8AF9-80D70C508C9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8512" y="3861594"/>
            <a:ext cx="3962400" cy="2631281"/>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Zemědělská usedlost č.p. 93 v Topolné, 250x187, 21.31 KB">
            <a:extLst>
              <a:ext uri="{FF2B5EF4-FFF2-40B4-BE49-F238E27FC236}">
                <a16:creationId xmlns:a16="http://schemas.microsoft.com/office/drawing/2014/main" xmlns="" id="{FA98D095-74FC-4768-B884-100CD48F65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81090" y="3109070"/>
            <a:ext cx="4523803" cy="33838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85442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xmlns="" id="{F1D69CB9-A755-4A5D-AA1D-4CFF6E130593}"/>
              </a:ext>
            </a:extLst>
          </p:cNvPr>
          <p:cNvSpPr>
            <a:spLocks noGrp="1"/>
          </p:cNvSpPr>
          <p:nvPr>
            <p:ph type="title"/>
          </p:nvPr>
        </p:nvSpPr>
        <p:spPr>
          <a:xfrm>
            <a:off x="716280" y="2437765"/>
            <a:ext cx="10515600" cy="1325563"/>
          </a:xfrm>
        </p:spPr>
        <p:txBody>
          <a:bodyPr/>
          <a:lstStyle/>
          <a:p>
            <a:pPr algn="ctr"/>
            <a:r>
              <a:rPr lang="cs-CZ" dirty="0">
                <a:solidFill>
                  <a:srgbClr val="0070C0"/>
                </a:solidFill>
              </a:rPr>
              <a:t>EDIČNÍ ČINNOST SLOVÁCKÉHO MUZEA</a:t>
            </a:r>
          </a:p>
        </p:txBody>
      </p:sp>
    </p:spTree>
    <p:extLst>
      <p:ext uri="{BB962C8B-B14F-4D97-AF65-F5344CB8AC3E}">
        <p14:creationId xmlns:p14="http://schemas.microsoft.com/office/powerpoint/2010/main" val="8989453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xmlns="" id="{4A9FE341-4011-4465-9E43-677307FBCFC1}"/>
              </a:ext>
            </a:extLst>
          </p:cNvPr>
          <p:cNvSpPr>
            <a:spLocks noGrp="1"/>
          </p:cNvSpPr>
          <p:nvPr>
            <p:ph type="title"/>
          </p:nvPr>
        </p:nvSpPr>
        <p:spPr>
          <a:xfrm>
            <a:off x="838200" y="323088"/>
            <a:ext cx="10515600" cy="1325563"/>
          </a:xfrm>
        </p:spPr>
        <p:txBody>
          <a:bodyPr/>
          <a:lstStyle/>
          <a:p>
            <a:r>
              <a:rPr lang="cs-CZ" dirty="0">
                <a:solidFill>
                  <a:srgbClr val="0070C0"/>
                </a:solidFill>
              </a:rPr>
              <a:t>ČASOPIS SLOVÁCKO: společenskovědní sborník pro moravsko-slovenské pomezí</a:t>
            </a:r>
          </a:p>
        </p:txBody>
      </p:sp>
      <p:sp>
        <p:nvSpPr>
          <p:cNvPr id="3" name="Zástupný obsah 2">
            <a:extLst>
              <a:ext uri="{FF2B5EF4-FFF2-40B4-BE49-F238E27FC236}">
                <a16:creationId xmlns:a16="http://schemas.microsoft.com/office/drawing/2014/main" xmlns="" id="{C6F7EAB3-6DCA-450D-8C25-5A62E2957450}"/>
              </a:ext>
            </a:extLst>
          </p:cNvPr>
          <p:cNvSpPr>
            <a:spLocks noGrp="1"/>
          </p:cNvSpPr>
          <p:nvPr>
            <p:ph idx="1"/>
          </p:nvPr>
        </p:nvSpPr>
        <p:spPr>
          <a:xfrm>
            <a:off x="557784" y="1648651"/>
            <a:ext cx="9785537" cy="4886261"/>
          </a:xfrm>
        </p:spPr>
        <p:txBody>
          <a:bodyPr>
            <a:normAutofit fontScale="77500" lnSpcReduction="20000"/>
          </a:bodyPr>
          <a:lstStyle/>
          <a:p>
            <a:pPr algn="l"/>
            <a:r>
              <a:rPr lang="cs-CZ" dirty="0"/>
              <a:t>Odborný recenzovaný společenskovědní časopis</a:t>
            </a:r>
          </a:p>
          <a:p>
            <a:r>
              <a:rPr lang="cs-CZ" dirty="0"/>
              <a:t>Vznikl a vychází jedenkrát ročně od roku 1959.</a:t>
            </a:r>
          </a:p>
          <a:p>
            <a:pPr algn="l"/>
            <a:r>
              <a:rPr lang="cs-CZ" dirty="0"/>
              <a:t>Jeho posláním je informovat odbornou a širokou veřejnost o vědeckých a populárně odborných počinech v oboru etnografie, archeologie, historie a dějiny umění formou recenzovaných studií, stručných zpráv z těchto oborů, recenzí oborových publikací či personálií významných osobností činných v těchto oborech. </a:t>
            </a:r>
          </a:p>
          <a:p>
            <a:pPr algn="l"/>
            <a:r>
              <a:rPr lang="cs-CZ" dirty="0"/>
              <a:t>Kromě studií a zpráv z jednotlivých oborů je závěrečná část časopisu věnována samotnému muzejnictví. Zde se objevují příspěvky týkající se muzejní činnosti v průběhu roku – činnosti a výsledků práce Centra péče o tradiční lidovou kulturu Zlínského kraje, Muzejního spolku apod.</a:t>
            </a:r>
          </a:p>
          <a:p>
            <a:pPr algn="l"/>
            <a:r>
              <a:rPr lang="cs-CZ" dirty="0"/>
              <a:t>Časopis Slovácko je zapsán v Seznamu recenzovaných neimpaktovaných periodik vydávaných v České republice.</a:t>
            </a:r>
          </a:p>
          <a:p>
            <a:r>
              <a:rPr lang="cs-CZ" dirty="0"/>
              <a:t>ISSN: 0583-5569, jednotlivé svazky mají ISBN.</a:t>
            </a:r>
          </a:p>
          <a:p>
            <a:r>
              <a:rPr lang="cs-CZ" dirty="0"/>
              <a:t>ARCHIV ROČNÍKŮ 1998–2013 dostupný zde: http://www.slovackemuzeum.cz/doc/393/</a:t>
            </a:r>
          </a:p>
          <a:p>
            <a:endParaRPr lang="cs-CZ" dirty="0"/>
          </a:p>
        </p:txBody>
      </p:sp>
      <p:pic>
        <p:nvPicPr>
          <p:cNvPr id="6146" name="Picture 2" descr="Slovácké muzeum - Kategorie Časopis Slovácko">
            <a:extLst>
              <a:ext uri="{FF2B5EF4-FFF2-40B4-BE49-F238E27FC236}">
                <a16:creationId xmlns:a16="http://schemas.microsoft.com/office/drawing/2014/main" xmlns="" id="{FFC3F73C-AB86-4C44-9BB0-06321D7DBB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12238" y="4640771"/>
            <a:ext cx="1402708" cy="2003869"/>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Slovácko 2014 ">
            <a:extLst>
              <a:ext uri="{FF2B5EF4-FFF2-40B4-BE49-F238E27FC236}">
                <a16:creationId xmlns:a16="http://schemas.microsoft.com/office/drawing/2014/main" xmlns="" id="{BE9760FE-C690-4497-B49B-C8AA59E547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43321" y="2119948"/>
            <a:ext cx="1571625" cy="2314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6466428"/>
      </p:ext>
    </p:extLst>
  </p:cSld>
  <p:clrMapOvr>
    <a:masterClrMapping/>
  </p:clrMapOvr>
</p:sld>
</file>

<file path=ppt/theme/theme1.xml><?xml version="1.0" encoding="utf-8"?>
<a:theme xmlns:a="http://schemas.openxmlformats.org/drawingml/2006/main" name="Moti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1342</TotalTime>
  <Words>794</Words>
  <Application>Microsoft Office PowerPoint</Application>
  <PresentationFormat>Vlastní</PresentationFormat>
  <Paragraphs>146</Paragraphs>
  <Slides>33</Slides>
  <Notes>0</Notes>
  <HiddenSlides>0</HiddenSlides>
  <MMClips>0</MMClips>
  <ScaleCrop>false</ScaleCrop>
  <HeadingPairs>
    <vt:vector size="4" baseType="variant">
      <vt:variant>
        <vt:lpstr>Motiv</vt:lpstr>
      </vt:variant>
      <vt:variant>
        <vt:i4>1</vt:i4>
      </vt:variant>
      <vt:variant>
        <vt:lpstr>Nadpisy snímků</vt:lpstr>
      </vt:variant>
      <vt:variant>
        <vt:i4>33</vt:i4>
      </vt:variant>
    </vt:vector>
  </HeadingPairs>
  <TitlesOfParts>
    <vt:vector size="34" baseType="lpstr">
      <vt:lpstr>Motiv Office</vt:lpstr>
      <vt:lpstr>PUBLIKAČNÍ ČINNOST Slováckého muzea  v Uherském Hradišti</vt:lpstr>
      <vt:lpstr>Uherské Hradiště - okresní město ve zlínském kraji  </vt:lpstr>
      <vt:lpstr>Prezentace aplikace PowerPoint</vt:lpstr>
      <vt:lpstr>PÁR STRUČNÝCH INFORMACÍ O MUZEU</vt:lpstr>
      <vt:lpstr>POBOČKY</vt:lpstr>
      <vt:lpstr>POBOČKY</vt:lpstr>
      <vt:lpstr>POBOČKY</vt:lpstr>
      <vt:lpstr>EDIČNÍ ČINNOST SLOVÁCKÉHO MUZEA</vt:lpstr>
      <vt:lpstr>ČASOPIS SLOVÁCKO: společenskovědní sborník pro moravsko-slovenské pomezí</vt:lpstr>
      <vt:lpstr>ČASOPIS SLOVÁCKO – REDAKČNÍ RADA</vt:lpstr>
      <vt:lpstr>ČASOPIS SLOVÁCKO – POKYNY PRO AUTORY</vt:lpstr>
      <vt:lpstr>ČASOPIS SLOVÁCKO – POKYNY PRO AUTORY</vt:lpstr>
      <vt:lpstr>ČASOPIS SLOVÁCKO – POKYNY PRO AUTORY</vt:lpstr>
      <vt:lpstr>ČASOPIS SLOVÁCKO – RECENZNÍ ŘÍZENÍ</vt:lpstr>
      <vt:lpstr>SBORNÍKY A STUDIE SLOVÁCKÉHO MUZEA</vt:lpstr>
      <vt:lpstr>SBORNÍKY A STUDIE SLOVÁCKÉHO MUZEA</vt:lpstr>
      <vt:lpstr>SBORNÍKY A STUDIE SLOVÁCKÉHO MUZEA</vt:lpstr>
      <vt:lpstr>SBORNÍKY A STUDIE SLOVÁCKÉHO MUZEA</vt:lpstr>
      <vt:lpstr>SBORNÍKY A STUDIE SLOVÁCKÉHO MUZEA</vt:lpstr>
      <vt:lpstr>MONOGRAFIE A NAUČNÉ PUBLIKACE VĚNUJÍCÍ SE VÝVOJI INSTITUCE</vt:lpstr>
      <vt:lpstr>MONOGRAFIE A NAUČNÉ PUBLIKACE VĚNUJÍCÍ SE VÝVOJI INSTITUCE</vt:lpstr>
      <vt:lpstr>PUBLIKACE POPISUJÍCÍ OBJEKTY MUZEA</vt:lpstr>
      <vt:lpstr>PUBLIKACE POPISUJÍCÍ OBJEKTY MUZEA</vt:lpstr>
      <vt:lpstr>PUBLIKACE POPISUJÍCÍ OBJEKTY MUZEA</vt:lpstr>
      <vt:lpstr>MONOGRAFIE A NAUČNÉ PUBLIKACE </vt:lpstr>
      <vt:lpstr>MONOGRAFIE A NAUČNÉ PUBLIKACE </vt:lpstr>
      <vt:lpstr>Prezentace aplikace PowerPoint</vt:lpstr>
      <vt:lpstr>MONOGRAFIE A NAUČNÉ PUBLIKACE </vt:lpstr>
      <vt:lpstr>MONOGRAFIE A NAUČNÉ PUBLIKACE </vt:lpstr>
      <vt:lpstr>PUBLIKACE POPULARIZAČNÍ</vt:lpstr>
      <vt:lpstr>PUBLIKACE POPULARIZAČNÍ</vt:lpstr>
      <vt:lpstr>PUBLIKACE POPULARIZAČNÍ</vt:lpstr>
      <vt:lpstr>SEZNAM ZDROJŮ</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Slovácké muzeum Uherské Hradiště</dc:title>
  <dc:creator>Ludmila Janásová</dc:creator>
  <cp:lastModifiedBy>Stöhrová</cp:lastModifiedBy>
  <cp:revision>46</cp:revision>
  <dcterms:created xsi:type="dcterms:W3CDTF">2020-11-02T18:12:10Z</dcterms:created>
  <dcterms:modified xsi:type="dcterms:W3CDTF">2020-12-04T19:27:16Z</dcterms:modified>
</cp:coreProperties>
</file>