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2" r:id="rId5"/>
    <p:sldId id="264" r:id="rId6"/>
    <p:sldId id="267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0B8D-39C6-4ACE-9331-706C83C2C4CF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A5D1-B8BD-43CA-8B3E-5CE8E0E614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4789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0B8D-39C6-4ACE-9331-706C83C2C4CF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A5D1-B8BD-43CA-8B3E-5CE8E0E614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2426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0B8D-39C6-4ACE-9331-706C83C2C4CF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A5D1-B8BD-43CA-8B3E-5CE8E0E614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814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0B8D-39C6-4ACE-9331-706C83C2C4CF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A5D1-B8BD-43CA-8B3E-5CE8E0E614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143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0B8D-39C6-4ACE-9331-706C83C2C4CF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A5D1-B8BD-43CA-8B3E-5CE8E0E614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21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0B8D-39C6-4ACE-9331-706C83C2C4CF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A5D1-B8BD-43CA-8B3E-5CE8E0E614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703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0B8D-39C6-4ACE-9331-706C83C2C4CF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A5D1-B8BD-43CA-8B3E-5CE8E0E614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10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0B8D-39C6-4ACE-9331-706C83C2C4CF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A5D1-B8BD-43CA-8B3E-5CE8E0E614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570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0B8D-39C6-4ACE-9331-706C83C2C4CF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A5D1-B8BD-43CA-8B3E-5CE8E0E614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9954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0B8D-39C6-4ACE-9331-706C83C2C4CF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A5D1-B8BD-43CA-8B3E-5CE8E0E614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5765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30B8D-39C6-4ACE-9331-706C83C2C4CF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5A5D1-B8BD-43CA-8B3E-5CE8E0E614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217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30B8D-39C6-4ACE-9331-706C83C2C4CF}" type="datetimeFigureOut">
              <a:rPr lang="cs-CZ" smtClean="0"/>
              <a:t>12. 1. 2021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5A5D1-B8BD-43CA-8B3E-5CE8E0E614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0787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/>
          <a:lstStyle/>
          <a:p>
            <a:r>
              <a:rPr lang="cs-CZ" b="1" dirty="0" smtClean="0">
                <a:latin typeface="Georgia" panose="02040502050405020303" pitchFamily="18" charset="0"/>
              </a:rPr>
              <a:t>Textil v muzeu</a:t>
            </a:r>
            <a:br>
              <a:rPr lang="cs-CZ" b="1" dirty="0" smtClean="0">
                <a:latin typeface="Georgia" panose="02040502050405020303" pitchFamily="18" charset="0"/>
              </a:rPr>
            </a:br>
            <a:r>
              <a:rPr lang="cs-CZ" dirty="0" smtClean="0">
                <a:latin typeface="Georgia" panose="02040502050405020303" pitchFamily="18" charset="0"/>
              </a:rPr>
              <a:t>podklady pro zkoušku</a:t>
            </a:r>
            <a:br>
              <a:rPr lang="cs-CZ" dirty="0" smtClean="0">
                <a:latin typeface="Georgia" panose="02040502050405020303" pitchFamily="18" charset="0"/>
              </a:rPr>
            </a:br>
            <a:r>
              <a:rPr lang="cs-CZ" dirty="0">
                <a:latin typeface="Georgia" panose="02040502050405020303" pitchFamily="18" charset="0"/>
              </a:rPr>
              <a:t/>
            </a:r>
            <a:br>
              <a:rPr lang="cs-CZ" dirty="0">
                <a:latin typeface="Georgia" panose="02040502050405020303" pitchFamily="18" charset="0"/>
              </a:rPr>
            </a:br>
            <a:r>
              <a:rPr lang="cs-CZ" dirty="0" smtClean="0">
                <a:latin typeface="Georgia" panose="02040502050405020303" pitchFamily="18" charset="0"/>
              </a:rPr>
              <a:t>okruh II. – prameny ke studiu</a:t>
            </a:r>
            <a:endParaRPr lang="cs-CZ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86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 fontScale="90000"/>
          </a:bodyPr>
          <a:lstStyle/>
          <a:p>
            <a:pPr algn="l"/>
            <a:r>
              <a:rPr lang="cs-CZ" sz="2700" dirty="0" smtClean="0">
                <a:solidFill>
                  <a:schemeClr val="tx1"/>
                </a:solidFill>
                <a:latin typeface="Georgia" panose="02040502050405020303" pitchFamily="18" charset="0"/>
              </a:rPr>
              <a:t>Textil, textilie i pomůcky a nástroje k výrobě textilií patří neoddělitelně ke kultuře lidstva. Schopnost vyrábět textilie, používat a zdokonalovat pomůcky a nástroje k textilní výrobě a rozvíjet výrobní technologie jsou důkazem trpělivosti, vynalézavosti a dovedností našich předků.</a:t>
            </a:r>
            <a:br>
              <a:rPr lang="cs-CZ" sz="27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cs-CZ" sz="2700" dirty="0" smtClean="0">
                <a:solidFill>
                  <a:schemeClr val="tx1"/>
                </a:solidFill>
                <a:latin typeface="Georgia" panose="02040502050405020303" pitchFamily="18" charset="0"/>
              </a:rPr>
              <a:t>K historickému bádání v oblasti textilní výroby a textilií je možno vedle samotných textilních výrobků využívat množství dochovaných dokladů netextilního charakteru, jež mohou být informačním zdrojem o podobě textilií.</a:t>
            </a:r>
            <a:br>
              <a:rPr lang="cs-CZ" sz="27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cs-CZ" sz="2700" dirty="0" smtClean="0">
                <a:solidFill>
                  <a:schemeClr val="tx1"/>
                </a:solidFill>
                <a:latin typeface="Georgia" panose="02040502050405020303" pitchFamily="18" charset="0"/>
              </a:rPr>
              <a:t>Tyto zdroje nazýváme prameny a dělíme je na :</a:t>
            </a:r>
            <a:br>
              <a:rPr lang="cs-CZ" sz="27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cs-CZ" sz="2700" dirty="0" smtClean="0">
                <a:solidFill>
                  <a:schemeClr val="tx1"/>
                </a:solidFill>
                <a:latin typeface="Georgia" panose="02040502050405020303" pitchFamily="18" charset="0"/>
              </a:rPr>
              <a:t>Ikonografické</a:t>
            </a:r>
            <a:br>
              <a:rPr lang="cs-CZ" sz="27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cs-CZ" sz="2700" dirty="0" smtClean="0">
                <a:solidFill>
                  <a:schemeClr val="tx1"/>
                </a:solidFill>
                <a:latin typeface="Georgia" panose="02040502050405020303" pitchFamily="18" charset="0"/>
              </a:rPr>
              <a:t>Písemné (psané a tištěné)</a:t>
            </a:r>
            <a:br>
              <a:rPr lang="cs-CZ" sz="27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cs-CZ" sz="2700" dirty="0" smtClean="0">
                <a:solidFill>
                  <a:schemeClr val="tx1"/>
                </a:solidFill>
                <a:latin typeface="Georgia" panose="02040502050405020303" pitchFamily="18" charset="0"/>
              </a:rPr>
              <a:t>Historické a etnografické paralely</a:t>
            </a:r>
            <a:br>
              <a:rPr lang="cs-CZ" sz="2700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r>
              <a:rPr lang="cs-CZ" sz="2700" dirty="0" smtClean="0">
                <a:solidFill>
                  <a:schemeClr val="tx1"/>
                </a:solidFill>
                <a:latin typeface="Georgia" panose="02040502050405020303" pitchFamily="18" charset="0"/>
              </a:rPr>
              <a:t>Hmotné </a:t>
            </a:r>
            <a:r>
              <a:rPr lang="cs-CZ" dirty="0" smtClean="0">
                <a:solidFill>
                  <a:schemeClr val="tx1"/>
                </a:solidFill>
                <a:latin typeface="Georgia" panose="02040502050405020303" pitchFamily="18" charset="0"/>
              </a:rPr>
              <a:t/>
            </a:r>
            <a:br>
              <a:rPr lang="cs-CZ" dirty="0" smtClean="0">
                <a:solidFill>
                  <a:schemeClr val="tx1"/>
                </a:solidFill>
                <a:latin typeface="Georgia" panose="02040502050405020303" pitchFamily="18" charset="0"/>
              </a:rPr>
            </a:br>
            <a:endParaRPr lang="cs-CZ" dirty="0"/>
          </a:p>
        </p:txBody>
      </p:sp>
      <p:sp>
        <p:nvSpPr>
          <p:cNvPr id="6" name="Podnadpis 5"/>
          <p:cNvSpPr>
            <a:spLocks noGrp="1"/>
          </p:cNvSpPr>
          <p:nvPr>
            <p:ph type="subTitle" idx="4294967295"/>
          </p:nvPr>
        </p:nvSpPr>
        <p:spPr>
          <a:xfrm>
            <a:off x="0" y="260350"/>
            <a:ext cx="8892480" cy="64087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cs-CZ" sz="2400" dirty="0" smtClean="0">
              <a:solidFill>
                <a:schemeClr val="tx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306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251520" y="273050"/>
            <a:ext cx="8712968" cy="491654"/>
          </a:xfrm>
        </p:spPr>
        <p:txBody>
          <a:bodyPr>
            <a:normAutofit/>
          </a:bodyPr>
          <a:lstStyle/>
          <a:p>
            <a:pPr algn="r"/>
            <a:endParaRPr lang="cs-CZ" sz="2000" dirty="0">
              <a:solidFill>
                <a:srgbClr val="FF000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988840"/>
            <a:ext cx="5539695" cy="3073518"/>
          </a:xfrm>
        </p:spPr>
      </p:pic>
      <p:sp>
        <p:nvSpPr>
          <p:cNvPr id="2" name="Zástupný symbol pro text 1"/>
          <p:cNvSpPr>
            <a:spLocks noGrp="1"/>
          </p:cNvSpPr>
          <p:nvPr>
            <p:ph type="body" sz="half" idx="2"/>
          </p:nvPr>
        </p:nvSpPr>
        <p:spPr>
          <a:xfrm>
            <a:off x="467544" y="404664"/>
            <a:ext cx="6192688" cy="2448272"/>
          </a:xfrm>
        </p:spPr>
        <p:txBody>
          <a:bodyPr>
            <a:normAutofit/>
          </a:bodyPr>
          <a:lstStyle/>
          <a:p>
            <a:r>
              <a:rPr lang="cs-CZ" dirty="0" smtClean="0">
                <a:latin typeface="Georgia" panose="02040502050405020303" pitchFamily="18" charset="0"/>
              </a:rPr>
              <a:t>- </a:t>
            </a:r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ikonografické prameny</a:t>
            </a:r>
            <a:r>
              <a:rPr lang="cs-CZ" sz="2400" dirty="0" smtClean="0">
                <a:solidFill>
                  <a:schemeClr val="tx2"/>
                </a:solidFill>
                <a:latin typeface="Georgia" panose="02040502050405020303" pitchFamily="18" charset="0"/>
              </a:rPr>
              <a:t> </a:t>
            </a:r>
            <a:r>
              <a:rPr lang="cs-CZ" sz="2400" dirty="0" smtClean="0">
                <a:latin typeface="Georgia" panose="02040502050405020303" pitchFamily="18" charset="0"/>
              </a:rPr>
              <a:t>zobrazující textilie (obrazy, sochy, reliéfy, malované vázy, fotografie, obrazový doprovod knih, atd.)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511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8496944" cy="650503"/>
          </a:xfrm>
        </p:spPr>
        <p:txBody>
          <a:bodyPr>
            <a:normAutofit/>
          </a:bodyPr>
          <a:lstStyle/>
          <a:p>
            <a:pPr algn="r"/>
            <a:r>
              <a:rPr lang="cs-CZ" sz="20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Textil v muzeu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395536" y="836712"/>
            <a:ext cx="8208912" cy="5472608"/>
          </a:xfrm>
        </p:spPr>
        <p:txBody>
          <a:bodyPr>
            <a:normAutofit lnSpcReduction="10000"/>
          </a:bodyPr>
          <a:lstStyle/>
          <a:p>
            <a:pPr marL="342900" indent="-342900" algn="l">
              <a:buFontTx/>
              <a:buChar char="-"/>
            </a:pPr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písemné prameny (psané i tištěné)</a:t>
            </a:r>
            <a:r>
              <a:rPr lang="cs-CZ" sz="2400" dirty="0" smtClean="0">
                <a:solidFill>
                  <a:schemeClr val="tx2"/>
                </a:solidFill>
                <a:latin typeface="Georgia" panose="02040502050405020303" pitchFamily="18" charset="0"/>
              </a:rPr>
              <a:t> </a:t>
            </a:r>
            <a:r>
              <a:rPr lang="cs-CZ" sz="2400" dirty="0" smtClean="0">
                <a:latin typeface="Georgia" panose="02040502050405020303" pitchFamily="18" charset="0"/>
              </a:rPr>
              <a:t>hovoří o textilní </a:t>
            </a:r>
            <a:r>
              <a:rPr lang="cs-CZ" sz="2400" dirty="0">
                <a:latin typeface="Georgia" panose="02040502050405020303" pitchFamily="18" charset="0"/>
              </a:rPr>
              <a:t> </a:t>
            </a:r>
            <a:r>
              <a:rPr lang="cs-CZ" sz="2400" dirty="0" smtClean="0">
                <a:latin typeface="Georgia" panose="02040502050405020303" pitchFamily="18" charset="0"/>
              </a:rPr>
              <a:t>     </a:t>
            </a:r>
          </a:p>
          <a:p>
            <a:pPr algn="l"/>
            <a:r>
              <a:rPr lang="cs-CZ" sz="2400" dirty="0">
                <a:latin typeface="Georgia" panose="02040502050405020303" pitchFamily="18" charset="0"/>
              </a:rPr>
              <a:t> </a:t>
            </a:r>
            <a:r>
              <a:rPr lang="cs-CZ" sz="2400" dirty="0" smtClean="0">
                <a:latin typeface="Georgia" panose="02040502050405020303" pitchFamily="18" charset="0"/>
              </a:rPr>
              <a:t>    výrobě či podobě textilií a odívání již od dob antických      </a:t>
            </a:r>
          </a:p>
          <a:p>
            <a:pPr algn="l"/>
            <a:r>
              <a:rPr lang="cs-CZ" sz="2400" dirty="0">
                <a:latin typeface="Georgia" panose="02040502050405020303" pitchFamily="18" charset="0"/>
              </a:rPr>
              <a:t> </a:t>
            </a:r>
            <a:r>
              <a:rPr lang="cs-CZ" sz="2400" dirty="0" smtClean="0">
                <a:latin typeface="Georgia" panose="02040502050405020303" pitchFamily="18" charset="0"/>
              </a:rPr>
              <a:t>    (rukopisy, spisy, kroniky, legendy, krejčovské knihy, </a:t>
            </a:r>
          </a:p>
          <a:p>
            <a:pPr algn="l"/>
            <a:r>
              <a:rPr lang="cs-CZ" sz="2400" dirty="0">
                <a:latin typeface="Georgia" panose="02040502050405020303" pitchFamily="18" charset="0"/>
              </a:rPr>
              <a:t> </a:t>
            </a:r>
            <a:r>
              <a:rPr lang="cs-CZ" sz="2400" dirty="0" smtClean="0">
                <a:latin typeface="Georgia" panose="02040502050405020303" pitchFamily="18" charset="0"/>
              </a:rPr>
              <a:t>     módní a dámské časopisy, krásná i dobová odborná </a:t>
            </a:r>
          </a:p>
          <a:p>
            <a:pPr algn="l"/>
            <a:r>
              <a:rPr lang="cs-CZ" sz="2400" dirty="0">
                <a:latin typeface="Georgia" panose="02040502050405020303" pitchFamily="18" charset="0"/>
              </a:rPr>
              <a:t> </a:t>
            </a:r>
            <a:r>
              <a:rPr lang="cs-CZ" sz="2400" dirty="0" smtClean="0">
                <a:latin typeface="Georgia" panose="02040502050405020303" pitchFamily="18" charset="0"/>
              </a:rPr>
              <a:t>     literatura apod.)</a:t>
            </a:r>
          </a:p>
          <a:p>
            <a:pPr marL="342900" indent="-342900" algn="l">
              <a:buFontTx/>
              <a:buChar char="-"/>
            </a:pPr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historické a etnografické paralely</a:t>
            </a:r>
            <a:r>
              <a:rPr lang="cs-CZ" sz="2400" b="1" dirty="0" smtClean="0">
                <a:latin typeface="Georgia" panose="02040502050405020303" pitchFamily="18" charset="0"/>
              </a:rPr>
              <a:t>,</a:t>
            </a:r>
            <a:r>
              <a:rPr lang="cs-CZ" sz="2400" dirty="0" smtClean="0">
                <a:latin typeface="Georgia" panose="02040502050405020303" pitchFamily="18" charset="0"/>
              </a:rPr>
              <a:t> kdy na principu podobnosti odvozujeme možný vzhled textilií či technologie výroby</a:t>
            </a:r>
          </a:p>
          <a:p>
            <a:pPr marL="342900" indent="-342900" algn="l">
              <a:buFontTx/>
              <a:buChar char="-"/>
            </a:pPr>
            <a:r>
              <a:rPr lang="cs-CZ" sz="2400" b="1" dirty="0" smtClean="0">
                <a:solidFill>
                  <a:schemeClr val="tx2"/>
                </a:solidFill>
                <a:latin typeface="Georgia" panose="02040502050405020303" pitchFamily="18" charset="0"/>
              </a:rPr>
              <a:t>hmotné prameny</a:t>
            </a:r>
            <a:r>
              <a:rPr lang="cs-CZ" sz="2400" dirty="0" smtClean="0">
                <a:latin typeface="Georgia" panose="02040502050405020303" pitchFamily="18" charset="0"/>
              </a:rPr>
              <a:t>, jimiž rozumíme samotné textilie, ale rovněž předměty určené k výrobě textilií, jež nepřímo dokumentují technologie a výrobu textilu. Mezi hmotné prameny náleží také ty, které druhotně dokumentují podobu textilu. Rozumíme jimi např. hliněné hrudky nebo nádoby s otisky tkanin.</a:t>
            </a:r>
          </a:p>
          <a:p>
            <a:pPr marL="342900" indent="-342900" algn="l">
              <a:buFontTx/>
              <a:buChar char="-"/>
            </a:pPr>
            <a:endParaRPr lang="cs-CZ" sz="2400" dirty="0" smtClean="0">
              <a:latin typeface="Georgia" panose="02040502050405020303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723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340768"/>
            <a:ext cx="3600400" cy="5410437"/>
          </a:xfrm>
        </p:spPr>
      </p:pic>
      <p:pic>
        <p:nvPicPr>
          <p:cNvPr id="4" name="Zástupný symbol pro obsah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980729"/>
            <a:ext cx="4896544" cy="3403918"/>
          </a:xfr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64088" y="274638"/>
            <a:ext cx="3322712" cy="1143000"/>
          </a:xfrm>
        </p:spPr>
        <p:txBody>
          <a:bodyPr>
            <a:normAutofit/>
          </a:bodyPr>
          <a:lstStyle/>
          <a:p>
            <a:r>
              <a:rPr lang="cs-CZ" sz="1600" dirty="0" smtClean="0">
                <a:latin typeface="Georgia" panose="02040502050405020303" pitchFamily="18" charset="0"/>
              </a:rPr>
              <a:t>Hmotné prameny</a:t>
            </a:r>
            <a:endParaRPr lang="cs-CZ" sz="1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137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8496944" cy="650503"/>
          </a:xfrm>
        </p:spPr>
        <p:txBody>
          <a:bodyPr>
            <a:normAutofit/>
          </a:bodyPr>
          <a:lstStyle/>
          <a:p>
            <a:pPr algn="r"/>
            <a:r>
              <a:rPr lang="cs-CZ" sz="2000" dirty="0" smtClean="0">
                <a:solidFill>
                  <a:srgbClr val="FF0000"/>
                </a:solidFill>
                <a:latin typeface="Georgia" panose="02040502050405020303" pitchFamily="18" charset="0"/>
              </a:rPr>
              <a:t>Textil v muzeu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>
          <a:xfrm>
            <a:off x="395536" y="980728"/>
            <a:ext cx="8208912" cy="5472608"/>
          </a:xfrm>
        </p:spPr>
        <p:txBody>
          <a:bodyPr/>
          <a:lstStyle/>
          <a:p>
            <a:pPr algn="l"/>
            <a:r>
              <a:rPr lang="cs-CZ" sz="1600" dirty="0">
                <a:latin typeface="Georgia" panose="02040502050405020303" pitchFamily="18" charset="0"/>
              </a:rPr>
              <a:t>Je nutné si uvědomit, že nálezy textilu, zejména v době do 1. tisíciletí př.n.l., jsou velmi vzácné, ojedinělé, neboť díky povaze k výrobě užitého organického materiálu podléhá textil velmi rychle zkáze. Z tohoto důvodu jsou pro nás důležité i jiné typy informačních zdrojů, mnohdy jsou také jedinými prameny.</a:t>
            </a:r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005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130</Words>
  <Application>Microsoft Office PowerPoint</Application>
  <PresentationFormat>Předvádění na obrazovce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Textil v muzeu podklady pro zkoušku  okruh II. – prameny ke studiu</vt:lpstr>
      <vt:lpstr>Textil, textilie i pomůcky a nástroje k výrobě textilií patří neoddělitelně ke kultuře lidstva. Schopnost vyrábět textilie, používat a zdokonalovat pomůcky a nástroje k textilní výrobě a rozvíjet výrobní technologie jsou důkazem trpělivosti, vynalézavosti a dovedností našich předků. K historickému bádání v oblasti textilní výroby a textilií je možno vedle samotných textilních výrobků využívat množství dochovaných dokladů netextilního charakteru, jež mohou být informačním zdrojem o podobě textilií. Tyto zdroje nazýváme prameny a dělíme je na : Ikonografické Písemné (psané a tištěné) Historické a etnografické paralely Hmotné  </vt:lpstr>
      <vt:lpstr>Prezentace aplikace PowerPoint</vt:lpstr>
      <vt:lpstr>Textil v muzeu</vt:lpstr>
      <vt:lpstr>Hmotné prameny</vt:lpstr>
      <vt:lpstr>Textil v muzeu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Textil v muzeu podklady pro zkoušku  okruh II. – prameny ke studiu</dc:title>
  <dc:creator>Lenovo-NB2</dc:creator>
  <cp:lastModifiedBy>Lenovo-NB2</cp:lastModifiedBy>
  <cp:revision>3</cp:revision>
  <dcterms:created xsi:type="dcterms:W3CDTF">2021-01-12T09:07:33Z</dcterms:created>
  <dcterms:modified xsi:type="dcterms:W3CDTF">2021-01-12T09:24:52Z</dcterms:modified>
</cp:coreProperties>
</file>