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6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1D183-3789-4380-994C-795969B9D961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80EC3-67D1-4925-903B-881BA055F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302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80EC3-67D1-4925-903B-881BA055F3D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13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60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80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67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0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57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21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39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10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36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97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40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E0ED2-76FB-4E10-B33A-EE3926F09C0E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9704-AF32-4C5B-BF79-826452F5C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77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cs-CZ" b="1" dirty="0" smtClean="0">
                <a:latin typeface="Georgia" panose="02040502050405020303" pitchFamily="18" charset="0"/>
              </a:rPr>
              <a:t>Textil v muzeu</a:t>
            </a:r>
            <a:br>
              <a:rPr lang="cs-CZ" b="1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podklady pro zkoušku</a:t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/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okruh </a:t>
            </a:r>
            <a:r>
              <a:rPr lang="cs-CZ" dirty="0" smtClean="0">
                <a:latin typeface="Georgia" panose="02040502050405020303" pitchFamily="18" charset="0"/>
              </a:rPr>
              <a:t>V</a:t>
            </a:r>
            <a:r>
              <a:rPr lang="cs-CZ" dirty="0" smtClean="0">
                <a:latin typeface="Georgia" panose="02040502050405020303" pitchFamily="18" charset="0"/>
              </a:rPr>
              <a:t>. – </a:t>
            </a:r>
            <a:r>
              <a:rPr lang="cs-CZ" dirty="0" smtClean="0">
                <a:latin typeface="Georgia" panose="02040502050405020303" pitchFamily="18" charset="0"/>
              </a:rPr>
              <a:t>typologie sbírek dokumentující textil a sbírek textilních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89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576064"/>
          </a:xfrm>
        </p:spPr>
        <p:txBody>
          <a:bodyPr>
            <a:normAutofit/>
          </a:bodyPr>
          <a:lstStyle/>
          <a:p>
            <a:r>
              <a:rPr lang="cs-CZ" sz="2400" cap="none" dirty="0" smtClean="0">
                <a:latin typeface="Georgia" panose="02040502050405020303" pitchFamily="18" charset="0"/>
              </a:rPr>
              <a:t>Typologie sbírek, které dokumentují textil</a:t>
            </a:r>
            <a:endParaRPr lang="cs-CZ" sz="2400" cap="none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07504" y="692696"/>
            <a:ext cx="9001000" cy="6165304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dle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typu dokumentů je dělíme na:</a:t>
            </a:r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 </a:t>
            </a: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textilní </a:t>
            </a: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sbírky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(veškeré oděvní součástky, oděvní 	komplety, oděvní doplňky, interiérový textil, textil k   	vybavení řemeslných dílen, průmyslových nebo 	zemědělskýc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h provozů, textilní polotovary a suroviny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)</a:t>
            </a:r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 </a:t>
            </a: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písemné </a:t>
            </a: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sbírky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(veškeré psané dokumenty nebo 	tištěné texty, jež slovem popisují podobu oděvních 		součástek, oděvních kompletů, oděvních doplňků, 	interiérového textilu, textilu k vybavení řemeslných dílen, 	průmyslových nebo zemědělských provozů, textilních	polotovarů a surovin)</a:t>
            </a:r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 </a:t>
            </a: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obrazové </a:t>
            </a: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sbírky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(kresby, malby, fotografie, popř. jiné uměleck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é techniky, jež obrazem popisují podobu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oděvních součástek, oděvních kompletů, oděvních doplňků, interiérového textilu, textilu k vybavení řemeslných dílen, průmyslových nebo zemědělských provozů, textilních 	polotovarů a surovin)</a:t>
            </a:r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3816424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dirty="0" smtClean="0">
                <a:latin typeface="Georgia" panose="02040502050405020303" pitchFamily="18" charset="0"/>
              </a:rPr>
              <a:t>- </a:t>
            </a:r>
            <a:r>
              <a:rPr lang="cs-CZ" sz="27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Sbírky pomůcek, nářadí, nástrojů, strojů, technologických postupů a návodů </a:t>
            </a:r>
            <a:r>
              <a:rPr lang="cs-CZ" sz="2700" dirty="0" smtClean="0">
                <a:latin typeface="Georgia" panose="02040502050405020303" pitchFamily="18" charset="0"/>
              </a:rPr>
              <a:t>(obsahují hmotné předměty, jež sloužily k získávání a zpracování textilních vláken rostlinného i živočišného původu, k výrobě plošných textilií všeho druhu a k opracování dalších textilních materiálů (viz okruh I.), k zhotovování oděvních součástek, interiérového textilu, textilního vybavení řemeslných dílen, zemědělských a průmyslových provozů včetně písemných nebo obrazových popisů postupů výroby) – dokumentují postupný rozvoj výroby a její technickou vyspělost. </a:t>
            </a:r>
            <a:endParaRPr lang="cs-CZ" sz="2700" dirty="0">
              <a:latin typeface="Georgia" panose="02040502050405020303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73079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21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6552728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 smtClean="0">
                <a:latin typeface="Georgia" panose="02040502050405020303" pitchFamily="18" charset="0"/>
              </a:rPr>
              <a:t>Typologie textilních sbírek dle charakteru  textilních sbírkových předmětů – základní přehled</a:t>
            </a:r>
            <a:br>
              <a:rPr lang="cs-CZ" sz="2400" b="1" dirty="0" smtClean="0">
                <a:latin typeface="Georgia" panose="02040502050405020303" pitchFamily="18" charset="0"/>
              </a:rPr>
            </a:br>
            <a:r>
              <a:rPr lang="cs-CZ" sz="2700" dirty="0" smtClean="0">
                <a:latin typeface="Georgia" panose="02040502050405020303" pitchFamily="18" charset="0"/>
              </a:rPr>
              <a:t/>
            </a:r>
            <a:br>
              <a:rPr lang="cs-CZ" sz="2700" dirty="0" smtClean="0">
                <a:latin typeface="Georgia" panose="02040502050405020303" pitchFamily="18" charset="0"/>
              </a:rPr>
            </a:b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- sbírky historické </a:t>
            </a:r>
            <a:r>
              <a:rPr lang="cs-CZ" sz="2400" dirty="0" smtClean="0">
                <a:latin typeface="Georgia" panose="02040502050405020303" pitchFamily="18" charset="0"/>
              </a:rPr>
              <a:t>(zahrnují dobové oděvní součástky, doplňky a interiérový textil především z prostředí měšťanského a šlechtického a dokumentují historický vývoj z hlediska užitých materiálů, způsobů jejich technologického zpracování, zdobení, používání střihů apod., dále se jedná o produkty textilních továren – metráže, hotovou konfekci)</a:t>
            </a:r>
            <a:br>
              <a:rPr lang="cs-CZ" sz="2400" dirty="0" smtClean="0">
                <a:latin typeface="Georgia" panose="02040502050405020303" pitchFamily="18" charset="0"/>
              </a:rPr>
            </a:br>
            <a:r>
              <a:rPr lang="cs-CZ" sz="1600" i="1" dirty="0" smtClean="0">
                <a:latin typeface="Georgia" panose="02040502050405020303" pitchFamily="18" charset="0"/>
              </a:rPr>
              <a:t>pozn. dobová móda označuje soubor znaků, na základě nichž jsme schopni oděvní součástku nebo celý komplet časově určit a zároveň je tento soubor znaků charakteristický pro teritoriálně velké území – stát, část kontinentu apod. Na rozdíl od etnografického textilu, kde tento soubor znaků je charakteristický pro omezený region – Valašsko, Haná, Plzeňsko apod.</a:t>
            </a:r>
            <a:br>
              <a:rPr lang="cs-CZ" sz="1600" i="1" dirty="0" smtClean="0">
                <a:latin typeface="Georgia" panose="02040502050405020303" pitchFamily="18" charset="0"/>
              </a:rPr>
            </a:br>
            <a:r>
              <a:rPr lang="cs-CZ" sz="1600" i="1" dirty="0" smtClean="0">
                <a:latin typeface="Georgia" panose="02040502050405020303" pitchFamily="18" charset="0"/>
              </a:rPr>
              <a:t/>
            </a:r>
            <a:br>
              <a:rPr lang="cs-CZ" sz="1600" i="1" dirty="0" smtClean="0">
                <a:latin typeface="Georgia" panose="02040502050405020303" pitchFamily="18" charset="0"/>
              </a:rPr>
            </a:b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- sbírky liturgické/církevní </a:t>
            </a:r>
            <a:r>
              <a:rPr lang="cs-CZ" sz="2400" dirty="0" smtClean="0">
                <a:latin typeface="Georgia" panose="02040502050405020303" pitchFamily="18" charset="0"/>
              </a:rPr>
              <a:t>(zahrnují oděvní součástky a interiérový textil především z církevního prostředí a dokumentují historický vývoj z hlediska užitých materiálů, způsobů jejich technologického zpracování, zdobení, používání střihů apod.)</a:t>
            </a:r>
            <a:br>
              <a:rPr lang="cs-CZ" sz="2400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/>
            </a:r>
            <a:br>
              <a:rPr lang="cs-CZ" dirty="0" smtClean="0">
                <a:latin typeface="Georgia" panose="02040502050405020303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4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01000" cy="6696744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/>
            </a:r>
            <a:b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</a:br>
            <a:r>
              <a:rPr lang="cs-CZ" sz="2400" b="1" dirty="0">
                <a:solidFill>
                  <a:schemeClr val="tx2"/>
                </a:solidFill>
                <a:latin typeface="Georgia" panose="02040502050405020303" pitchFamily="18" charset="0"/>
              </a:rPr>
              <a:t>-</a:t>
            </a: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  <a:r>
              <a:rPr lang="cs-CZ" sz="27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sbírky archeologické  </a:t>
            </a:r>
            <a:r>
              <a:rPr lang="cs-CZ" sz="2700" dirty="0" smtClean="0">
                <a:latin typeface="Georgia" panose="02040502050405020303" pitchFamily="18" charset="0"/>
              </a:rPr>
              <a:t>(zahrnují takové oděvní součástky a textilní vybavení, které byly cíleně uloženy pod zem nebo do krypt a hrobek jako pohřební výbava zemřelých, v tomto případě se může jednat jak o dobový, tak liturgický textil; nebo se jedná o náhodně uložený textil do země – např. odpadní jámy, studny, zavalené sklepy, štoly apod.)</a:t>
            </a:r>
            <a:br>
              <a:rPr lang="cs-CZ" sz="2700" dirty="0" smtClean="0">
                <a:latin typeface="Georgia" panose="02040502050405020303" pitchFamily="18" charset="0"/>
              </a:rPr>
            </a:br>
            <a:r>
              <a:rPr lang="cs-CZ" sz="27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/>
            </a:r>
            <a:br>
              <a:rPr lang="cs-CZ" sz="2700" b="1" dirty="0" smtClean="0">
                <a:solidFill>
                  <a:schemeClr val="tx2"/>
                </a:solidFill>
                <a:latin typeface="Georgia" panose="02040502050405020303" pitchFamily="18" charset="0"/>
              </a:rPr>
            </a:br>
            <a:r>
              <a:rPr lang="cs-CZ" sz="27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- sbírky etnografické </a:t>
            </a:r>
            <a:r>
              <a:rPr lang="cs-CZ" sz="2700" dirty="0" smtClean="0">
                <a:latin typeface="Georgia" panose="02040502050405020303" pitchFamily="18" charset="0"/>
              </a:rPr>
              <a:t>(zahrnují oděvní součástky, doplňky a interiérový textil z venkovského prostředí a prostředí venkovských měst či okrajových částí větších měst, popř. vybavení textilních řemeslných dílen)</a:t>
            </a:r>
            <a:br>
              <a:rPr lang="cs-CZ" sz="2700" dirty="0" smtClean="0">
                <a:latin typeface="Georgia" panose="02040502050405020303" pitchFamily="18" charset="0"/>
              </a:rPr>
            </a:br>
            <a:r>
              <a:rPr lang="cs-CZ" sz="2700" dirty="0" smtClean="0">
                <a:latin typeface="Georgia" panose="02040502050405020303" pitchFamily="18" charset="0"/>
              </a:rPr>
              <a:t/>
            </a:r>
            <a:br>
              <a:rPr lang="cs-CZ" sz="2700" dirty="0" smtClean="0">
                <a:latin typeface="Georgia" panose="02040502050405020303" pitchFamily="18" charset="0"/>
              </a:rPr>
            </a:br>
            <a:r>
              <a:rPr lang="cs-CZ" sz="27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- sbírky umělecké </a:t>
            </a:r>
            <a:r>
              <a:rPr lang="cs-CZ" sz="2700" dirty="0" smtClean="0">
                <a:latin typeface="Georgia" panose="02040502050405020303" pitchFamily="18" charset="0"/>
              </a:rPr>
              <a:t>(zahrnují převážně interiérový textil, který měl vedle praktických vlastností – zateplení, odhlučnění, </a:t>
            </a:r>
            <a:r>
              <a:rPr lang="cs-CZ" sz="2700" dirty="0" smtClean="0">
                <a:latin typeface="Georgia" panose="02040502050405020303" pitchFamily="18" charset="0"/>
              </a:rPr>
              <a:t>rozdělení místností apod. </a:t>
            </a:r>
            <a:r>
              <a:rPr lang="cs-CZ" sz="2700" dirty="0" smtClean="0">
                <a:latin typeface="Georgia" panose="02040502050405020303" pitchFamily="18" charset="0"/>
              </a:rPr>
              <a:t>také důležitou estetickou funkci – např. gobelíny, tapisérie, koberce, zástěny apod. Typické je užití drahýc</a:t>
            </a:r>
            <a:r>
              <a:rPr lang="cs-CZ" sz="2700" dirty="0" smtClean="0">
                <a:latin typeface="Georgia" panose="02040502050405020303" pitchFamily="18" charset="0"/>
              </a:rPr>
              <a:t>h surovin jako hedvábí, nitě z drahých kovů, vzácná barviva, pracné technologie výroby, cizokrajný původ apod.)</a:t>
            </a:r>
            <a:r>
              <a:rPr lang="cs-CZ" sz="2400" dirty="0" smtClean="0">
                <a:latin typeface="Georgia" panose="02040502050405020303" pitchFamily="18" charset="0"/>
              </a:rPr>
              <a:t/>
            </a:r>
            <a:br>
              <a:rPr lang="cs-CZ" sz="2400" dirty="0" smtClean="0">
                <a:latin typeface="Georgia" panose="02040502050405020303" pitchFamily="18" charset="0"/>
              </a:rPr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87935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121</Words>
  <Application>Microsoft Office PowerPoint</Application>
  <PresentationFormat>Předvádění na obrazovce (4:3)</PresentationFormat>
  <Paragraphs>10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Textil v muzeu podklady pro zkoušku  okruh V. – typologie sbírek dokumentující textil a sbírek textilních</vt:lpstr>
      <vt:lpstr>Typologie sbírek, které dokumentují textil</vt:lpstr>
      <vt:lpstr>- Sbírky pomůcek, nářadí, nástrojů, strojů, technologických postupů a návodů (obsahují hmotné předměty, jež sloužily k získávání a zpracování textilních vláken rostlinného i živočišného původu, k výrobě plošných textilií všeho druhu a k opracování dalších textilních materiálů (viz okruh I.), k zhotovování oděvních součástek, interiérového textilu, textilního vybavení řemeslných dílen, zemědělských a průmyslových provozů včetně písemných nebo obrazových popisů postupů výroby) – dokumentují postupný rozvoj výroby a její technickou vyspělost. </vt:lpstr>
      <vt:lpstr>Typologie textilních sbírek dle charakteru  textilních sbírkových předmětů – základní přehled  - sbírky historické (zahrnují dobové oděvní součástky, doplňky a interiérový textil především z prostředí měšťanského a šlechtického a dokumentují historický vývoj z hlediska užitých materiálů, způsobů jejich technologického zpracování, zdobení, používání střihů apod., dále se jedná o produkty textilních továren – metráže, hotovou konfekci) pozn. dobová móda označuje soubor znaků, na základě nichž jsme schopni oděvní součástku nebo celý komplet časově určit a zároveň je tento soubor znaků charakteristický pro teritoriálně velké území – stát, část kontinentu apod. Na rozdíl od etnografického textilu, kde tento soubor znaků je charakteristický pro omezený region – Valašsko, Haná, Plzeňsko apod.  - sbírky liturgické/církevní (zahrnují oděvní součástky a interiérový textil především z církevního prostředí a dokumentují historický vývoj z hlediska užitých materiálů, způsobů jejich technologického zpracování, zdobení, používání střihů apod.)  </vt:lpstr>
      <vt:lpstr> - sbírky archeologické  (zahrnují takové oděvní součástky a textilní vybavení, které byly cíleně uloženy pod zem nebo do krypt a hrobek jako pohřební výbava zemřelých, v tomto případě se může jednat jak o dobový, tak liturgický textil; nebo se jedná o náhodně uložený textil do země – např. odpadní jámy, studny, zavalené sklepy, štoly apod.)  - sbírky etnografické (zahrnují oděvní součástky, doplňky a interiérový textil z venkovského prostředí a prostředí venkovských měst či okrajových částí větších měst, popř. vybavení textilních řemeslných dílen)  - sbírky umělecké (zahrnují převážně interiérový textil, který měl vedle praktických vlastností – zateplení, odhlučnění, rozdělení místností apod. také důležitou estetickou funkci – např. gobelíny, tapisérie, koberce, zástěny apod. Typické je užití drahých surovin jako hedvábí, nitě z drahých kovů, vzácná barviva, pracné technologie výroby, cizokrajný původ apod.)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Textil v muzeu podklady pro zkoušku  okruh V. – typologie sbírek dokumentující textil a sbírek textilních</dc:title>
  <dc:creator>Lenovo-NB2</dc:creator>
  <cp:lastModifiedBy>Lenovo-NB2</cp:lastModifiedBy>
  <cp:revision>7</cp:revision>
  <dcterms:created xsi:type="dcterms:W3CDTF">2021-01-14T11:16:03Z</dcterms:created>
  <dcterms:modified xsi:type="dcterms:W3CDTF">2021-01-14T12:19:34Z</dcterms:modified>
</cp:coreProperties>
</file>