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3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9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3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44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62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47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1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85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0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B457-21C9-40AD-8FF2-771CA7A00DCB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8001-8203-495C-A6FB-A9EDBE1AF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9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</a:t>
            </a:r>
            <a:r>
              <a:rPr lang="cs-CZ" dirty="0" smtClean="0">
                <a:latin typeface="Georgia" panose="02040502050405020303" pitchFamily="18" charset="0"/>
              </a:rPr>
              <a:t>VIII. </a:t>
            </a:r>
            <a:r>
              <a:rPr lang="cs-CZ" dirty="0" smtClean="0">
                <a:latin typeface="Georgia" panose="02040502050405020303" pitchFamily="18" charset="0"/>
              </a:rPr>
              <a:t>– </a:t>
            </a:r>
            <a:r>
              <a:rPr lang="cs-CZ" dirty="0" smtClean="0">
                <a:latin typeface="Georgia" panose="02040502050405020303" pitchFamily="18" charset="0"/>
              </a:rPr>
              <a:t>Textilie </a:t>
            </a:r>
            <a:r>
              <a:rPr lang="cs-CZ" dirty="0" err="1" smtClean="0">
                <a:latin typeface="Georgia" panose="02040502050405020303" pitchFamily="18" charset="0"/>
              </a:rPr>
              <a:t>nepřízové</a:t>
            </a:r>
            <a:r>
              <a:rPr lang="cs-CZ" dirty="0" smtClean="0">
                <a:latin typeface="Georgia" panose="02040502050405020303" pitchFamily="18" charset="0"/>
              </a:rPr>
              <a:t>, netkané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76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400" b="1" dirty="0" err="1" smtClean="0">
                <a:latin typeface="Georgia" panose="02040502050405020303" pitchFamily="18" charset="0"/>
              </a:rPr>
              <a:t>Nepřízové</a:t>
            </a:r>
            <a:r>
              <a:rPr lang="cs-CZ" altLang="cs-CZ" sz="2400" b="1" dirty="0" smtClean="0">
                <a:latin typeface="Georgia" panose="02040502050405020303" pitchFamily="18" charset="0"/>
              </a:rPr>
              <a:t> textilie (netkané)</a:t>
            </a:r>
            <a:endParaRPr lang="cs-CZ" altLang="cs-CZ" sz="2400" b="1" dirty="0" smtClean="0">
              <a:latin typeface="Georgia" panose="02040502050405020303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784976" cy="590465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>
                <a:solidFill>
                  <a:schemeClr val="tx2"/>
                </a:solidFill>
              </a:rPr>
              <a:t>    </a:t>
            </a:r>
            <a:r>
              <a:rPr lang="cs-CZ" altLang="cs-CZ" sz="2400" dirty="0" smtClean="0">
                <a:latin typeface="Georgia" panose="02040502050405020303" pitchFamily="18" charset="0"/>
              </a:rPr>
              <a:t>Již podle názvu jde o textilie, které </a:t>
            </a:r>
            <a:r>
              <a:rPr lang="cs-CZ" altLang="cs-CZ" sz="2400" dirty="0" smtClean="0">
                <a:latin typeface="Georgia" panose="02040502050405020303" pitchFamily="18" charset="0"/>
              </a:rPr>
              <a:t>jsou zhotoveny bez použití příze, jinými technikami  než </a:t>
            </a:r>
            <a:r>
              <a:rPr lang="cs-CZ" altLang="cs-CZ" sz="2400" dirty="0" err="1" smtClean="0">
                <a:latin typeface="Georgia" panose="02040502050405020303" pitchFamily="18" charset="0"/>
              </a:rPr>
              <a:t>předtkalcovskými</a:t>
            </a:r>
            <a:r>
              <a:rPr lang="cs-CZ" altLang="cs-CZ" sz="2400" dirty="0" smtClean="0">
                <a:latin typeface="Georgia" panose="02040502050405020303" pitchFamily="18" charset="0"/>
              </a:rPr>
              <a:t>, </a:t>
            </a:r>
            <a:r>
              <a:rPr lang="cs-CZ" altLang="cs-CZ" sz="2400" dirty="0" err="1" smtClean="0">
                <a:latin typeface="Georgia" panose="02040502050405020303" pitchFamily="18" charset="0"/>
              </a:rPr>
              <a:t>tkalovskými</a:t>
            </a:r>
            <a:r>
              <a:rPr lang="cs-CZ" altLang="cs-CZ" sz="2400" dirty="0" smtClean="0">
                <a:latin typeface="Georgia" panose="02040502050405020303" pitchFamily="18" charset="0"/>
              </a:rPr>
              <a:t>, proplétáním nebo technikami výroby krajek. </a:t>
            </a:r>
            <a:r>
              <a:rPr lang="cs-CZ" altLang="cs-CZ" sz="2400" dirty="0" smtClean="0">
                <a:latin typeface="Georgia" panose="02040502050405020303" pitchFamily="18" charset="0"/>
              </a:rPr>
              <a:t>Jedná </a:t>
            </a:r>
            <a:r>
              <a:rPr lang="cs-CZ" altLang="cs-CZ" sz="2400" dirty="0" smtClean="0">
                <a:latin typeface="Georgia" panose="02040502050405020303" pitchFamily="18" charset="0"/>
              </a:rPr>
              <a:t>se o </a:t>
            </a:r>
            <a:r>
              <a:rPr lang="cs-CZ" altLang="cs-CZ" sz="2400" dirty="0" smtClean="0">
                <a:latin typeface="Georgia" panose="02040502050405020303" pitchFamily="18" charset="0"/>
              </a:rPr>
              <a:t>buď o technologie</a:t>
            </a:r>
            <a:r>
              <a:rPr lang="cs-CZ" altLang="cs-CZ" sz="2400" dirty="0" smtClean="0">
                <a:latin typeface="Georgia" panose="02040502050405020303" pitchFamily="18" charset="0"/>
              </a:rPr>
              <a:t>, </a:t>
            </a:r>
            <a:r>
              <a:rPr lang="cs-CZ" altLang="cs-CZ" sz="2400" dirty="0" smtClean="0">
                <a:latin typeface="Georgia" panose="02040502050405020303" pitchFamily="18" charset="0"/>
              </a:rPr>
              <a:t>kdy základem </a:t>
            </a:r>
            <a:r>
              <a:rPr lang="cs-CZ" altLang="cs-CZ" sz="2400" dirty="0" smtClean="0">
                <a:latin typeface="Georgia" panose="02040502050405020303" pitchFamily="18" charset="0"/>
              </a:rPr>
              <a:t>je vlákno (</a:t>
            </a:r>
            <a:r>
              <a:rPr lang="cs-CZ" altLang="cs-CZ" sz="1600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pozor ne příze viz vysvětlení v předchozích okruzích</a:t>
            </a:r>
            <a:r>
              <a:rPr lang="cs-CZ" altLang="cs-CZ" sz="2400" dirty="0" smtClean="0">
                <a:latin typeface="Georgia" panose="02040502050405020303" pitchFamily="18" charset="0"/>
              </a:rPr>
              <a:t>)</a:t>
            </a:r>
            <a:r>
              <a:rPr lang="cs-CZ" altLang="cs-CZ" sz="2400" dirty="0" smtClean="0">
                <a:solidFill>
                  <a:schemeClr val="tx2"/>
                </a:solidFill>
                <a:latin typeface="Georgia" panose="02040502050405020303" pitchFamily="18" charset="0"/>
              </a:rPr>
              <a:t>,</a:t>
            </a:r>
            <a:r>
              <a:rPr lang="cs-CZ" altLang="cs-CZ" sz="2400" dirty="0" smtClean="0">
                <a:latin typeface="Georgia" panose="02040502050405020303" pitchFamily="18" charset="0"/>
              </a:rPr>
              <a:t> </a:t>
            </a:r>
            <a:r>
              <a:rPr lang="cs-CZ" altLang="cs-CZ" sz="2400" dirty="0" smtClean="0">
                <a:latin typeface="Georgia" panose="02040502050405020303" pitchFamily="18" charset="0"/>
              </a:rPr>
              <a:t>které se různými způsoby pojí. Výroba je méně náročná na kvalitu vláken a technologii výroby a je ekonomicky výhodná. </a:t>
            </a:r>
            <a:endParaRPr lang="cs-CZ" altLang="cs-CZ" sz="2400" b="1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mechanicky vázané</a:t>
            </a:r>
            <a:r>
              <a:rPr lang="cs-CZ" altLang="cs-CZ" sz="2400" b="1" dirty="0" smtClean="0">
                <a:latin typeface="Georgia" panose="02040502050405020303" pitchFamily="18" charset="0"/>
              </a:rPr>
              <a:t> </a:t>
            </a:r>
            <a:r>
              <a:rPr lang="cs-CZ" altLang="cs-CZ" sz="2400" b="1" dirty="0" smtClean="0">
                <a:latin typeface="Georgia" panose="02040502050405020303" pitchFamily="18" charset="0"/>
              </a:rPr>
              <a:t>–</a:t>
            </a:r>
            <a:r>
              <a:rPr lang="cs-CZ" altLang="cs-CZ" sz="2400" dirty="0" smtClean="0">
                <a:latin typeface="Georgia" panose="02040502050405020303" pitchFamily="18" charset="0"/>
              </a:rPr>
              <a:t> vpichované – vlákna z chomáče jsou do sebe zaklesávána vpichováním speciální jehly s drážkami, chomáč se zhutňuje, množstvím vpichů a směrem vpichů, z chomáče je možno tvarovat plošnou textilii nebo konkrétní tvary trojrozměrné</a:t>
            </a:r>
            <a:endParaRPr lang="cs-CZ" altLang="cs-CZ" sz="2400" b="1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chemicky </a:t>
            </a:r>
            <a:r>
              <a:rPr lang="cs-CZ" alt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pojené </a:t>
            </a:r>
            <a:r>
              <a:rPr lang="cs-CZ" altLang="cs-CZ" sz="2400" dirty="0" smtClean="0">
                <a:latin typeface="Georgia" panose="02040502050405020303" pitchFamily="18" charset="0"/>
              </a:rPr>
              <a:t>– vlákna jsou do sebe zaklesávána za pomoci tekutých pojiv přírodních i syntetických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smtClean="0">
                <a:latin typeface="Georgia" panose="02040502050405020303" pitchFamily="18" charset="0"/>
              </a:rPr>
              <a:t>za užití sušení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smtClean="0">
                <a:latin typeface="Georgia" panose="02040502050405020303" pitchFamily="18" charset="0"/>
              </a:rPr>
              <a:t>nebo</a:t>
            </a:r>
            <a:r>
              <a:rPr lang="cs-CZ" altLang="cs-CZ" sz="2400" dirty="0" smtClean="0">
                <a:latin typeface="Georgia" panose="02040502050405020303" pitchFamily="18" charset="0"/>
              </a:rPr>
              <a:t> lisování </a:t>
            </a:r>
            <a:endParaRPr lang="cs-CZ" altLang="cs-CZ" sz="2400" b="1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speciálním </a:t>
            </a:r>
            <a:r>
              <a:rPr lang="cs-CZ" altLang="cs-CZ" sz="2400" dirty="0" smtClean="0">
                <a:latin typeface="Georgia" panose="02040502050405020303" pitchFamily="18" charset="0"/>
              </a:rPr>
              <a:t>způsobem za mokra se napodobují technologie výroby papíru</a:t>
            </a:r>
            <a:r>
              <a:rPr lang="cs-CZ" altLang="cs-CZ" sz="2400" dirty="0" smtClean="0">
                <a:latin typeface="Georgia" panose="02040502050405020303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Příkladem je plst zhotovovaná lisováním zvířecí srsti, sloužící k výrobě klobouků</a:t>
            </a:r>
            <a:endParaRPr lang="cs-CZ" altLang="cs-CZ" sz="24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9" y="21157"/>
            <a:ext cx="9036496" cy="216024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Vedle toho se v textilních sbírkách setkáme ještě s materiály, z nichž se rovněž vyrábějí oděvní součástky, komplety, oděvní doplňky , pomůcky do řemeslných, průmyslových a zemědělských provozů, a které jsou vyrobeny z </a:t>
            </a:r>
            <a:r>
              <a:rPr lang="cs-CZ" altLang="cs-CZ" sz="2400" dirty="0" err="1" smtClean="0">
                <a:latin typeface="Georgia" panose="02040502050405020303" pitchFamily="18" charset="0"/>
              </a:rPr>
              <a:t>nepřízových</a:t>
            </a:r>
            <a:r>
              <a:rPr lang="cs-CZ" altLang="cs-CZ" sz="2400" dirty="0" smtClean="0">
                <a:latin typeface="Georgia" panose="02040502050405020303" pitchFamily="18" charset="0"/>
              </a:rPr>
              <a:t> materiálů. Jedná se o </a:t>
            </a:r>
            <a:r>
              <a:rPr lang="cs-CZ" altLang="cs-CZ" sz="24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kožešiny, kůže a koženky</a:t>
            </a:r>
            <a:r>
              <a:rPr lang="cs-CZ" altLang="cs-CZ" sz="2400" dirty="0" smtClean="0">
                <a:latin typeface="Georgia" panose="02040502050405020303" pitchFamily="18" charset="0"/>
              </a:rPr>
              <a:t>.</a:t>
            </a:r>
            <a:endParaRPr lang="cs-CZ" altLang="cs-CZ" dirty="0" smtClean="0">
              <a:latin typeface="Georgia" panose="02040502050405020303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8579296" cy="468052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Kožešina</a:t>
            </a:r>
            <a:r>
              <a:rPr lang="cs-CZ" altLang="cs-CZ" sz="2400" dirty="0" smtClean="0">
                <a:latin typeface="Georgia" panose="02040502050405020303" pitchFamily="18" charset="0"/>
              </a:rPr>
              <a:t> je </a:t>
            </a:r>
            <a:r>
              <a:rPr lang="cs-CZ" altLang="cs-CZ" sz="2400" dirty="0" smtClean="0">
                <a:latin typeface="Georgia" panose="02040502050405020303" pitchFamily="18" charset="0"/>
              </a:rPr>
              <a:t>vyčiněná </a:t>
            </a:r>
            <a:r>
              <a:rPr lang="cs-CZ" altLang="cs-CZ" sz="2400" dirty="0" smtClean="0">
                <a:latin typeface="Georgia" panose="02040502050405020303" pitchFamily="18" charset="0"/>
              </a:rPr>
              <a:t>kůže zvířat, která </a:t>
            </a:r>
            <a:r>
              <a:rPr lang="cs-CZ" altLang="cs-CZ" sz="2400" dirty="0" smtClean="0">
                <a:latin typeface="Georgia" panose="02040502050405020303" pitchFamily="18" charset="0"/>
              </a:rPr>
              <a:t>má </a:t>
            </a:r>
            <a:r>
              <a:rPr lang="cs-CZ" altLang="cs-CZ" sz="2400" dirty="0" smtClean="0">
                <a:latin typeface="Georgia" panose="02040502050405020303" pitchFamily="18" charset="0"/>
              </a:rPr>
              <a:t>jemnou </a:t>
            </a:r>
            <a:r>
              <a:rPr lang="cs-CZ" altLang="cs-CZ" sz="2400" dirty="0" smtClean="0">
                <a:latin typeface="Georgia" panose="02040502050405020303" pitchFamily="18" charset="0"/>
              </a:rPr>
              <a:t>hustou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trvanlivou </a:t>
            </a:r>
            <a:r>
              <a:rPr lang="cs-CZ" altLang="cs-CZ" sz="2400" dirty="0" smtClean="0">
                <a:latin typeface="Georgia" panose="02040502050405020303" pitchFamily="18" charset="0"/>
              </a:rPr>
              <a:t>srst.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kožešiny </a:t>
            </a:r>
            <a:r>
              <a:rPr lang="cs-CZ" altLang="cs-CZ" sz="2400" dirty="0" smtClean="0">
                <a:latin typeface="Georgia" panose="02040502050405020303" pitchFamily="18" charset="0"/>
              </a:rPr>
              <a:t>dělíme: 	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ušlechtilé </a:t>
            </a:r>
            <a:r>
              <a:rPr lang="cs-CZ" altLang="cs-CZ" sz="2400" dirty="0" smtClean="0">
                <a:latin typeface="Georgia" panose="02040502050405020303" pitchFamily="18" charset="0"/>
              </a:rPr>
              <a:t>- perzián, liška stříbrná, činčila, </a:t>
            </a:r>
            <a:r>
              <a:rPr lang="cs-CZ" altLang="cs-CZ" sz="2400" dirty="0" smtClean="0">
                <a:latin typeface="Georgia" panose="02040502050405020303" pitchFamily="18" charset="0"/>
              </a:rPr>
              <a:t>norek</a:t>
            </a:r>
            <a:endParaRPr lang="cs-CZ" altLang="cs-CZ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ostatní </a:t>
            </a:r>
            <a:r>
              <a:rPr lang="cs-CZ" altLang="cs-CZ" sz="2400" dirty="0" smtClean="0">
                <a:latin typeface="Georgia" panose="02040502050405020303" pitchFamily="18" charset="0"/>
              </a:rPr>
              <a:t>- ovce, nutrie, křeček, </a:t>
            </a:r>
            <a:r>
              <a:rPr lang="cs-CZ" altLang="cs-CZ" sz="2400" dirty="0" smtClean="0">
                <a:latin typeface="Georgia" panose="02040502050405020303" pitchFamily="18" charset="0"/>
              </a:rPr>
              <a:t>králík</a:t>
            </a:r>
            <a:endParaRPr lang="cs-CZ" altLang="cs-CZ" sz="2400" b="1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imitace </a:t>
            </a:r>
            <a:r>
              <a:rPr lang="cs-CZ" altLang="cs-CZ" sz="2400" dirty="0" smtClean="0">
                <a:latin typeface="Georgia" panose="02040502050405020303" pitchFamily="18" charset="0"/>
              </a:rPr>
              <a:t>- králík, jehnětina </a:t>
            </a:r>
            <a:r>
              <a:rPr lang="cs-CZ" altLang="cs-CZ" sz="2400" dirty="0" smtClean="0">
                <a:latin typeface="Georgia" panose="02040502050405020303" pitchFamily="18" charset="0"/>
              </a:rPr>
              <a:t>– dostupné kožešiny upravovány barvením a stříháním na podobu ušlechtilých kožešin</a:t>
            </a:r>
            <a:endParaRPr lang="cs-CZ" altLang="cs-CZ" sz="24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 smtClean="0">
                <a:latin typeface="Georgia" panose="02040502050405020303" pitchFamily="18" charset="0"/>
              </a:rPr>
              <a:t>textilní – uměle vyrobené tkaním nebo pletením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Useň </a:t>
            </a:r>
            <a:r>
              <a:rPr lang="cs-CZ" altLang="cs-CZ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(kůže) </a:t>
            </a:r>
            <a:r>
              <a:rPr lang="cs-CZ" altLang="cs-CZ" sz="2400" dirty="0">
                <a:latin typeface="Georgia" panose="02040502050405020303" pitchFamily="18" charset="0"/>
              </a:rPr>
              <a:t>– je vyčiněná kůže </a:t>
            </a:r>
            <a:r>
              <a:rPr lang="cs-CZ" altLang="cs-CZ" sz="2400" dirty="0" smtClean="0">
                <a:latin typeface="Georgia" panose="02040502050405020303" pitchFamily="18" charset="0"/>
              </a:rPr>
              <a:t>zbavená </a:t>
            </a:r>
            <a:r>
              <a:rPr lang="cs-CZ" altLang="cs-CZ" sz="2400" dirty="0">
                <a:latin typeface="Georgia" panose="02040502050405020303" pitchFamily="18" charset="0"/>
              </a:rPr>
              <a:t>srsti - kozinka, skopovice, vepřovice, </a:t>
            </a:r>
            <a:r>
              <a:rPr lang="cs-CZ" altLang="cs-CZ" sz="2400" dirty="0" smtClean="0">
                <a:latin typeface="Georgia" panose="02040502050405020303" pitchFamily="18" charset="0"/>
              </a:rPr>
              <a:t>hovězina, </a:t>
            </a:r>
            <a:r>
              <a:rPr lang="cs-CZ" altLang="cs-CZ" sz="2400" dirty="0" err="1" smtClean="0">
                <a:latin typeface="Georgia" panose="02040502050405020303" pitchFamily="18" charset="0"/>
              </a:rPr>
              <a:t>hadinka</a:t>
            </a:r>
            <a:r>
              <a:rPr lang="cs-CZ" altLang="cs-CZ" sz="2400" dirty="0">
                <a:latin typeface="Georgia" panose="02040502050405020303" pitchFamily="18" charset="0"/>
              </a:rPr>
              <a:t>, z krokodýla</a:t>
            </a:r>
            <a:r>
              <a:rPr lang="cs-CZ" altLang="cs-CZ" sz="24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dirty="0" smtClean="0">
                <a:solidFill>
                  <a:schemeClr val="tx2"/>
                </a:solidFill>
                <a:latin typeface="Georgia" panose="02040502050405020303" pitchFamily="18" charset="0"/>
              </a:rPr>
              <a:t>Oděvní </a:t>
            </a:r>
            <a:r>
              <a:rPr lang="cs-CZ" altLang="cs-CZ" sz="2400" dirty="0">
                <a:solidFill>
                  <a:schemeClr val="tx2"/>
                </a:solidFill>
                <a:latin typeface="Georgia" panose="02040502050405020303" pitchFamily="18" charset="0"/>
              </a:rPr>
              <a:t>koženky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b="1" dirty="0" smtClean="0">
                <a:latin typeface="Georgia" panose="02040502050405020303" pitchFamily="18" charset="0"/>
              </a:rPr>
              <a:t>–</a:t>
            </a:r>
            <a:r>
              <a:rPr lang="cs-CZ" altLang="cs-CZ" sz="2400" dirty="0" smtClean="0">
                <a:latin typeface="Georgia" panose="02040502050405020303" pitchFamily="18" charset="0"/>
              </a:rPr>
              <a:t> synteticky vyrobený materiál napodobující  kůži, ve velmi tenké vrstvě, někdy nalepená na textilní vrstvě.  Levnější náhrada za drahou kůži v oděvním průmyslu a obuvnictví </a:t>
            </a:r>
            <a:endParaRPr lang="cs-CZ" altLang="cs-CZ" sz="2400" dirty="0"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400" dirty="0">
              <a:latin typeface="Georgia" panose="020405020504050203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4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226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Textil v muzeu podklady pro zkoušku  okruh VIII. – Textilie nepřízové, netkané</vt:lpstr>
      <vt:lpstr>Nepřízové textilie (netkané)</vt:lpstr>
      <vt:lpstr>Vedle toho se v textilních sbírkách setkáme ještě s materiály, z nichž se rovněž vyrábějí oděvní součástky, komplety, oděvní doplňky , pomůcky do řemeslných, průmyslových a zemědělských provozů, a které jsou vyrobeny z nepřízových materiálů. Jedná se o kožešiny, kůže a koženky.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Lenovo-NB2</dc:creator>
  <cp:lastModifiedBy>Lenovo-NB2</cp:lastModifiedBy>
  <cp:revision>4</cp:revision>
  <dcterms:created xsi:type="dcterms:W3CDTF">2021-01-17T13:16:28Z</dcterms:created>
  <dcterms:modified xsi:type="dcterms:W3CDTF">2021-01-17T14:17:39Z</dcterms:modified>
</cp:coreProperties>
</file>