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7" r:id="rId3"/>
    <p:sldId id="258" r:id="rId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1570" y="-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CB457-21C9-40AD-8FF2-771CA7A00DCB}" type="datetimeFigureOut">
              <a:rPr lang="cs-CZ" smtClean="0"/>
              <a:t>17. 1. 2021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A8001-8203-495C-A6FB-A9EDBE1AFA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35306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CB457-21C9-40AD-8FF2-771CA7A00DCB}" type="datetimeFigureOut">
              <a:rPr lang="cs-CZ" smtClean="0"/>
              <a:t>17. 1. 2021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A8001-8203-495C-A6FB-A9EDBE1AFA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2098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CB457-21C9-40AD-8FF2-771CA7A00DCB}" type="datetimeFigureOut">
              <a:rPr lang="cs-CZ" smtClean="0"/>
              <a:t>17. 1. 2021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A8001-8203-495C-A6FB-A9EDBE1AFA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49391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CB457-21C9-40AD-8FF2-771CA7A00DCB}" type="datetimeFigureOut">
              <a:rPr lang="cs-CZ" smtClean="0"/>
              <a:t>17. 1. 2021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A8001-8203-495C-A6FB-A9EDBE1AFA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34451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CB457-21C9-40AD-8FF2-771CA7A00DCB}" type="datetimeFigureOut">
              <a:rPr lang="cs-CZ" smtClean="0"/>
              <a:t>17. 1. 2021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A8001-8203-495C-A6FB-A9EDBE1AFA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66249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CB457-21C9-40AD-8FF2-771CA7A00DCB}" type="datetimeFigureOut">
              <a:rPr lang="cs-CZ" smtClean="0"/>
              <a:t>17. 1. 2021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A8001-8203-495C-A6FB-A9EDBE1AFA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14782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CB457-21C9-40AD-8FF2-771CA7A00DCB}" type="datetimeFigureOut">
              <a:rPr lang="cs-CZ" smtClean="0"/>
              <a:t>17. 1. 2021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A8001-8203-495C-A6FB-A9EDBE1AFA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51134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CB457-21C9-40AD-8FF2-771CA7A00DCB}" type="datetimeFigureOut">
              <a:rPr lang="cs-CZ" smtClean="0"/>
              <a:t>17. 1. 2021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A8001-8203-495C-A6FB-A9EDBE1AFA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58586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CB457-21C9-40AD-8FF2-771CA7A00DCB}" type="datetimeFigureOut">
              <a:rPr lang="cs-CZ" smtClean="0"/>
              <a:t>17. 1. 2021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A8001-8203-495C-A6FB-A9EDBE1AFA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21026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CB457-21C9-40AD-8FF2-771CA7A00DCB}" type="datetimeFigureOut">
              <a:rPr lang="cs-CZ" smtClean="0"/>
              <a:t>17. 1. 2021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A8001-8203-495C-A6FB-A9EDBE1AFA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60325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CB457-21C9-40AD-8FF2-771CA7A00DCB}" type="datetimeFigureOut">
              <a:rPr lang="cs-CZ" smtClean="0"/>
              <a:t>17. 1. 2021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A8001-8203-495C-A6FB-A9EDBE1AFA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06538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B457-21C9-40AD-8FF2-771CA7A00DCB}" type="datetimeFigureOut">
              <a:rPr lang="cs-CZ" smtClean="0"/>
              <a:t>17. 1. 2021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4A8001-8203-495C-A6FB-A9EDBE1AFA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2958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34682"/>
          </a:xfrm>
        </p:spPr>
        <p:txBody>
          <a:bodyPr/>
          <a:lstStyle/>
          <a:p>
            <a:r>
              <a:rPr lang="cs-CZ" b="1" dirty="0" smtClean="0">
                <a:latin typeface="Georgia" panose="02040502050405020303" pitchFamily="18" charset="0"/>
              </a:rPr>
              <a:t>Textil v muzeu</a:t>
            </a:r>
            <a:br>
              <a:rPr lang="cs-CZ" b="1" dirty="0" smtClean="0">
                <a:latin typeface="Georgia" panose="02040502050405020303" pitchFamily="18" charset="0"/>
              </a:rPr>
            </a:br>
            <a:r>
              <a:rPr lang="cs-CZ" dirty="0" smtClean="0">
                <a:latin typeface="Georgia" panose="02040502050405020303" pitchFamily="18" charset="0"/>
              </a:rPr>
              <a:t>podklady pro zkoušku</a:t>
            </a:r>
            <a:br>
              <a:rPr lang="cs-CZ" dirty="0" smtClean="0">
                <a:latin typeface="Georgia" panose="02040502050405020303" pitchFamily="18" charset="0"/>
              </a:rPr>
            </a:br>
            <a:r>
              <a:rPr lang="cs-CZ" dirty="0" smtClean="0">
                <a:latin typeface="Georgia" panose="02040502050405020303" pitchFamily="18" charset="0"/>
              </a:rPr>
              <a:t/>
            </a:r>
            <a:br>
              <a:rPr lang="cs-CZ" dirty="0" smtClean="0">
                <a:latin typeface="Georgia" panose="02040502050405020303" pitchFamily="18" charset="0"/>
              </a:rPr>
            </a:br>
            <a:r>
              <a:rPr lang="cs-CZ" dirty="0" smtClean="0">
                <a:latin typeface="Georgia" panose="02040502050405020303" pitchFamily="18" charset="0"/>
              </a:rPr>
              <a:t>okruh </a:t>
            </a:r>
            <a:r>
              <a:rPr lang="cs-CZ" dirty="0" smtClean="0">
                <a:latin typeface="Georgia" panose="02040502050405020303" pitchFamily="18" charset="0"/>
              </a:rPr>
              <a:t>VIII. </a:t>
            </a:r>
            <a:r>
              <a:rPr lang="cs-CZ" dirty="0" smtClean="0">
                <a:latin typeface="Georgia" panose="02040502050405020303" pitchFamily="18" charset="0"/>
              </a:rPr>
              <a:t>– </a:t>
            </a:r>
            <a:r>
              <a:rPr lang="cs-CZ" dirty="0" smtClean="0">
                <a:latin typeface="Georgia" panose="02040502050405020303" pitchFamily="18" charset="0"/>
              </a:rPr>
              <a:t>Textilie </a:t>
            </a:r>
            <a:r>
              <a:rPr lang="cs-CZ" dirty="0" err="1" smtClean="0">
                <a:latin typeface="Georgia" panose="02040502050405020303" pitchFamily="18" charset="0"/>
              </a:rPr>
              <a:t>nepřízové</a:t>
            </a:r>
            <a:r>
              <a:rPr lang="cs-CZ" dirty="0" smtClean="0">
                <a:latin typeface="Georgia" panose="02040502050405020303" pitchFamily="18" charset="0"/>
              </a:rPr>
              <a:t>, netkané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497683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116632"/>
            <a:ext cx="8229600" cy="792088"/>
          </a:xfrm>
        </p:spPr>
        <p:txBody>
          <a:bodyPr/>
          <a:lstStyle/>
          <a:p>
            <a:pPr algn="l" eaLnBrk="1" hangingPunct="1">
              <a:defRPr/>
            </a:pPr>
            <a:r>
              <a:rPr lang="cs-CZ" altLang="cs-CZ" sz="2400" b="1" dirty="0" err="1" smtClean="0">
                <a:latin typeface="Georgia" panose="02040502050405020303" pitchFamily="18" charset="0"/>
              </a:rPr>
              <a:t>Nepřízové</a:t>
            </a:r>
            <a:r>
              <a:rPr lang="cs-CZ" altLang="cs-CZ" sz="2400" b="1" dirty="0" smtClean="0">
                <a:latin typeface="Georgia" panose="02040502050405020303" pitchFamily="18" charset="0"/>
              </a:rPr>
              <a:t> textilie (netkané)</a:t>
            </a:r>
            <a:endParaRPr lang="cs-CZ" altLang="cs-CZ" sz="2400" b="1" dirty="0" smtClean="0">
              <a:latin typeface="Georgia" panose="02040502050405020303" pitchFamily="18" charset="0"/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504" y="764704"/>
            <a:ext cx="8784976" cy="5904656"/>
          </a:xfrm>
        </p:spPr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altLang="cs-CZ" sz="2400" dirty="0" smtClean="0">
                <a:solidFill>
                  <a:schemeClr val="tx2"/>
                </a:solidFill>
              </a:rPr>
              <a:t>    </a:t>
            </a:r>
            <a:r>
              <a:rPr lang="cs-CZ" altLang="cs-CZ" sz="2400" dirty="0" smtClean="0">
                <a:latin typeface="Georgia" panose="02040502050405020303" pitchFamily="18" charset="0"/>
              </a:rPr>
              <a:t>Již podle názvu jde o textilie, které </a:t>
            </a:r>
            <a:r>
              <a:rPr lang="cs-CZ" altLang="cs-CZ" sz="2400" dirty="0" smtClean="0">
                <a:latin typeface="Georgia" panose="02040502050405020303" pitchFamily="18" charset="0"/>
              </a:rPr>
              <a:t>jsou zhotoveny bez použití příze, jinými technikami  než </a:t>
            </a:r>
            <a:r>
              <a:rPr lang="cs-CZ" altLang="cs-CZ" sz="2400" dirty="0" err="1" smtClean="0">
                <a:latin typeface="Georgia" panose="02040502050405020303" pitchFamily="18" charset="0"/>
              </a:rPr>
              <a:t>předtkalcovskými</a:t>
            </a:r>
            <a:r>
              <a:rPr lang="cs-CZ" altLang="cs-CZ" sz="2400" dirty="0" smtClean="0">
                <a:latin typeface="Georgia" panose="02040502050405020303" pitchFamily="18" charset="0"/>
              </a:rPr>
              <a:t>, </a:t>
            </a:r>
            <a:r>
              <a:rPr lang="cs-CZ" altLang="cs-CZ" sz="2400" dirty="0" err="1" smtClean="0">
                <a:latin typeface="Georgia" panose="02040502050405020303" pitchFamily="18" charset="0"/>
              </a:rPr>
              <a:t>tkalovskými</a:t>
            </a:r>
            <a:r>
              <a:rPr lang="cs-CZ" altLang="cs-CZ" sz="2400" dirty="0" smtClean="0">
                <a:latin typeface="Georgia" panose="02040502050405020303" pitchFamily="18" charset="0"/>
              </a:rPr>
              <a:t>, proplétáním nebo technikami výroby krajek. </a:t>
            </a:r>
            <a:r>
              <a:rPr lang="cs-CZ" altLang="cs-CZ" sz="2400" dirty="0" smtClean="0">
                <a:latin typeface="Georgia" panose="02040502050405020303" pitchFamily="18" charset="0"/>
              </a:rPr>
              <a:t>Jedná </a:t>
            </a:r>
            <a:r>
              <a:rPr lang="cs-CZ" altLang="cs-CZ" sz="2400" dirty="0" smtClean="0">
                <a:latin typeface="Georgia" panose="02040502050405020303" pitchFamily="18" charset="0"/>
              </a:rPr>
              <a:t>se o </a:t>
            </a:r>
            <a:r>
              <a:rPr lang="cs-CZ" altLang="cs-CZ" sz="2400" dirty="0" smtClean="0">
                <a:latin typeface="Georgia" panose="02040502050405020303" pitchFamily="18" charset="0"/>
              </a:rPr>
              <a:t>buď o technologie</a:t>
            </a:r>
            <a:r>
              <a:rPr lang="cs-CZ" altLang="cs-CZ" sz="2400" dirty="0" smtClean="0">
                <a:latin typeface="Georgia" panose="02040502050405020303" pitchFamily="18" charset="0"/>
              </a:rPr>
              <a:t>, </a:t>
            </a:r>
            <a:r>
              <a:rPr lang="cs-CZ" altLang="cs-CZ" sz="2400" dirty="0" smtClean="0">
                <a:latin typeface="Georgia" panose="02040502050405020303" pitchFamily="18" charset="0"/>
              </a:rPr>
              <a:t>kdy základem </a:t>
            </a:r>
            <a:r>
              <a:rPr lang="cs-CZ" altLang="cs-CZ" sz="2400" dirty="0" smtClean="0">
                <a:latin typeface="Georgia" panose="02040502050405020303" pitchFamily="18" charset="0"/>
              </a:rPr>
              <a:t>je vlákno (</a:t>
            </a:r>
            <a:r>
              <a:rPr lang="cs-CZ" altLang="cs-CZ" sz="1600" dirty="0" smtClean="0">
                <a:solidFill>
                  <a:schemeClr val="accent1"/>
                </a:solidFill>
                <a:latin typeface="Georgia" panose="02040502050405020303" pitchFamily="18" charset="0"/>
              </a:rPr>
              <a:t>pozor ne příze viz vysvětlení v předchozích okruzích</a:t>
            </a:r>
            <a:r>
              <a:rPr lang="cs-CZ" altLang="cs-CZ" sz="2400" dirty="0" smtClean="0">
                <a:latin typeface="Georgia" panose="02040502050405020303" pitchFamily="18" charset="0"/>
              </a:rPr>
              <a:t>)</a:t>
            </a:r>
            <a:r>
              <a:rPr lang="cs-CZ" altLang="cs-CZ" sz="2400" dirty="0" smtClean="0">
                <a:solidFill>
                  <a:schemeClr val="tx2"/>
                </a:solidFill>
                <a:latin typeface="Georgia" panose="02040502050405020303" pitchFamily="18" charset="0"/>
              </a:rPr>
              <a:t>,</a:t>
            </a:r>
            <a:r>
              <a:rPr lang="cs-CZ" altLang="cs-CZ" sz="2400" dirty="0" smtClean="0">
                <a:latin typeface="Georgia" panose="02040502050405020303" pitchFamily="18" charset="0"/>
              </a:rPr>
              <a:t> </a:t>
            </a:r>
            <a:r>
              <a:rPr lang="cs-CZ" altLang="cs-CZ" sz="2400" dirty="0" smtClean="0">
                <a:latin typeface="Georgia" panose="02040502050405020303" pitchFamily="18" charset="0"/>
              </a:rPr>
              <a:t>které se různými způsoby pojí. Výroba je méně náročná na kvalitu vláken a technologii výroby a je ekonomicky výhodná. </a:t>
            </a:r>
            <a:endParaRPr lang="cs-CZ" altLang="cs-CZ" sz="2400" b="1" dirty="0" smtClean="0">
              <a:latin typeface="Georgia" panose="02040502050405020303" pitchFamily="18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400" b="1" dirty="0" smtClean="0">
                <a:solidFill>
                  <a:schemeClr val="tx2"/>
                </a:solidFill>
                <a:latin typeface="Georgia" panose="02040502050405020303" pitchFamily="18" charset="0"/>
              </a:rPr>
              <a:t>mechanicky vázané</a:t>
            </a:r>
            <a:r>
              <a:rPr lang="cs-CZ" altLang="cs-CZ" sz="2400" b="1" dirty="0" smtClean="0">
                <a:latin typeface="Georgia" panose="02040502050405020303" pitchFamily="18" charset="0"/>
              </a:rPr>
              <a:t> </a:t>
            </a:r>
            <a:r>
              <a:rPr lang="cs-CZ" altLang="cs-CZ" sz="2400" b="1" dirty="0" smtClean="0">
                <a:latin typeface="Georgia" panose="02040502050405020303" pitchFamily="18" charset="0"/>
              </a:rPr>
              <a:t>–</a:t>
            </a:r>
            <a:r>
              <a:rPr lang="cs-CZ" altLang="cs-CZ" sz="2400" dirty="0" smtClean="0">
                <a:latin typeface="Georgia" panose="02040502050405020303" pitchFamily="18" charset="0"/>
              </a:rPr>
              <a:t> vpichované – vlákna z chomáče jsou do sebe zaklesávána vpichováním speciální jehly s drážkami, chomáč se zhutňuje, množstvím vpichů a směrem vpichů, z chomáče je možno tvarovat plošnou textilii nebo konkrétní tvary trojrozměrné</a:t>
            </a:r>
            <a:endParaRPr lang="cs-CZ" altLang="cs-CZ" sz="2400" b="1" dirty="0" smtClean="0">
              <a:latin typeface="Georgia" panose="02040502050405020303" pitchFamily="18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400" b="1" dirty="0" smtClean="0">
                <a:solidFill>
                  <a:schemeClr val="tx2"/>
                </a:solidFill>
                <a:latin typeface="Georgia" panose="02040502050405020303" pitchFamily="18" charset="0"/>
              </a:rPr>
              <a:t>chemicky </a:t>
            </a:r>
            <a:r>
              <a:rPr lang="cs-CZ" altLang="cs-CZ" sz="2400" b="1" dirty="0" smtClean="0">
                <a:solidFill>
                  <a:schemeClr val="tx2"/>
                </a:solidFill>
                <a:latin typeface="Georgia" panose="02040502050405020303" pitchFamily="18" charset="0"/>
              </a:rPr>
              <a:t>pojené </a:t>
            </a:r>
            <a:r>
              <a:rPr lang="cs-CZ" altLang="cs-CZ" sz="2400" dirty="0" smtClean="0">
                <a:latin typeface="Georgia" panose="02040502050405020303" pitchFamily="18" charset="0"/>
              </a:rPr>
              <a:t>– vlákna jsou do sebe zaklesávána za pomoci tekutých pojiv přírodních i syntetických</a:t>
            </a:r>
            <a:r>
              <a:rPr lang="cs-CZ" altLang="cs-CZ" sz="2400" dirty="0">
                <a:latin typeface="Georgia" panose="02040502050405020303" pitchFamily="18" charset="0"/>
              </a:rPr>
              <a:t> </a:t>
            </a:r>
            <a:r>
              <a:rPr lang="cs-CZ" altLang="cs-CZ" sz="2400" dirty="0" smtClean="0">
                <a:latin typeface="Georgia" panose="02040502050405020303" pitchFamily="18" charset="0"/>
              </a:rPr>
              <a:t>za užití sušení</a:t>
            </a:r>
            <a:r>
              <a:rPr lang="cs-CZ" altLang="cs-CZ" sz="2400" dirty="0">
                <a:latin typeface="Georgia" panose="02040502050405020303" pitchFamily="18" charset="0"/>
              </a:rPr>
              <a:t> </a:t>
            </a:r>
            <a:r>
              <a:rPr lang="cs-CZ" altLang="cs-CZ" sz="2400" dirty="0" smtClean="0">
                <a:latin typeface="Georgia" panose="02040502050405020303" pitchFamily="18" charset="0"/>
              </a:rPr>
              <a:t>nebo</a:t>
            </a:r>
            <a:r>
              <a:rPr lang="cs-CZ" altLang="cs-CZ" sz="2400" dirty="0" smtClean="0">
                <a:latin typeface="Georgia" panose="02040502050405020303" pitchFamily="18" charset="0"/>
              </a:rPr>
              <a:t> lisování </a:t>
            </a:r>
            <a:endParaRPr lang="cs-CZ" altLang="cs-CZ" sz="2400" b="1" dirty="0" smtClean="0">
              <a:latin typeface="Georgia" panose="02040502050405020303" pitchFamily="18" charset="0"/>
            </a:endParaRPr>
          </a:p>
          <a:p>
            <a:pPr eaLnBrk="1" hangingPunct="1">
              <a:lnSpc>
                <a:spcPct val="80000"/>
              </a:lnSpc>
              <a:buFontTx/>
              <a:buChar char="-"/>
              <a:defRPr/>
            </a:pPr>
            <a:r>
              <a:rPr lang="cs-CZ" altLang="cs-CZ" sz="2400" dirty="0" smtClean="0">
                <a:latin typeface="Georgia" panose="02040502050405020303" pitchFamily="18" charset="0"/>
              </a:rPr>
              <a:t>speciálním </a:t>
            </a:r>
            <a:r>
              <a:rPr lang="cs-CZ" altLang="cs-CZ" sz="2400" dirty="0" smtClean="0">
                <a:latin typeface="Georgia" panose="02040502050405020303" pitchFamily="18" charset="0"/>
              </a:rPr>
              <a:t>způsobem za mokra se napodobují technologie výroby papíru</a:t>
            </a:r>
            <a:r>
              <a:rPr lang="cs-CZ" altLang="cs-CZ" sz="2400" dirty="0" smtClean="0">
                <a:latin typeface="Georgia" panose="02040502050405020303" pitchFamily="18" charset="0"/>
              </a:rPr>
              <a:t>.</a:t>
            </a:r>
          </a:p>
          <a:p>
            <a:pPr eaLnBrk="1" hangingPunct="1">
              <a:lnSpc>
                <a:spcPct val="80000"/>
              </a:lnSpc>
              <a:buFontTx/>
              <a:buChar char="-"/>
              <a:defRPr/>
            </a:pPr>
            <a:r>
              <a:rPr lang="cs-CZ" altLang="cs-CZ" sz="2400" dirty="0" smtClean="0">
                <a:latin typeface="Georgia" panose="02040502050405020303" pitchFamily="18" charset="0"/>
              </a:rPr>
              <a:t>Příkladem je plst zhotovovaná lisováním zvířecí srsti, sloužící k výrobě klobouků</a:t>
            </a:r>
            <a:endParaRPr lang="cs-CZ" altLang="cs-CZ" sz="2400" dirty="0" smtClean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1203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82399" y="21157"/>
            <a:ext cx="9036496" cy="2160240"/>
          </a:xfrm>
        </p:spPr>
        <p:txBody>
          <a:bodyPr>
            <a:normAutofit/>
          </a:bodyPr>
          <a:lstStyle/>
          <a:p>
            <a:pPr algn="l" eaLnBrk="1" hangingPunct="1">
              <a:defRPr/>
            </a:pPr>
            <a:r>
              <a:rPr lang="cs-CZ" altLang="cs-CZ" sz="2400" dirty="0" smtClean="0">
                <a:latin typeface="Georgia" panose="02040502050405020303" pitchFamily="18" charset="0"/>
              </a:rPr>
              <a:t>Vedle toho se v textilních sbírkách setkáme ještě s materiály, z nichž se rovněž vyrábějí oděvní součástky, komplety, oděvní doplňky , pomůcky do řemeslných, průmyslových a zemědělských provozů, a které jsou vyrobeny z </a:t>
            </a:r>
            <a:r>
              <a:rPr lang="cs-CZ" altLang="cs-CZ" sz="2400" dirty="0" err="1" smtClean="0">
                <a:latin typeface="Georgia" panose="02040502050405020303" pitchFamily="18" charset="0"/>
              </a:rPr>
              <a:t>nepřízových</a:t>
            </a:r>
            <a:r>
              <a:rPr lang="cs-CZ" altLang="cs-CZ" sz="2400" dirty="0" smtClean="0">
                <a:latin typeface="Georgia" panose="02040502050405020303" pitchFamily="18" charset="0"/>
              </a:rPr>
              <a:t> materiálů. Jedná se o </a:t>
            </a:r>
            <a:r>
              <a:rPr lang="cs-CZ" altLang="cs-CZ" sz="2400" b="1" dirty="0" smtClean="0">
                <a:solidFill>
                  <a:schemeClr val="accent1"/>
                </a:solidFill>
                <a:latin typeface="Georgia" panose="02040502050405020303" pitchFamily="18" charset="0"/>
              </a:rPr>
              <a:t>kožešiny, kůže a koženky</a:t>
            </a:r>
            <a:r>
              <a:rPr lang="cs-CZ" altLang="cs-CZ" sz="2400" dirty="0" smtClean="0">
                <a:latin typeface="Georgia" panose="02040502050405020303" pitchFamily="18" charset="0"/>
              </a:rPr>
              <a:t>.</a:t>
            </a:r>
            <a:endParaRPr lang="cs-CZ" altLang="cs-CZ" dirty="0" smtClean="0">
              <a:latin typeface="Georgia" panose="02040502050405020303" pitchFamily="18" charset="0"/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2060848"/>
            <a:ext cx="8579296" cy="4680520"/>
          </a:xfrm>
        </p:spPr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altLang="cs-CZ" sz="2400" b="1" dirty="0" smtClean="0">
                <a:solidFill>
                  <a:schemeClr val="accent1"/>
                </a:solidFill>
                <a:latin typeface="Georgia" panose="02040502050405020303" pitchFamily="18" charset="0"/>
              </a:rPr>
              <a:t>Kožešina</a:t>
            </a:r>
            <a:r>
              <a:rPr lang="cs-CZ" altLang="cs-CZ" sz="2400" dirty="0" smtClean="0">
                <a:latin typeface="Georgia" panose="02040502050405020303" pitchFamily="18" charset="0"/>
              </a:rPr>
              <a:t> je </a:t>
            </a:r>
            <a:r>
              <a:rPr lang="cs-CZ" altLang="cs-CZ" sz="2400" dirty="0" smtClean="0">
                <a:latin typeface="Georgia" panose="02040502050405020303" pitchFamily="18" charset="0"/>
              </a:rPr>
              <a:t>vyčiněná </a:t>
            </a:r>
            <a:r>
              <a:rPr lang="cs-CZ" altLang="cs-CZ" sz="2400" dirty="0" smtClean="0">
                <a:latin typeface="Georgia" panose="02040502050405020303" pitchFamily="18" charset="0"/>
              </a:rPr>
              <a:t>kůže zvířat, která </a:t>
            </a:r>
            <a:r>
              <a:rPr lang="cs-CZ" altLang="cs-CZ" sz="2400" dirty="0" smtClean="0">
                <a:latin typeface="Georgia" panose="02040502050405020303" pitchFamily="18" charset="0"/>
              </a:rPr>
              <a:t>má </a:t>
            </a:r>
            <a:r>
              <a:rPr lang="cs-CZ" altLang="cs-CZ" sz="2400" dirty="0" smtClean="0">
                <a:latin typeface="Georgia" panose="02040502050405020303" pitchFamily="18" charset="0"/>
              </a:rPr>
              <a:t>jemnou </a:t>
            </a:r>
            <a:r>
              <a:rPr lang="cs-CZ" altLang="cs-CZ" sz="2400" dirty="0" smtClean="0">
                <a:latin typeface="Georgia" panose="02040502050405020303" pitchFamily="18" charset="0"/>
              </a:rPr>
              <a:t>hustou a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altLang="cs-CZ" sz="2400" dirty="0" smtClean="0">
                <a:latin typeface="Georgia" panose="02040502050405020303" pitchFamily="18" charset="0"/>
              </a:rPr>
              <a:t>trvanlivou </a:t>
            </a:r>
            <a:r>
              <a:rPr lang="cs-CZ" altLang="cs-CZ" sz="2400" dirty="0" smtClean="0">
                <a:latin typeface="Georgia" panose="02040502050405020303" pitchFamily="18" charset="0"/>
              </a:rPr>
              <a:t>srst.</a:t>
            </a:r>
          </a:p>
          <a:p>
            <a:pPr marL="0" indent="0" eaLnBrk="1" hangingPunct="1">
              <a:lnSpc>
                <a:spcPct val="80000"/>
              </a:lnSpc>
              <a:buNone/>
              <a:defRPr/>
            </a:pPr>
            <a:r>
              <a:rPr lang="cs-CZ" altLang="cs-CZ" sz="2400" dirty="0" smtClean="0">
                <a:latin typeface="Georgia" panose="02040502050405020303" pitchFamily="18" charset="0"/>
              </a:rPr>
              <a:t>kožešiny </a:t>
            </a:r>
            <a:r>
              <a:rPr lang="cs-CZ" altLang="cs-CZ" sz="2400" dirty="0" smtClean="0">
                <a:latin typeface="Georgia" panose="02040502050405020303" pitchFamily="18" charset="0"/>
              </a:rPr>
              <a:t>dělíme: 	</a:t>
            </a:r>
          </a:p>
          <a:p>
            <a:pPr eaLnBrk="1" hangingPunct="1">
              <a:lnSpc>
                <a:spcPct val="80000"/>
              </a:lnSpc>
              <a:buFontTx/>
              <a:buChar char="-"/>
              <a:defRPr/>
            </a:pPr>
            <a:r>
              <a:rPr lang="cs-CZ" altLang="cs-CZ" sz="2400" dirty="0" smtClean="0">
                <a:latin typeface="Georgia" panose="02040502050405020303" pitchFamily="18" charset="0"/>
              </a:rPr>
              <a:t>ušlechtilé </a:t>
            </a:r>
            <a:r>
              <a:rPr lang="cs-CZ" altLang="cs-CZ" sz="2400" dirty="0" smtClean="0">
                <a:latin typeface="Georgia" panose="02040502050405020303" pitchFamily="18" charset="0"/>
              </a:rPr>
              <a:t>- perzián, liška stříbrná, činčila, </a:t>
            </a:r>
            <a:r>
              <a:rPr lang="cs-CZ" altLang="cs-CZ" sz="2400" dirty="0" smtClean="0">
                <a:latin typeface="Georgia" panose="02040502050405020303" pitchFamily="18" charset="0"/>
              </a:rPr>
              <a:t>norek</a:t>
            </a:r>
            <a:endParaRPr lang="cs-CZ" altLang="cs-CZ" sz="2400" dirty="0" smtClean="0">
              <a:latin typeface="Georgia" panose="02040502050405020303" pitchFamily="18" charset="0"/>
            </a:endParaRPr>
          </a:p>
          <a:p>
            <a:pPr eaLnBrk="1" hangingPunct="1">
              <a:lnSpc>
                <a:spcPct val="80000"/>
              </a:lnSpc>
              <a:buFontTx/>
              <a:buChar char="-"/>
              <a:defRPr/>
            </a:pPr>
            <a:r>
              <a:rPr lang="cs-CZ" altLang="cs-CZ" sz="2400" dirty="0" smtClean="0">
                <a:latin typeface="Georgia" panose="02040502050405020303" pitchFamily="18" charset="0"/>
              </a:rPr>
              <a:t>ostatní </a:t>
            </a:r>
            <a:r>
              <a:rPr lang="cs-CZ" altLang="cs-CZ" sz="2400" dirty="0" smtClean="0">
                <a:latin typeface="Georgia" panose="02040502050405020303" pitchFamily="18" charset="0"/>
              </a:rPr>
              <a:t>- ovce, nutrie, křeček, </a:t>
            </a:r>
            <a:r>
              <a:rPr lang="cs-CZ" altLang="cs-CZ" sz="2400" dirty="0" smtClean="0">
                <a:latin typeface="Georgia" panose="02040502050405020303" pitchFamily="18" charset="0"/>
              </a:rPr>
              <a:t>králík</a:t>
            </a:r>
            <a:endParaRPr lang="cs-CZ" altLang="cs-CZ" sz="2400" b="1" dirty="0" smtClean="0">
              <a:latin typeface="Georgia" panose="02040502050405020303" pitchFamily="18" charset="0"/>
            </a:endParaRPr>
          </a:p>
          <a:p>
            <a:pPr eaLnBrk="1" hangingPunct="1">
              <a:lnSpc>
                <a:spcPct val="80000"/>
              </a:lnSpc>
              <a:buFontTx/>
              <a:buChar char="-"/>
              <a:defRPr/>
            </a:pPr>
            <a:r>
              <a:rPr lang="cs-CZ" altLang="cs-CZ" sz="2400" dirty="0" smtClean="0">
                <a:latin typeface="Georgia" panose="02040502050405020303" pitchFamily="18" charset="0"/>
              </a:rPr>
              <a:t>imitace </a:t>
            </a:r>
            <a:r>
              <a:rPr lang="cs-CZ" altLang="cs-CZ" sz="2400" dirty="0" smtClean="0">
                <a:latin typeface="Georgia" panose="02040502050405020303" pitchFamily="18" charset="0"/>
              </a:rPr>
              <a:t>- králík, jehnětina </a:t>
            </a:r>
            <a:r>
              <a:rPr lang="cs-CZ" altLang="cs-CZ" sz="2400" dirty="0" smtClean="0">
                <a:latin typeface="Georgia" panose="02040502050405020303" pitchFamily="18" charset="0"/>
              </a:rPr>
              <a:t>– dostupné kožešiny upravovány barvením a stříháním na podobu ušlechtilých kožešin</a:t>
            </a:r>
            <a:endParaRPr lang="cs-CZ" altLang="cs-CZ" sz="2400" dirty="0">
              <a:latin typeface="Georgia" panose="02040502050405020303" pitchFamily="18" charset="0"/>
            </a:endParaRPr>
          </a:p>
          <a:p>
            <a:pPr eaLnBrk="1" hangingPunct="1">
              <a:lnSpc>
                <a:spcPct val="80000"/>
              </a:lnSpc>
              <a:buFontTx/>
              <a:buChar char="-"/>
              <a:defRPr/>
            </a:pPr>
            <a:r>
              <a:rPr lang="cs-CZ" altLang="cs-CZ" sz="2400" dirty="0" smtClean="0">
                <a:latin typeface="Georgia" panose="02040502050405020303" pitchFamily="18" charset="0"/>
              </a:rPr>
              <a:t>textilní – uměle vyrobené tkaním nebo pletením</a:t>
            </a:r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cs-CZ" altLang="cs-CZ" sz="2400" b="1" dirty="0" smtClean="0">
                <a:solidFill>
                  <a:schemeClr val="accent1"/>
                </a:solidFill>
                <a:latin typeface="Georgia" panose="02040502050405020303" pitchFamily="18" charset="0"/>
              </a:rPr>
              <a:t>Useň </a:t>
            </a:r>
            <a:r>
              <a:rPr lang="cs-CZ" altLang="cs-CZ" sz="2400" b="1" dirty="0">
                <a:solidFill>
                  <a:schemeClr val="accent1"/>
                </a:solidFill>
                <a:latin typeface="Georgia" panose="02040502050405020303" pitchFamily="18" charset="0"/>
              </a:rPr>
              <a:t>(kůže) </a:t>
            </a:r>
            <a:r>
              <a:rPr lang="cs-CZ" altLang="cs-CZ" sz="2400" dirty="0">
                <a:latin typeface="Georgia" panose="02040502050405020303" pitchFamily="18" charset="0"/>
              </a:rPr>
              <a:t>– je vyčiněná kůže </a:t>
            </a:r>
            <a:r>
              <a:rPr lang="cs-CZ" altLang="cs-CZ" sz="2400" dirty="0" smtClean="0">
                <a:latin typeface="Georgia" panose="02040502050405020303" pitchFamily="18" charset="0"/>
              </a:rPr>
              <a:t>zbavená </a:t>
            </a:r>
            <a:r>
              <a:rPr lang="cs-CZ" altLang="cs-CZ" sz="2400" dirty="0">
                <a:latin typeface="Georgia" panose="02040502050405020303" pitchFamily="18" charset="0"/>
              </a:rPr>
              <a:t>srsti - kozinka, skopovice, vepřovice, </a:t>
            </a:r>
            <a:r>
              <a:rPr lang="cs-CZ" altLang="cs-CZ" sz="2400" dirty="0" smtClean="0">
                <a:latin typeface="Georgia" panose="02040502050405020303" pitchFamily="18" charset="0"/>
              </a:rPr>
              <a:t>hovězina, </a:t>
            </a:r>
            <a:r>
              <a:rPr lang="cs-CZ" altLang="cs-CZ" sz="2400" dirty="0" err="1" smtClean="0">
                <a:latin typeface="Georgia" panose="02040502050405020303" pitchFamily="18" charset="0"/>
              </a:rPr>
              <a:t>hadinka</a:t>
            </a:r>
            <a:r>
              <a:rPr lang="cs-CZ" altLang="cs-CZ" sz="2400" dirty="0">
                <a:latin typeface="Georgia" panose="02040502050405020303" pitchFamily="18" charset="0"/>
              </a:rPr>
              <a:t>, z krokodýla</a:t>
            </a:r>
            <a:r>
              <a:rPr lang="cs-CZ" altLang="cs-CZ" sz="2400" dirty="0" smtClean="0">
                <a:latin typeface="Georgia" panose="02040502050405020303" pitchFamily="18" charset="0"/>
              </a:rPr>
              <a:t>.</a:t>
            </a:r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cs-CZ" altLang="cs-CZ" sz="2400" dirty="0" smtClean="0">
                <a:solidFill>
                  <a:schemeClr val="tx2"/>
                </a:solidFill>
                <a:latin typeface="Georgia" panose="02040502050405020303" pitchFamily="18" charset="0"/>
              </a:rPr>
              <a:t>Oděvní </a:t>
            </a:r>
            <a:r>
              <a:rPr lang="cs-CZ" altLang="cs-CZ" sz="2400" dirty="0">
                <a:solidFill>
                  <a:schemeClr val="tx2"/>
                </a:solidFill>
                <a:latin typeface="Georgia" panose="02040502050405020303" pitchFamily="18" charset="0"/>
              </a:rPr>
              <a:t>koženky</a:t>
            </a:r>
            <a:r>
              <a:rPr lang="cs-CZ" altLang="cs-CZ" sz="2400" dirty="0">
                <a:latin typeface="Georgia" panose="02040502050405020303" pitchFamily="18" charset="0"/>
              </a:rPr>
              <a:t> </a:t>
            </a:r>
            <a:r>
              <a:rPr lang="cs-CZ" altLang="cs-CZ" sz="2400" b="1" dirty="0" smtClean="0">
                <a:latin typeface="Georgia" panose="02040502050405020303" pitchFamily="18" charset="0"/>
              </a:rPr>
              <a:t>–</a:t>
            </a:r>
            <a:r>
              <a:rPr lang="cs-CZ" altLang="cs-CZ" sz="2400" dirty="0" smtClean="0">
                <a:latin typeface="Georgia" panose="02040502050405020303" pitchFamily="18" charset="0"/>
              </a:rPr>
              <a:t> synteticky vyrobený materiál napodobující  kůži, ve velmi tenké vrstvě, někdy nalepená na textilní vrstvě.  Levnější náhrada za drahou kůži v oděvním průmyslu a obuvnictví </a:t>
            </a:r>
            <a:endParaRPr lang="cs-CZ" altLang="cs-CZ" sz="2400" dirty="0">
              <a:latin typeface="Georgia" panose="02040502050405020303" pitchFamily="18" charset="0"/>
            </a:endParaRPr>
          </a:p>
          <a:p>
            <a:pPr marL="0" indent="0">
              <a:lnSpc>
                <a:spcPct val="80000"/>
              </a:lnSpc>
              <a:buNone/>
              <a:defRPr/>
            </a:pPr>
            <a:endParaRPr lang="cs-CZ" altLang="cs-CZ" sz="2400" dirty="0">
              <a:latin typeface="Georgia" panose="02040502050405020303" pitchFamily="18" charset="0"/>
            </a:endParaRPr>
          </a:p>
          <a:p>
            <a:pPr marL="0" indent="0" eaLnBrk="1" hangingPunct="1">
              <a:lnSpc>
                <a:spcPct val="80000"/>
              </a:lnSpc>
              <a:buNone/>
              <a:defRPr/>
            </a:pPr>
            <a:endParaRPr lang="cs-CZ" altLang="cs-CZ" sz="2400" dirty="0" smtClean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7432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226</Words>
  <Application>Microsoft Office PowerPoint</Application>
  <PresentationFormat>Předvádění na obrazovce (4:3)</PresentationFormat>
  <Paragraphs>17</Paragraphs>
  <Slides>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4" baseType="lpstr">
      <vt:lpstr>Motiv systému Office</vt:lpstr>
      <vt:lpstr>Textil v muzeu podklady pro zkoušku  okruh VIII. – Textilie nepřízové, netkané</vt:lpstr>
      <vt:lpstr>Nepřízové textilie (netkané)</vt:lpstr>
      <vt:lpstr>Vedle toho se v textilních sbírkách setkáme ještě s materiály, z nichž se rovněž vyrábějí oděvní součástky, komplety, oděvní doplňky , pomůcky do řemeslných, průmyslových a zemědělských provozů, a které jsou vyrobeny z nepřízových materiálů. Jedná se o kožešiny, kůže a koženky.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Lenovo-NB2</dc:creator>
  <cp:lastModifiedBy>Lenovo-NB2</cp:lastModifiedBy>
  <cp:revision>4</cp:revision>
  <dcterms:created xsi:type="dcterms:W3CDTF">2021-01-17T13:16:28Z</dcterms:created>
  <dcterms:modified xsi:type="dcterms:W3CDTF">2021-01-17T14:17:39Z</dcterms:modified>
</cp:coreProperties>
</file>