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2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4" y="9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12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68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51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80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36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20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0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87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78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19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44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B94A9-44BA-463C-B3F9-0C640A3C6AA7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0F7C-3D75-499B-B453-FB6DF9C64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24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cs-CZ" b="1" dirty="0" smtClean="0">
                <a:latin typeface="Georgia" panose="02040502050405020303" pitchFamily="18" charset="0"/>
              </a:rPr>
              <a:t>Textil v muzeu</a:t>
            </a:r>
            <a:br>
              <a:rPr lang="cs-CZ" b="1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podklady pro zkoušku</a:t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/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okruh IX. – Depozitární režim pro textilní sbírky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37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488"/>
            <a:ext cx="8856984" cy="706437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2400" b="1" u="sng" dirty="0" smtClean="0">
                <a:latin typeface="Georgia" pitchFamily="18" charset="0"/>
              </a:rPr>
              <a:t>Uložení textilních předmětů v depozitáři za optimálních podmínek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92696"/>
            <a:ext cx="8856984" cy="61653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altLang="cs-CZ" sz="3800" dirty="0" smtClean="0">
                <a:latin typeface="Georgia" pitchFamily="18" charset="0"/>
              </a:rPr>
              <a:t>- </a:t>
            </a:r>
            <a:r>
              <a:rPr lang="cs-CZ" altLang="cs-CZ" sz="4800" dirty="0" smtClean="0">
                <a:latin typeface="Georgia" pitchFamily="18" charset="0"/>
              </a:rPr>
              <a:t>Sbírkové </a:t>
            </a:r>
            <a:r>
              <a:rPr lang="cs-CZ" altLang="cs-CZ" sz="4800" dirty="0" smtClean="0">
                <a:latin typeface="Georgia" pitchFamily="18" charset="0"/>
              </a:rPr>
              <a:t>předměty nejlépe </a:t>
            </a:r>
            <a:r>
              <a:rPr lang="cs-CZ" altLang="cs-CZ" sz="4800" b="1" dirty="0" smtClean="0">
                <a:solidFill>
                  <a:schemeClr val="accent1"/>
                </a:solidFill>
                <a:latin typeface="Georgia" pitchFamily="18" charset="0"/>
              </a:rPr>
              <a:t>ukládat na plocho</a:t>
            </a:r>
            <a:r>
              <a:rPr lang="cs-CZ" altLang="cs-CZ" sz="4800" dirty="0" smtClean="0">
                <a:latin typeface="Georgia" pitchFamily="18" charset="0"/>
              </a:rPr>
              <a:t> a ne v příliš vysoké </a:t>
            </a:r>
            <a:r>
              <a:rPr lang="cs-CZ" altLang="cs-CZ" sz="4800" dirty="0" smtClean="0">
                <a:latin typeface="Georgia" pitchFamily="18" charset="0"/>
              </a:rPr>
              <a:t>vrstvě</a:t>
            </a:r>
            <a:endParaRPr lang="cs-CZ" altLang="cs-CZ" sz="4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cs-CZ" altLang="cs-CZ" sz="4800" dirty="0" smtClean="0">
                <a:latin typeface="Georgia" pitchFamily="18" charset="0"/>
              </a:rPr>
              <a:t>Při uložení zavěšením nutno užívat pomůcky, které nebudou deformovat předmět (např. ramínka se širokým profilem, vycpávky na čepice apod.)</a:t>
            </a:r>
          </a:p>
          <a:p>
            <a:pPr marL="0" indent="0">
              <a:buNone/>
            </a:pPr>
            <a:r>
              <a:rPr lang="cs-CZ" altLang="cs-CZ" sz="4800" dirty="0" smtClean="0">
                <a:latin typeface="Georgia" pitchFamily="18" charset="0"/>
              </a:rPr>
              <a:t>- </a:t>
            </a:r>
            <a:r>
              <a:rPr lang="cs-CZ" altLang="cs-CZ" sz="4800" b="1" dirty="0" smtClean="0">
                <a:solidFill>
                  <a:schemeClr val="accent1"/>
                </a:solidFill>
                <a:latin typeface="Georgia" pitchFamily="18" charset="0"/>
              </a:rPr>
              <a:t>Optimální </a:t>
            </a:r>
            <a:r>
              <a:rPr lang="cs-CZ" altLang="cs-CZ" sz="4800" b="1" dirty="0" smtClean="0">
                <a:solidFill>
                  <a:schemeClr val="accent1"/>
                </a:solidFill>
                <a:latin typeface="Georgia" pitchFamily="18" charset="0"/>
              </a:rPr>
              <a:t>teplota </a:t>
            </a:r>
            <a:r>
              <a:rPr lang="cs-CZ" altLang="cs-CZ" sz="4800" dirty="0" smtClean="0">
                <a:latin typeface="Georgia" pitchFamily="18" charset="0"/>
              </a:rPr>
              <a:t>15-18</a:t>
            </a:r>
            <a:r>
              <a:rPr lang="en-US" altLang="cs-CZ" sz="4800" dirty="0" smtClean="0">
                <a:latin typeface="Georgia" pitchFamily="18" charset="0"/>
                <a:cs typeface="Arial" charset="0"/>
              </a:rPr>
              <a:t>°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C</a:t>
            </a:r>
          </a:p>
          <a:p>
            <a:pPr marL="0" indent="0">
              <a:buNone/>
            </a:pPr>
            <a:r>
              <a:rPr lang="cs-CZ" altLang="cs-CZ" sz="4800" dirty="0" smtClean="0">
                <a:latin typeface="Georgia" pitchFamily="18" charset="0"/>
                <a:cs typeface="Arial" charset="0"/>
              </a:rPr>
              <a:t>- </a:t>
            </a:r>
            <a:r>
              <a:rPr lang="cs-CZ" altLang="cs-CZ" sz="4800" b="1" dirty="0" smtClean="0">
                <a:solidFill>
                  <a:schemeClr val="accent1"/>
                </a:solidFill>
                <a:latin typeface="Georgia" pitchFamily="18" charset="0"/>
                <a:cs typeface="Arial" charset="0"/>
              </a:rPr>
              <a:t>Optimální </a:t>
            </a:r>
            <a:r>
              <a:rPr lang="cs-CZ" altLang="cs-CZ" sz="4800" b="1" dirty="0" smtClean="0">
                <a:solidFill>
                  <a:schemeClr val="accent1"/>
                </a:solidFill>
                <a:latin typeface="Georgia" pitchFamily="18" charset="0"/>
                <a:cs typeface="Arial" charset="0"/>
              </a:rPr>
              <a:t>vlhkost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vzduchu 50-55</a:t>
            </a:r>
            <a:r>
              <a:rPr lang="en-US" altLang="cs-CZ" sz="4800" dirty="0" smtClean="0">
                <a:latin typeface="Georgia" pitchFamily="18" charset="0"/>
                <a:cs typeface="Arial" charset="0"/>
              </a:rPr>
              <a:t>%</a:t>
            </a:r>
            <a:endParaRPr lang="cs-CZ" altLang="cs-CZ" sz="4800" dirty="0" smtClean="0">
              <a:latin typeface="Georgia" pitchFamily="18" charset="0"/>
              <a:cs typeface="Arial" charset="0"/>
            </a:endParaRPr>
          </a:p>
          <a:p>
            <a:pPr marL="0" indent="0">
              <a:buNone/>
            </a:pPr>
            <a:r>
              <a:rPr lang="cs-CZ" altLang="cs-CZ" sz="4800" dirty="0" smtClean="0">
                <a:latin typeface="Georgia" pitchFamily="18" charset="0"/>
                <a:cs typeface="Arial" charset="0"/>
              </a:rPr>
              <a:t>Teplota a vlhkost se vzájemně ovlivňují, zejména pokud jsou sbírky ukládány v neklimatizovaném depozitáři, krátkodobé výkyvy z optimálního vymezení neznamenají ohrožení pro sbírkové předměty, tyto výkyvy se však nesmějí stávat často nebo nesmějí být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dlouhodobé</a:t>
            </a:r>
            <a:r>
              <a:rPr lang="cs-CZ" altLang="cs-CZ" sz="4800" dirty="0">
                <a:latin typeface="Georgia" pitchFamily="18" charset="0"/>
                <a:cs typeface="Arial" charset="0"/>
              </a:rPr>
              <a:t>.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 </a:t>
            </a:r>
            <a:r>
              <a:rPr lang="cs-CZ" altLang="cs-CZ" sz="4800" dirty="0">
                <a:latin typeface="Georgia" pitchFamily="18" charset="0"/>
                <a:cs typeface="Arial" charset="0"/>
              </a:rPr>
              <a:t>P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ři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přílišném vlhku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hrozí zejména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rozvoj plísní,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v případě, že předměty obsahují kovové součásti, hrozí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jejich koroze a přenos korozních zplodin na textilii. Rovněž může dojít k bobtnání vláken a deformaci textilie. V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případě nízké vlhkosti naopak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nastává vysychání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vláken v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textiliích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a jejich zvýšené </a:t>
            </a:r>
            <a:r>
              <a:rPr lang="cs-CZ" altLang="cs-CZ" sz="4800" dirty="0" smtClean="0">
                <a:latin typeface="Georgia" pitchFamily="18" charset="0"/>
                <a:cs typeface="Arial" charset="0"/>
              </a:rPr>
              <a:t>lomivosti a následnému poškození textilie trhlinami. </a:t>
            </a:r>
          </a:p>
          <a:p>
            <a:pPr marL="0" indent="0">
              <a:buNone/>
            </a:pPr>
            <a:r>
              <a:rPr lang="cs-CZ" altLang="cs-CZ" sz="4800" dirty="0" smtClean="0">
                <a:latin typeface="Georgia" pitchFamily="18" charset="0"/>
                <a:cs typeface="Arial" charset="0"/>
              </a:rPr>
              <a:t>Většina těchto poškození je nevratná a vyžaduje zásah konzervátora/restaurátora</a:t>
            </a:r>
            <a:r>
              <a:rPr lang="cs-CZ" altLang="cs-CZ" sz="3800" dirty="0" smtClean="0">
                <a:latin typeface="Georgia" pitchFamily="18" charset="0"/>
                <a:cs typeface="Arial" charset="0"/>
              </a:rPr>
              <a:t>.</a:t>
            </a:r>
            <a:endParaRPr lang="en-US" altLang="cs-CZ" sz="3400" dirty="0" smtClean="0">
              <a:solidFill>
                <a:schemeClr val="bg1"/>
              </a:solidFill>
              <a:latin typeface="Georgia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0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u="sng" smtClean="0">
                <a:solidFill>
                  <a:schemeClr val="bg1"/>
                </a:solidFill>
                <a:latin typeface="Georgia" pitchFamily="18" charset="0"/>
              </a:rPr>
              <a:t>Využití textilní sbírky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60648"/>
            <a:ext cx="8856984" cy="640871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cs-CZ" sz="2400" b="1" dirty="0" smtClean="0">
                <a:solidFill>
                  <a:schemeClr val="accent1"/>
                </a:solidFill>
                <a:latin typeface="Georgia" pitchFamily="18" charset="0"/>
                <a:cs typeface="Arial" charset="0"/>
              </a:rPr>
              <a:t>Ukládání v </a:t>
            </a:r>
            <a:r>
              <a:rPr lang="cs-CZ" altLang="cs-CZ" sz="2400" b="1" dirty="0">
                <a:solidFill>
                  <a:schemeClr val="accent1"/>
                </a:solidFill>
                <a:latin typeface="Georgia" pitchFamily="18" charset="0"/>
                <a:cs typeface="Arial" charset="0"/>
              </a:rPr>
              <a:t>temnu </a:t>
            </a:r>
            <a:r>
              <a:rPr lang="cs-CZ" altLang="cs-CZ" sz="2400" dirty="0">
                <a:latin typeface="Georgia" pitchFamily="18" charset="0"/>
                <a:cs typeface="Arial" charset="0"/>
              </a:rPr>
              <a:t>(světlo jen na práci v depozitáři</a:t>
            </a:r>
            <a:r>
              <a:rPr lang="cs-CZ" altLang="cs-CZ" sz="2400" dirty="0" smtClean="0">
                <a:latin typeface="Georgia" pitchFamily="18" charset="0"/>
                <a:cs typeface="Arial" charset="0"/>
              </a:rPr>
              <a:t>). Světlo narušuje jednak stavbu vlákna a rovněž jeho barevnost (pokud jsou vlákna barvena, barvy blednou nebo zcela změní odstín). Poškození světlem je kumulativní, tzn. intenzita poškození s přibývajícím počtem hodin osvětlení narůstá a je neodstranitelné</a:t>
            </a:r>
          </a:p>
          <a:p>
            <a:pPr>
              <a:buFontTx/>
              <a:buChar char="-"/>
            </a:pPr>
            <a:r>
              <a:rPr lang="cs-CZ" altLang="cs-CZ" sz="2400" b="1" dirty="0" smtClean="0">
                <a:solidFill>
                  <a:schemeClr val="accent1"/>
                </a:solidFill>
                <a:latin typeface="Georgia" pitchFamily="18" charset="0"/>
                <a:cs typeface="Arial" charset="0"/>
              </a:rPr>
              <a:t>Ukládání v bezprašném prostředí </a:t>
            </a:r>
            <a:r>
              <a:rPr lang="cs-CZ" altLang="cs-CZ" sz="2400" dirty="0" smtClean="0">
                <a:latin typeface="Georgia" pitchFamily="18" charset="0"/>
                <a:cs typeface="Arial" charset="0"/>
              </a:rPr>
              <a:t>– částice prachu mají ostré hrany, kterými rozrušují pevnost vlákna – nevratné poškození. Ukládání v prachotěsných skříních.</a:t>
            </a:r>
          </a:p>
          <a:p>
            <a:pPr>
              <a:buFontTx/>
              <a:buChar char="-"/>
            </a:pPr>
            <a:r>
              <a:rPr lang="cs-CZ" altLang="cs-CZ" sz="2400" b="1" dirty="0" smtClean="0">
                <a:solidFill>
                  <a:schemeClr val="accent1"/>
                </a:solidFill>
                <a:latin typeface="Georgia" pitchFamily="18" charset="0"/>
                <a:cs typeface="Arial" charset="0"/>
              </a:rPr>
              <a:t>Ochrana před biologickými škůdci </a:t>
            </a:r>
            <a:r>
              <a:rPr lang="cs-CZ" altLang="cs-CZ" sz="2400" dirty="0" smtClean="0">
                <a:latin typeface="Georgia" pitchFamily="18" charset="0"/>
                <a:cs typeface="Arial" charset="0"/>
              </a:rPr>
              <a:t>– zabránit zavlečení různých druhů hmyzu (zejména mol, kožojed, hlodavci) – způsobují nevratné poškození požíráním textilních materiálů</a:t>
            </a:r>
          </a:p>
          <a:p>
            <a:pPr marL="0" indent="0">
              <a:buNone/>
            </a:pPr>
            <a:endParaRPr lang="cs-CZ" altLang="cs-CZ" sz="2800" dirty="0" smtClean="0">
              <a:latin typeface="Georgia" pitchFamily="18" charset="0"/>
              <a:cs typeface="Arial" charset="0"/>
            </a:endParaRPr>
          </a:p>
          <a:p>
            <a:pPr marL="0" indent="0">
              <a:buNone/>
            </a:pPr>
            <a:r>
              <a:rPr lang="cs-CZ" altLang="cs-CZ" sz="2400" dirty="0" smtClean="0">
                <a:latin typeface="Georgia" pitchFamily="18" charset="0"/>
                <a:cs typeface="Arial" charset="0"/>
              </a:rPr>
              <a:t>Opatření: pravidelné kontroly, okamžitá náprava při zjištění nedostatků </a:t>
            </a:r>
            <a:r>
              <a:rPr lang="cs-CZ" altLang="cs-CZ" sz="2400" smtClean="0">
                <a:latin typeface="Georgia" pitchFamily="18" charset="0"/>
                <a:cs typeface="Arial" charset="0"/>
              </a:rPr>
              <a:t>a poškození</a:t>
            </a:r>
            <a:endParaRPr lang="cs-CZ" altLang="cs-CZ" sz="2400" dirty="0" smtClean="0">
              <a:latin typeface="Georgia" pitchFamily="18" charset="0"/>
              <a:cs typeface="Arial" charset="0"/>
            </a:endParaRPr>
          </a:p>
          <a:p>
            <a:pPr marL="0" indent="0">
              <a:buNone/>
            </a:pPr>
            <a:endParaRPr lang="cs-CZ" altLang="cs-CZ" sz="2800" dirty="0" smtClean="0">
              <a:latin typeface="Georgia" pitchFamily="18" charset="0"/>
              <a:cs typeface="Arial" charset="0"/>
            </a:endParaRPr>
          </a:p>
          <a:p>
            <a:pPr marL="0" indent="0">
              <a:buNone/>
            </a:pPr>
            <a:endParaRPr lang="cs-CZ" altLang="cs-CZ" sz="2800" dirty="0" smtClean="0">
              <a:latin typeface="Georgia" pitchFamily="18" charset="0"/>
              <a:cs typeface="Arial" charset="0"/>
            </a:endParaRPr>
          </a:p>
          <a:p>
            <a:pPr marL="0" indent="0">
              <a:buNone/>
            </a:pPr>
            <a:endParaRPr lang="cs-CZ" altLang="cs-CZ" sz="2800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437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281</Words>
  <Application>Microsoft Office PowerPoint</Application>
  <PresentationFormat>Předvádění na obrazovce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Textil v muzeu podklady pro zkoušku  okruh IX. – Depozitární režim pro textilní sbírky</vt:lpstr>
      <vt:lpstr>Uložení textilních předmětů v depozitáři za optimálních podmínek</vt:lpstr>
      <vt:lpstr>Využití textilní sbírky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Textil v muzeu podklady pro zkoušku  okruh IX. – Depozitární režim pro textilní sbírky</dc:title>
  <dc:creator>Lenovo-NB2</dc:creator>
  <cp:lastModifiedBy>Lenovo-NB2</cp:lastModifiedBy>
  <cp:revision>5</cp:revision>
  <dcterms:created xsi:type="dcterms:W3CDTF">2021-01-17T14:21:58Z</dcterms:created>
  <dcterms:modified xsi:type="dcterms:W3CDTF">2021-01-17T18:57:50Z</dcterms:modified>
</cp:coreProperties>
</file>