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59" r:id="rId5"/>
    <p:sldId id="261" r:id="rId6"/>
    <p:sldId id="263" r:id="rId7"/>
    <p:sldId id="268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435A4-7290-48A9-AA52-81CC44E9D29D}" type="datetimeFigureOut">
              <a:rPr lang="cs-CZ" smtClean="0"/>
              <a:t>12. 1. 2021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C99A-8443-4EB1-AF9A-194F2EF179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6066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435A4-7290-48A9-AA52-81CC44E9D29D}" type="datetimeFigureOut">
              <a:rPr lang="cs-CZ" smtClean="0"/>
              <a:t>12. 1. 2021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C99A-8443-4EB1-AF9A-194F2EF179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9612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435A4-7290-48A9-AA52-81CC44E9D29D}" type="datetimeFigureOut">
              <a:rPr lang="cs-CZ" smtClean="0"/>
              <a:t>12. 1. 2021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C99A-8443-4EB1-AF9A-194F2EF179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5659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435A4-7290-48A9-AA52-81CC44E9D29D}" type="datetimeFigureOut">
              <a:rPr lang="cs-CZ" smtClean="0"/>
              <a:t>12. 1. 2021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C99A-8443-4EB1-AF9A-194F2EF179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3113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435A4-7290-48A9-AA52-81CC44E9D29D}" type="datetimeFigureOut">
              <a:rPr lang="cs-CZ" smtClean="0"/>
              <a:t>12. 1. 2021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C99A-8443-4EB1-AF9A-194F2EF179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9797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435A4-7290-48A9-AA52-81CC44E9D29D}" type="datetimeFigureOut">
              <a:rPr lang="cs-CZ" smtClean="0"/>
              <a:t>12. 1. 2021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C99A-8443-4EB1-AF9A-194F2EF179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8789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435A4-7290-48A9-AA52-81CC44E9D29D}" type="datetimeFigureOut">
              <a:rPr lang="cs-CZ" smtClean="0"/>
              <a:t>12. 1. 2021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C99A-8443-4EB1-AF9A-194F2EF179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1691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435A4-7290-48A9-AA52-81CC44E9D29D}" type="datetimeFigureOut">
              <a:rPr lang="cs-CZ" smtClean="0"/>
              <a:t>12. 1. 2021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C99A-8443-4EB1-AF9A-194F2EF179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1726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435A4-7290-48A9-AA52-81CC44E9D29D}" type="datetimeFigureOut">
              <a:rPr lang="cs-CZ" smtClean="0"/>
              <a:t>12. 1. 2021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C99A-8443-4EB1-AF9A-194F2EF179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7272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435A4-7290-48A9-AA52-81CC44E9D29D}" type="datetimeFigureOut">
              <a:rPr lang="cs-CZ" smtClean="0"/>
              <a:t>12. 1. 2021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C99A-8443-4EB1-AF9A-194F2EF179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3845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435A4-7290-48A9-AA52-81CC44E9D29D}" type="datetimeFigureOut">
              <a:rPr lang="cs-CZ" smtClean="0"/>
              <a:t>12. 1. 2021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C99A-8443-4EB1-AF9A-194F2EF179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3412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435A4-7290-48A9-AA52-81CC44E9D29D}" type="datetimeFigureOut">
              <a:rPr lang="cs-CZ" smtClean="0"/>
              <a:t>12. 1. 2021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AC99A-8443-4EB1-AF9A-194F2EF179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1130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r>
              <a:rPr lang="cs-CZ" b="1" dirty="0" smtClean="0">
                <a:latin typeface="Georgia" panose="02040502050405020303" pitchFamily="18" charset="0"/>
              </a:rPr>
              <a:t>Textil v muzeu</a:t>
            </a:r>
            <a:br>
              <a:rPr lang="cs-CZ" b="1" dirty="0" smtClean="0">
                <a:latin typeface="Georgia" panose="02040502050405020303" pitchFamily="18" charset="0"/>
              </a:rPr>
            </a:br>
            <a:r>
              <a:rPr lang="cs-CZ" dirty="0" smtClean="0">
                <a:latin typeface="Georgia" panose="02040502050405020303" pitchFamily="18" charset="0"/>
              </a:rPr>
              <a:t>podklady pro zkoušku</a:t>
            </a:r>
            <a:br>
              <a:rPr lang="cs-CZ" dirty="0" smtClean="0">
                <a:latin typeface="Georgia" panose="02040502050405020303" pitchFamily="18" charset="0"/>
              </a:rPr>
            </a:br>
            <a:r>
              <a:rPr lang="cs-CZ" dirty="0">
                <a:latin typeface="Georgia" panose="02040502050405020303" pitchFamily="18" charset="0"/>
              </a:rPr>
              <a:t/>
            </a:r>
            <a:br>
              <a:rPr lang="cs-CZ" dirty="0">
                <a:latin typeface="Georgia" panose="02040502050405020303" pitchFamily="18" charset="0"/>
              </a:rPr>
            </a:br>
            <a:r>
              <a:rPr lang="cs-CZ" dirty="0" smtClean="0">
                <a:latin typeface="Georgia" panose="02040502050405020303" pitchFamily="18" charset="0"/>
              </a:rPr>
              <a:t>okruh I. – vymezení pojmů Textil, textilie a textilní</a:t>
            </a:r>
            <a:endParaRPr lang="cs-CZ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820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796136" y="274638"/>
            <a:ext cx="3240360" cy="1143000"/>
          </a:xfrm>
        </p:spPr>
        <p:txBody>
          <a:bodyPr>
            <a:normAutofit/>
          </a:bodyPr>
          <a:lstStyle/>
          <a:p>
            <a:pPr algn="r"/>
            <a:r>
              <a:rPr lang="cs-CZ" sz="1600" dirty="0" smtClean="0">
                <a:latin typeface="Georgia" panose="02040502050405020303" pitchFamily="18" charset="0"/>
              </a:rPr>
              <a:t>Textil – krajky zhotovené </a:t>
            </a:r>
            <a:br>
              <a:rPr lang="cs-CZ" sz="1600" dirty="0" smtClean="0">
                <a:latin typeface="Georgia" panose="02040502050405020303" pitchFamily="18" charset="0"/>
              </a:rPr>
            </a:br>
            <a:r>
              <a:rPr lang="cs-CZ" sz="1600" dirty="0" smtClean="0">
                <a:latin typeface="Georgia" panose="02040502050405020303" pitchFamily="18" charset="0"/>
              </a:rPr>
              <a:t>strojovým paličkováním, </a:t>
            </a:r>
            <a:br>
              <a:rPr lang="cs-CZ" sz="1600" dirty="0" smtClean="0">
                <a:latin typeface="Georgia" panose="02040502050405020303" pitchFamily="18" charset="0"/>
              </a:rPr>
            </a:br>
            <a:r>
              <a:rPr lang="cs-CZ" sz="1600" dirty="0" smtClean="0">
                <a:latin typeface="Georgia" panose="02040502050405020303" pitchFamily="18" charset="0"/>
              </a:rPr>
              <a:t>síťováním</a:t>
            </a:r>
            <a:endParaRPr lang="cs-CZ" sz="1600" dirty="0">
              <a:latin typeface="Georgia" panose="02040502050405020303" pitchFamily="18" charset="0"/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88640"/>
            <a:ext cx="5568619" cy="4176464"/>
          </a:xfrm>
        </p:spPr>
      </p:pic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014954"/>
            <a:ext cx="4764360" cy="3573270"/>
          </a:xfrm>
        </p:spPr>
      </p:pic>
    </p:spTree>
    <p:extLst>
      <p:ext uri="{BB962C8B-B14F-4D97-AF65-F5344CB8AC3E}">
        <p14:creationId xmlns:p14="http://schemas.microsoft.com/office/powerpoint/2010/main" val="247565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6552728"/>
          </a:xfrm>
        </p:spPr>
        <p:txBody>
          <a:bodyPr>
            <a:normAutofit fontScale="90000"/>
          </a:bodyPr>
          <a:lstStyle/>
          <a:p>
            <a:pPr algn="l"/>
            <a:r>
              <a:rPr lang="cs-CZ" sz="3200" dirty="0" smtClean="0">
                <a:latin typeface="Georgia" panose="02040502050405020303" pitchFamily="18" charset="0"/>
              </a:rPr>
              <a:t/>
            </a:r>
            <a:br>
              <a:rPr lang="cs-CZ" sz="3200" dirty="0" smtClean="0">
                <a:latin typeface="Georgia" panose="02040502050405020303" pitchFamily="18" charset="0"/>
              </a:rPr>
            </a:br>
            <a:r>
              <a:rPr lang="cs-CZ" sz="2700" dirty="0" smtClean="0">
                <a:latin typeface="Georgia" panose="02040502050405020303" pitchFamily="18" charset="0"/>
              </a:rPr>
              <a:t>Vymezení pojmů:</a:t>
            </a:r>
            <a:r>
              <a:rPr lang="cs-CZ" sz="2700" dirty="0">
                <a:latin typeface="Georgia" panose="02040502050405020303" pitchFamily="18" charset="0"/>
              </a:rPr>
              <a:t> </a:t>
            </a:r>
            <a:r>
              <a:rPr lang="cs-CZ" sz="31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TEXTIL , TEXTILIE </a:t>
            </a:r>
            <a:r>
              <a:rPr lang="cs-CZ" sz="3100" dirty="0" smtClean="0">
                <a:solidFill>
                  <a:schemeClr val="tx2"/>
                </a:solidFill>
                <a:latin typeface="Georgia" panose="02040502050405020303" pitchFamily="18" charset="0"/>
              </a:rPr>
              <a:t>a</a:t>
            </a:r>
            <a:r>
              <a:rPr lang="cs-CZ" sz="31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 TEXTILNÍ</a:t>
            </a:r>
            <a:r>
              <a:rPr lang="cs-CZ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/>
            </a:r>
            <a:br>
              <a:rPr lang="cs-CZ" b="1" dirty="0" smtClean="0">
                <a:solidFill>
                  <a:srgbClr val="FFFF00"/>
                </a:solidFill>
                <a:latin typeface="Georgia" panose="02040502050405020303" pitchFamily="18" charset="0"/>
              </a:rPr>
            </a:br>
            <a:r>
              <a:rPr lang="cs-CZ" sz="2700" b="1" dirty="0">
                <a:solidFill>
                  <a:schemeClr val="tx2"/>
                </a:solidFill>
                <a:latin typeface="Georgia" panose="02040502050405020303" pitchFamily="18" charset="0"/>
              </a:rPr>
              <a:t>T</a:t>
            </a:r>
            <a:r>
              <a:rPr lang="cs-CZ" sz="27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extil  - </a:t>
            </a:r>
            <a:r>
              <a:rPr lang="cs-CZ" sz="2700" i="1" u="sng" dirty="0" smtClean="0">
                <a:solidFill>
                  <a:schemeClr val="tx1"/>
                </a:solidFill>
                <a:latin typeface="Georgia" panose="02040502050405020303" pitchFamily="18" charset="0"/>
              </a:rPr>
              <a:t>hotové výrobky</a:t>
            </a:r>
            <a:r>
              <a:rPr lang="cs-CZ" sz="27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 jako </a:t>
            </a:r>
            <a:r>
              <a:rPr lang="cs-CZ" sz="2700" dirty="0" smtClean="0">
                <a:latin typeface="Georgia" panose="02040502050405020303" pitchFamily="18" charset="0"/>
              </a:rPr>
              <a:t>oděvní komplety nebo jednotlivé oděvní součástky, oděvní doplňky, interiérový textil a textil užívaný v řemeslných a hospodářských provozech. </a:t>
            </a:r>
            <a:br>
              <a:rPr lang="cs-CZ" sz="2700" dirty="0" smtClean="0">
                <a:latin typeface="Georgia" panose="02040502050405020303" pitchFamily="18" charset="0"/>
              </a:rPr>
            </a:br>
            <a:r>
              <a:rPr lang="cs-CZ" sz="2700" dirty="0" smtClean="0">
                <a:latin typeface="Georgia" panose="02040502050405020303" pitchFamily="18" charset="0"/>
              </a:rPr>
              <a:t>Je zhotovován buď nastříháním  z dílů textilie a sešíván různými druhy stehů nebo vyráběn proplétáním nebo provazováním příze tak, že vzniká hotová oděvní součástka nebo doplněk bez potřeby sešívání jejich jednotlivých dílů.  </a:t>
            </a:r>
            <a:br>
              <a:rPr lang="cs-CZ" sz="2700" dirty="0" smtClean="0">
                <a:latin typeface="Georgia" panose="02040502050405020303" pitchFamily="18" charset="0"/>
              </a:rPr>
            </a:br>
            <a:r>
              <a:rPr lang="cs-CZ" sz="2700" dirty="0" smtClean="0">
                <a:latin typeface="Georgia" panose="02040502050405020303" pitchFamily="18" charset="0"/>
              </a:rPr>
              <a:t>K textilu řadíme i </a:t>
            </a:r>
            <a:r>
              <a:rPr lang="cs-CZ" sz="2700" smtClean="0">
                <a:latin typeface="Georgia" panose="02040502050405020303" pitchFamily="18" charset="0"/>
              </a:rPr>
              <a:t>oděvní součástky nebo doplňky vyrobené </a:t>
            </a:r>
            <a:r>
              <a:rPr lang="cs-CZ" sz="2700" dirty="0" smtClean="0">
                <a:latin typeface="Georgia" panose="02040502050405020303" pitchFamily="18" charset="0"/>
              </a:rPr>
              <a:t>z dalších materiálů, většinou organického původu – zejména kůže, kožešin, plsti, hub apod.</a:t>
            </a:r>
            <a:br>
              <a:rPr lang="cs-CZ" sz="2700" dirty="0" smtClean="0">
                <a:latin typeface="Georgia" panose="02040502050405020303" pitchFamily="18" charset="0"/>
              </a:rPr>
            </a:br>
            <a:r>
              <a:rPr lang="cs-CZ" sz="2700" dirty="0" smtClean="0">
                <a:latin typeface="Georgia" panose="02040502050405020303" pitchFamily="18" charset="0"/>
              </a:rPr>
              <a:t>Textil může  být </a:t>
            </a:r>
            <a:r>
              <a:rPr lang="cs-CZ" sz="2700" dirty="0" err="1" smtClean="0">
                <a:latin typeface="Georgia" panose="02040502050405020303" pitchFamily="18" charset="0"/>
              </a:rPr>
              <a:t>jednodruhový</a:t>
            </a:r>
            <a:r>
              <a:rPr lang="cs-CZ" sz="2700" dirty="0" smtClean="0">
                <a:latin typeface="Georgia" panose="02040502050405020303" pitchFamily="18" charset="0"/>
              </a:rPr>
              <a:t>, nebo kombinovaný z několika druhů textilií (</a:t>
            </a:r>
            <a:r>
              <a:rPr lang="cs-CZ" sz="1300" i="1" dirty="0" smtClean="0">
                <a:latin typeface="Georgia" panose="02040502050405020303" pitchFamily="18" charset="0"/>
              </a:rPr>
              <a:t>termín textilie vymezen níže</a:t>
            </a:r>
            <a:r>
              <a:rPr lang="cs-CZ" sz="2700" dirty="0" smtClean="0">
                <a:latin typeface="Georgia" panose="02040502050405020303" pitchFamily="18" charset="0"/>
              </a:rPr>
              <a:t>), popř. i jiných materiálů vsazených do textilu viditelně nebo skrytě, organického, anorganického či syntetického původu. Často bývá doplňován různými druhy výzdoby (výšivka a aplikace) nebo i funkčními prvky (knoflíky, háčky, zipy).</a:t>
            </a:r>
            <a:r>
              <a:rPr lang="cs-CZ" sz="2800" dirty="0" smtClean="0">
                <a:latin typeface="Georgia" panose="02040502050405020303" pitchFamily="18" charset="0"/>
              </a:rPr>
              <a:t/>
            </a:r>
            <a:br>
              <a:rPr lang="cs-CZ" sz="2800" dirty="0" smtClean="0">
                <a:latin typeface="Georgia" panose="02040502050405020303" pitchFamily="18" charset="0"/>
              </a:rPr>
            </a:b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097995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6552728"/>
          </a:xfrm>
        </p:spPr>
        <p:txBody>
          <a:bodyPr>
            <a:normAutofit/>
          </a:bodyPr>
          <a:lstStyle/>
          <a:p>
            <a:pPr algn="l"/>
            <a:r>
              <a:rPr lang="cs-CZ" sz="2400" b="1" dirty="0">
                <a:solidFill>
                  <a:schemeClr val="tx2"/>
                </a:solidFill>
                <a:latin typeface="Georgia" panose="02040502050405020303" pitchFamily="18" charset="0"/>
              </a:rPr>
              <a:t>T</a:t>
            </a:r>
            <a:r>
              <a:rPr lang="cs-CZ" sz="24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extilie</a:t>
            </a:r>
            <a:r>
              <a:rPr lang="cs-CZ" sz="2400" dirty="0" smtClean="0">
                <a:latin typeface="Georgia" panose="02040502050405020303" pitchFamily="18" charset="0"/>
              </a:rPr>
              <a:t> je  lidskou rukou vyrobený plošný materiál zhotovený z  textilních přízí. Textilie vznikají jejich vzájemným provazováním nebo proplétáním  do pevné struktury. Dle způsobu výroby textilie rozdělujeme na </a:t>
            </a:r>
            <a:r>
              <a:rPr lang="cs-CZ" sz="2400" b="1" i="1" u="sng" dirty="0" smtClean="0">
                <a:latin typeface="Georgia" panose="02040502050405020303" pitchFamily="18" charset="0"/>
              </a:rPr>
              <a:t>tkaniny, pleteniny a krajky</a:t>
            </a:r>
            <a:r>
              <a:rPr lang="cs-CZ" sz="2400" u="sng" dirty="0" smtClean="0">
                <a:latin typeface="Georgia" panose="02040502050405020303" pitchFamily="18" charset="0"/>
              </a:rPr>
              <a:t>. </a:t>
            </a:r>
            <a:br>
              <a:rPr lang="cs-CZ" sz="2400" u="sng" dirty="0" smtClean="0">
                <a:latin typeface="Georgia" panose="02040502050405020303" pitchFamily="18" charset="0"/>
              </a:rPr>
            </a:br>
            <a:r>
              <a:rPr lang="cs-CZ" sz="2400" dirty="0" smtClean="0">
                <a:latin typeface="Georgia" panose="02040502050405020303" pitchFamily="18" charset="0"/>
              </a:rPr>
              <a:t>Tkaniny je možno stříhat, </a:t>
            </a:r>
            <a:r>
              <a:rPr lang="cs-CZ" sz="2400" dirty="0">
                <a:latin typeface="Georgia" panose="02040502050405020303" pitchFamily="18" charset="0"/>
              </a:rPr>
              <a:t>s</a:t>
            </a:r>
            <a:r>
              <a:rPr lang="cs-CZ" sz="2400" dirty="0" smtClean="0">
                <a:latin typeface="Georgia" panose="02040502050405020303" pitchFamily="18" charset="0"/>
              </a:rPr>
              <a:t>tříháním však okraje nastříhaných dílů ztrácejí pevnost, musí se obšívat, aby neztratily soudržnost plochy. </a:t>
            </a:r>
            <a:br>
              <a:rPr lang="cs-CZ" sz="2400" dirty="0" smtClean="0">
                <a:latin typeface="Georgia" panose="02040502050405020303" pitchFamily="18" charset="0"/>
              </a:rPr>
            </a:br>
            <a:r>
              <a:rPr lang="cs-CZ" sz="2400" dirty="0" smtClean="0">
                <a:latin typeface="Georgia" panose="02040502050405020303" pitchFamily="18" charset="0"/>
              </a:rPr>
              <a:t>U pletenin a krajek vzniká pevný okraj i tvar dílu již při výrobě. </a:t>
            </a:r>
            <a:br>
              <a:rPr lang="cs-CZ" sz="2400" dirty="0" smtClean="0">
                <a:latin typeface="Georgia" panose="02040502050405020303" pitchFamily="18" charset="0"/>
              </a:rPr>
            </a:br>
            <a:r>
              <a:rPr lang="cs-CZ" sz="2400" dirty="0" smtClean="0">
                <a:latin typeface="Georgia" panose="02040502050405020303" pitchFamily="18" charset="0"/>
              </a:rPr>
              <a:t/>
            </a:r>
            <a:br>
              <a:rPr lang="cs-CZ" sz="2400" dirty="0" smtClean="0">
                <a:latin typeface="Georgia" panose="02040502050405020303" pitchFamily="18" charset="0"/>
              </a:rPr>
            </a:br>
            <a:r>
              <a:rPr lang="cs-CZ" sz="2400" dirty="0" smtClean="0">
                <a:latin typeface="Georgia" panose="02040502050405020303" pitchFamily="18" charset="0"/>
              </a:rPr>
              <a:t>Přídomkem </a:t>
            </a:r>
            <a:r>
              <a:rPr lang="cs-CZ" sz="24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textilní</a:t>
            </a:r>
            <a:r>
              <a:rPr lang="cs-CZ" sz="2400" dirty="0" smtClean="0">
                <a:latin typeface="Georgia" panose="02040502050405020303" pitchFamily="18" charset="0"/>
              </a:rPr>
              <a:t> označujeme zejména </a:t>
            </a:r>
            <a:r>
              <a:rPr lang="cs-CZ" sz="2400" b="1" i="1" u="sng" dirty="0" smtClean="0">
                <a:latin typeface="Georgia" panose="02040502050405020303" pitchFamily="18" charset="0"/>
              </a:rPr>
              <a:t>suroviny</a:t>
            </a:r>
            <a:r>
              <a:rPr lang="cs-CZ" sz="2400" dirty="0" smtClean="0">
                <a:latin typeface="Georgia" panose="02040502050405020303" pitchFamily="18" charset="0"/>
              </a:rPr>
              <a:t> pro výrobu příze a  </a:t>
            </a:r>
            <a:r>
              <a:rPr lang="cs-CZ" sz="2400" b="1" i="1" u="sng" dirty="0" smtClean="0">
                <a:latin typeface="Georgia" panose="02040502050405020303" pitchFamily="18" charset="0"/>
              </a:rPr>
              <a:t>skupinu pomůcek </a:t>
            </a:r>
            <a:r>
              <a:rPr lang="cs-CZ" sz="2400" dirty="0" smtClean="0">
                <a:latin typeface="Georgia" panose="02040502050405020303" pitchFamily="18" charset="0"/>
              </a:rPr>
              <a:t>pro ruční nebo strojovou přípravu příze a zhotovení textilií a textilu.</a:t>
            </a:r>
            <a:br>
              <a:rPr lang="cs-CZ" sz="2400" dirty="0" smtClean="0">
                <a:latin typeface="Georgia" panose="02040502050405020303" pitchFamily="18" charset="0"/>
              </a:rPr>
            </a:br>
            <a:r>
              <a:rPr lang="cs-CZ" sz="2400" dirty="0" smtClean="0">
                <a:latin typeface="Georgia" panose="02040502050405020303" pitchFamily="18" charset="0"/>
              </a:rPr>
              <a:t>Suroviny pro výrobu dělíme na organické (rostlinné a živočišné)  a anorganické (z neživé přírody), popř. syntetické (uměle vyrobené – typické pro moderní dobu).</a:t>
            </a:r>
            <a:br>
              <a:rPr lang="cs-CZ" sz="2400" dirty="0" smtClean="0">
                <a:latin typeface="Georgia" panose="02040502050405020303" pitchFamily="18" charset="0"/>
              </a:rPr>
            </a:b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528097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sah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92696"/>
            <a:ext cx="3695022" cy="5561503"/>
          </a:xfrm>
        </p:spPr>
      </p:pic>
      <p:pic>
        <p:nvPicPr>
          <p:cNvPr id="10" name="Zástupný symbol pro obsah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24744"/>
            <a:ext cx="3739863" cy="5632324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pPr algn="r"/>
            <a:r>
              <a:rPr lang="cs-CZ" sz="1800" dirty="0" smtClean="0">
                <a:latin typeface="Georgia" panose="02040502050405020303" pitchFamily="18" charset="0"/>
              </a:rPr>
              <a:t>Textil – hotové výrobky</a:t>
            </a:r>
            <a:br>
              <a:rPr lang="cs-CZ" sz="1800" dirty="0" smtClean="0">
                <a:latin typeface="Georgia" panose="02040502050405020303" pitchFamily="18" charset="0"/>
              </a:rPr>
            </a:br>
            <a:r>
              <a:rPr lang="cs-CZ" sz="1800" dirty="0" smtClean="0">
                <a:latin typeface="Georgia" panose="02040502050405020303" pitchFamily="18" charset="0"/>
              </a:rPr>
              <a:t> např. spodní kalhoty, sukně, živůtek – </a:t>
            </a:r>
            <a:br>
              <a:rPr lang="cs-CZ" sz="1800" dirty="0" smtClean="0">
                <a:latin typeface="Georgia" panose="02040502050405020303" pitchFamily="18" charset="0"/>
              </a:rPr>
            </a:br>
            <a:r>
              <a:rPr lang="cs-CZ" sz="1800" dirty="0" smtClean="0">
                <a:latin typeface="Georgia" panose="02040502050405020303" pitchFamily="18" charset="0"/>
              </a:rPr>
              <a:t>zhotovené z nastříhaných dílů tkaniny a sešité  </a:t>
            </a:r>
            <a:endParaRPr lang="cs-CZ" sz="1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99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1143000"/>
          </a:xfrm>
        </p:spPr>
        <p:txBody>
          <a:bodyPr>
            <a:normAutofit/>
          </a:bodyPr>
          <a:lstStyle/>
          <a:p>
            <a:pPr algn="r"/>
            <a:r>
              <a:rPr lang="cs-CZ" sz="1600" dirty="0" smtClean="0">
                <a:latin typeface="Georgia" panose="02040502050405020303" pitchFamily="18" charset="0"/>
              </a:rPr>
              <a:t>Textil – hotové výrobky </a:t>
            </a:r>
            <a:br>
              <a:rPr lang="cs-CZ" sz="1600" dirty="0" smtClean="0">
                <a:latin typeface="Georgia" panose="02040502050405020303" pitchFamily="18" charset="0"/>
              </a:rPr>
            </a:br>
            <a:r>
              <a:rPr lang="cs-CZ" sz="1600" dirty="0" smtClean="0">
                <a:latin typeface="Georgia" panose="02040502050405020303" pitchFamily="18" charset="0"/>
              </a:rPr>
              <a:t>např. čepice, kojenecká souprava</a:t>
            </a:r>
            <a:br>
              <a:rPr lang="cs-CZ" sz="1600" dirty="0" smtClean="0">
                <a:latin typeface="Georgia" panose="02040502050405020303" pitchFamily="18" charset="0"/>
              </a:rPr>
            </a:br>
            <a:r>
              <a:rPr lang="cs-CZ" sz="1600" dirty="0" smtClean="0">
                <a:latin typeface="Georgia" panose="02040502050405020303" pitchFamily="18" charset="0"/>
              </a:rPr>
              <a:t>zhotoveno z pleteniny </a:t>
            </a:r>
            <a:endParaRPr lang="cs-CZ" sz="1600" dirty="0">
              <a:latin typeface="Georgia" panose="02040502050405020303" pitchFamily="18" charset="0"/>
            </a:endParaRPr>
          </a:p>
        </p:txBody>
      </p:sp>
      <p:pic>
        <p:nvPicPr>
          <p:cNvPr id="12" name="Zástupný symbol pro obsah 1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5544616" cy="3685320"/>
          </a:xfrm>
        </p:spPr>
      </p:pic>
      <p:pic>
        <p:nvPicPr>
          <p:cNvPr id="14" name="Zástupný symbol pro obsah 1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883" y="3284984"/>
            <a:ext cx="5266202" cy="3500268"/>
          </a:xfrm>
        </p:spPr>
      </p:pic>
    </p:spTree>
    <p:extLst>
      <p:ext uri="{BB962C8B-B14F-4D97-AF65-F5344CB8AC3E}">
        <p14:creationId xmlns:p14="http://schemas.microsoft.com/office/powerpoint/2010/main" val="2622433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60032" y="1124744"/>
            <a:ext cx="4114800" cy="1872208"/>
          </a:xfrm>
        </p:spPr>
        <p:txBody>
          <a:bodyPr>
            <a:normAutofit fontScale="90000"/>
          </a:bodyPr>
          <a:lstStyle/>
          <a:p>
            <a:pPr algn="r"/>
            <a:r>
              <a:rPr lang="cs-CZ" sz="1600" dirty="0" smtClean="0">
                <a:latin typeface="Georgia" panose="02040502050405020303" pitchFamily="18" charset="0"/>
              </a:rPr>
              <a:t>Textil </a:t>
            </a:r>
            <a:r>
              <a:rPr lang="cs-CZ" sz="1600" dirty="0" err="1" smtClean="0">
                <a:latin typeface="Georgia" panose="02040502050405020303" pitchFamily="18" charset="0"/>
              </a:rPr>
              <a:t>jednodruhový</a:t>
            </a:r>
            <a:r>
              <a:rPr lang="cs-CZ" sz="1600" dirty="0" smtClean="0">
                <a:latin typeface="Georgia" panose="02040502050405020303" pitchFamily="18" charset="0"/>
              </a:rPr>
              <a:t> = </a:t>
            </a:r>
            <a:br>
              <a:rPr lang="cs-CZ" sz="1600" dirty="0" smtClean="0">
                <a:latin typeface="Georgia" panose="02040502050405020303" pitchFamily="18" charset="0"/>
              </a:rPr>
            </a:br>
            <a:r>
              <a:rPr lang="cs-CZ" sz="1600" dirty="0" smtClean="0">
                <a:latin typeface="Georgia" panose="02040502050405020303" pitchFamily="18" charset="0"/>
              </a:rPr>
              <a:t>zhotovený z jednoho druhu materiálu,</a:t>
            </a:r>
            <a:br>
              <a:rPr lang="cs-CZ" sz="1600" dirty="0" smtClean="0">
                <a:latin typeface="Georgia" panose="02040502050405020303" pitchFamily="18" charset="0"/>
              </a:rPr>
            </a:br>
            <a:r>
              <a:rPr lang="cs-CZ" sz="1600" dirty="0" smtClean="0">
                <a:latin typeface="Georgia" panose="02040502050405020303" pitchFamily="18" charset="0"/>
              </a:rPr>
              <a:t>např. košile</a:t>
            </a:r>
            <a:br>
              <a:rPr lang="cs-CZ" sz="1600" dirty="0" smtClean="0">
                <a:latin typeface="Georgia" panose="02040502050405020303" pitchFamily="18" charset="0"/>
              </a:rPr>
            </a:br>
            <a:r>
              <a:rPr lang="cs-CZ" sz="1600" dirty="0" smtClean="0">
                <a:latin typeface="Georgia" panose="02040502050405020303" pitchFamily="18" charset="0"/>
              </a:rPr>
              <a:t>textil kombinovaný =</a:t>
            </a:r>
            <a:br>
              <a:rPr lang="cs-CZ" sz="1600" dirty="0" smtClean="0">
                <a:latin typeface="Georgia" panose="02040502050405020303" pitchFamily="18" charset="0"/>
              </a:rPr>
            </a:br>
            <a:r>
              <a:rPr lang="cs-CZ" sz="1600" dirty="0" smtClean="0">
                <a:latin typeface="Georgia" panose="02040502050405020303" pitchFamily="18" charset="0"/>
              </a:rPr>
              <a:t>zhotovený z několika druhů textilií,</a:t>
            </a:r>
            <a:br>
              <a:rPr lang="cs-CZ" sz="1600" dirty="0" smtClean="0">
                <a:latin typeface="Georgia" panose="02040502050405020303" pitchFamily="18" charset="0"/>
              </a:rPr>
            </a:br>
            <a:r>
              <a:rPr lang="cs-CZ" sz="1600" dirty="0" smtClean="0">
                <a:latin typeface="Georgia" panose="02040502050405020303" pitchFamily="18" charset="0"/>
              </a:rPr>
              <a:t>popř. doplněný z jiných materiálů ,</a:t>
            </a:r>
            <a:br>
              <a:rPr lang="cs-CZ" sz="1600" dirty="0" smtClean="0">
                <a:latin typeface="Georgia" panose="02040502050405020303" pitchFamily="18" charset="0"/>
              </a:rPr>
            </a:br>
            <a:r>
              <a:rPr lang="cs-CZ" sz="1600" dirty="0" smtClean="0">
                <a:latin typeface="Georgia" panose="02040502050405020303" pitchFamily="18" charset="0"/>
              </a:rPr>
              <a:t>např. živůtek - detail</a:t>
            </a:r>
            <a:br>
              <a:rPr lang="cs-CZ" sz="1600" dirty="0" smtClean="0">
                <a:latin typeface="Georgia" panose="02040502050405020303" pitchFamily="18" charset="0"/>
              </a:rPr>
            </a:br>
            <a:endParaRPr lang="cs-CZ" sz="1600" dirty="0">
              <a:latin typeface="Georgia" panose="02040502050405020303" pitchFamily="18" charset="0"/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5741863" cy="3816424"/>
          </a:xfrm>
        </p:spPr>
      </p:pic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501008"/>
            <a:ext cx="4905296" cy="3260386"/>
          </a:xfrm>
        </p:spPr>
      </p:pic>
    </p:spTree>
    <p:extLst>
      <p:ext uri="{BB962C8B-B14F-4D97-AF65-F5344CB8AC3E}">
        <p14:creationId xmlns:p14="http://schemas.microsoft.com/office/powerpoint/2010/main" val="1727180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2794322"/>
          </a:xfrm>
        </p:spPr>
        <p:txBody>
          <a:bodyPr>
            <a:noAutofit/>
          </a:bodyPr>
          <a:lstStyle/>
          <a:p>
            <a:pPr algn="l"/>
            <a:r>
              <a:rPr lang="cs-CZ" sz="2400" dirty="0">
                <a:latin typeface="Georgia" panose="02040502050405020303" pitchFamily="18" charset="0"/>
              </a:rPr>
              <a:t>Speciální skupinou textilu jsou </a:t>
            </a:r>
            <a:r>
              <a:rPr lang="cs-CZ" sz="2400" b="1" i="1" u="sng" dirty="0">
                <a:latin typeface="Georgia" panose="02040502050405020303" pitchFamily="18" charset="0"/>
              </a:rPr>
              <a:t>hotové výrobky </a:t>
            </a:r>
            <a:r>
              <a:rPr lang="cs-CZ" sz="2400" dirty="0">
                <a:latin typeface="Georgia" panose="02040502050405020303" pitchFamily="18" charset="0"/>
              </a:rPr>
              <a:t>(tj. oděvní součástky), </a:t>
            </a:r>
            <a:r>
              <a:rPr lang="cs-CZ" sz="2400" b="1" i="1" u="sng" dirty="0">
                <a:latin typeface="Georgia" panose="02040502050405020303" pitchFamily="18" charset="0"/>
              </a:rPr>
              <a:t>které nejsou vyrobeny z textilií</a:t>
            </a:r>
            <a:r>
              <a:rPr lang="cs-CZ" sz="2400" dirty="0">
                <a:latin typeface="Georgia" panose="02040502050405020303" pitchFamily="18" charset="0"/>
              </a:rPr>
              <a:t>, ale jiných přírodních surovin, jež skýtají plošný materiál. Do určitého tvaru se podobně jako textilie upravují stříháním a sešívají se do hotové oděvní součástky. Jedná se zejména o kůže , kožešiny či plsti. Méně obvyklou surovinou jsou plodnice dřevokazných hub, z nichž je možno vyrobit materiál obdobný kůži. </a:t>
            </a:r>
            <a:br>
              <a:rPr lang="cs-CZ" sz="2400" dirty="0">
                <a:latin typeface="Georgia" panose="02040502050405020303" pitchFamily="18" charset="0"/>
              </a:rPr>
            </a:br>
            <a:endParaRPr lang="cs-CZ" sz="2400" dirty="0"/>
          </a:p>
        </p:txBody>
      </p:sp>
      <p:pic>
        <p:nvPicPr>
          <p:cNvPr id="7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3356992"/>
            <a:ext cx="4035829" cy="2680855"/>
          </a:xfrm>
        </p:spPr>
      </p:pic>
      <p:pic>
        <p:nvPicPr>
          <p:cNvPr id="8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973814"/>
            <a:ext cx="5479896" cy="3640097"/>
          </a:xfrm>
        </p:spPr>
      </p:pic>
    </p:spTree>
    <p:extLst>
      <p:ext uri="{BB962C8B-B14F-4D97-AF65-F5344CB8AC3E}">
        <p14:creationId xmlns:p14="http://schemas.microsoft.com/office/powerpoint/2010/main" val="18991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562074"/>
          </a:xfrm>
        </p:spPr>
        <p:txBody>
          <a:bodyPr>
            <a:noAutofit/>
          </a:bodyPr>
          <a:lstStyle/>
          <a:p>
            <a:pPr algn="r"/>
            <a:r>
              <a:rPr lang="cs-CZ" sz="1600" dirty="0" smtClean="0">
                <a:latin typeface="Georgia" panose="02040502050405020303" pitchFamily="18" charset="0"/>
              </a:rPr>
              <a:t>Textilie - tkanina  s prostou vazbou a </a:t>
            </a:r>
            <a:br>
              <a:rPr lang="cs-CZ" sz="1600" dirty="0" smtClean="0">
                <a:latin typeface="Georgia" panose="02040502050405020303" pitchFamily="18" charset="0"/>
              </a:rPr>
            </a:br>
            <a:r>
              <a:rPr lang="cs-CZ" sz="1600" dirty="0" smtClean="0">
                <a:latin typeface="Georgia" panose="02040502050405020303" pitchFamily="18" charset="0"/>
              </a:rPr>
              <a:t>vzorovaná vytkáváním</a:t>
            </a:r>
            <a:endParaRPr lang="cs-CZ" sz="1600" dirty="0">
              <a:latin typeface="Georgia" panose="02040502050405020303" pitchFamily="18" charset="0"/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5118266" cy="4536504"/>
          </a:xfrm>
        </p:spPr>
      </p:pic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556792"/>
            <a:ext cx="4955218" cy="5157931"/>
          </a:xfrm>
        </p:spPr>
      </p:pic>
    </p:spTree>
    <p:extLst>
      <p:ext uri="{BB962C8B-B14F-4D97-AF65-F5344CB8AC3E}">
        <p14:creationId xmlns:p14="http://schemas.microsoft.com/office/powerpoint/2010/main" val="109442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868144" y="188640"/>
            <a:ext cx="3168352" cy="1080120"/>
          </a:xfrm>
        </p:spPr>
        <p:txBody>
          <a:bodyPr>
            <a:normAutofit/>
          </a:bodyPr>
          <a:lstStyle/>
          <a:p>
            <a:pPr algn="r"/>
            <a:r>
              <a:rPr lang="cs-CZ" sz="1600" dirty="0" smtClean="0">
                <a:latin typeface="Georgia" panose="02040502050405020303" pitchFamily="18" charset="0"/>
              </a:rPr>
              <a:t>Textilie – pletenina </a:t>
            </a:r>
            <a:br>
              <a:rPr lang="cs-CZ" sz="1600" dirty="0" smtClean="0">
                <a:latin typeface="Georgia" panose="02040502050405020303" pitchFamily="18" charset="0"/>
              </a:rPr>
            </a:br>
            <a:r>
              <a:rPr lang="cs-CZ" sz="1600" dirty="0" smtClean="0">
                <a:latin typeface="Georgia" panose="02040502050405020303" pitchFamily="18" charset="0"/>
              </a:rPr>
              <a:t>nahoře vlevo pletená</a:t>
            </a:r>
            <a:br>
              <a:rPr lang="cs-CZ" sz="1600" dirty="0" smtClean="0">
                <a:latin typeface="Georgia" panose="02040502050405020303" pitchFamily="18" charset="0"/>
              </a:rPr>
            </a:br>
            <a:r>
              <a:rPr lang="cs-CZ" sz="1600" dirty="0" smtClean="0">
                <a:latin typeface="Georgia" panose="02040502050405020303" pitchFamily="18" charset="0"/>
              </a:rPr>
              <a:t>dole vpravo háčkovaná</a:t>
            </a:r>
            <a:endParaRPr lang="cs-CZ" sz="1600" dirty="0">
              <a:latin typeface="Georgia" panose="02040502050405020303" pitchFamily="18" charset="0"/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16632"/>
            <a:ext cx="5121869" cy="4392488"/>
          </a:xfrm>
        </p:spPr>
      </p:pic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092" y="1772816"/>
            <a:ext cx="4314379" cy="4960995"/>
          </a:xfrm>
        </p:spPr>
      </p:pic>
    </p:spTree>
    <p:extLst>
      <p:ext uri="{BB962C8B-B14F-4D97-AF65-F5344CB8AC3E}">
        <p14:creationId xmlns:p14="http://schemas.microsoft.com/office/powerpoint/2010/main" val="249852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135</Words>
  <Application>Microsoft Office PowerPoint</Application>
  <PresentationFormat>Předvádění na obrazovce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Textil v muzeu podklady pro zkoušku  okruh I. – vymezení pojmů Textil, textilie a textilní</vt:lpstr>
      <vt:lpstr> Vymezení pojmů: TEXTIL , TEXTILIE a TEXTILNÍ Textil  - hotové výrobky  jako oděvní komplety nebo jednotlivé oděvní součástky, oděvní doplňky, interiérový textil a textil užívaný v řemeslných a hospodářských provozech.  Je zhotovován buď nastříháním  z dílů textilie a sešíván různými druhy stehů nebo vyráběn proplétáním nebo provazováním příze tak, že vzniká hotová oděvní součástka nebo doplněk bez potřeby sešívání jejich jednotlivých dílů.   K textilu řadíme i oděvní součástky nebo doplňky vyrobené z dalších materiálů, většinou organického původu – zejména kůže, kožešin, plsti, hub apod. Textil může  být jednodruhový, nebo kombinovaný z několika druhů textilií (termín textilie vymezen níže), popř. i jiných materiálů vsazených do textilu viditelně nebo skrytě, organického, anorganického či syntetického původu. Často bývá doplňován různými druhy výzdoby (výšivka a aplikace) nebo i funkčními prvky (knoflíky, háčky, zipy). </vt:lpstr>
      <vt:lpstr>Textilie je  lidskou rukou vyrobený plošný materiál zhotovený z  textilních přízí. Textilie vznikají jejich vzájemným provazováním nebo proplétáním  do pevné struktury. Dle způsobu výroby textilie rozdělujeme na tkaniny, pleteniny a krajky.  Tkaniny je možno stříhat, stříháním však okraje nastříhaných dílů ztrácejí pevnost, musí se obšívat, aby neztratily soudržnost plochy.  U pletenin a krajek vzniká pevný okraj i tvar dílu již při výrobě.   Přídomkem textilní označujeme zejména suroviny pro výrobu příze a  skupinu pomůcek pro ruční nebo strojovou přípravu příze a zhotovení textilií a textilu. Suroviny pro výrobu dělíme na organické (rostlinné a živočišné)  a anorganické (z neživé přírody), popř. syntetické (uměle vyrobené – typické pro moderní dobu). </vt:lpstr>
      <vt:lpstr>Textil – hotové výrobky  např. spodní kalhoty, sukně, živůtek –  zhotovené z nastříhaných dílů tkaniny a sešité  </vt:lpstr>
      <vt:lpstr>Textil – hotové výrobky  např. čepice, kojenecká souprava zhotoveno z pleteniny </vt:lpstr>
      <vt:lpstr>Textil jednodruhový =  zhotovený z jednoho druhu materiálu, např. košile textil kombinovaný = zhotovený z několika druhů textilií, popř. doplněný z jiných materiálů , např. živůtek - detail </vt:lpstr>
      <vt:lpstr>Speciální skupinou textilu jsou hotové výrobky (tj. oděvní součástky), které nejsou vyrobeny z textilií, ale jiných přírodních surovin, jež skýtají plošný materiál. Do určitého tvaru se podobně jako textilie upravují stříháním a sešívají se do hotové oděvní součástky. Jedná se zejména o kůže , kožešiny či plsti. Méně obvyklou surovinou jsou plodnice dřevokazných hub, z nichž je možno vyrobit materiál obdobný kůži.  </vt:lpstr>
      <vt:lpstr>Textilie - tkanina  s prostou vazbou a  vzorovaná vytkáváním</vt:lpstr>
      <vt:lpstr>Textilie – pletenina  nahoře vlevo pletená dole vpravo háčkovaná</vt:lpstr>
      <vt:lpstr>Textil – krajky zhotovené  strojovým paličkováním,  síťováním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Vymezení pojmů: TEXTIL , TEXTILIE a TEXTILNÍ  Textil  - hotové výrobky  jako oděvní komplety nebo jednotlivé oděvní součástky, oděvní doplňky, interiérový textil a textil užívaný v řemeslných a hospodářských provozech.  Je zhotovován buď nastříháním  z dílů textilie a sešíván různými druhy stehů nebo vyráběn proplétáním nebo provazováním příze tak, že vzniká hotová oděvní součástka nebo doplněk bez potřeby sešívání jejich jednotlivých dílů.   Textil může  být jednodruhový, nebo kombinován z několika druhů textilií (termín textilie vymezen níže), popř. i jiných materiálů vsazených do textilu viditelně nebo skrytě, organického, anorganického či syntetického původu. Často bývá doplňován různými druhy výzdoby (výšivka a aplikace) nebo i funkčními prvky (knoflíky, háčky, zipy).</dc:title>
  <dc:creator>Lenovo-NB2</dc:creator>
  <cp:lastModifiedBy>Lenovo-NB2</cp:lastModifiedBy>
  <cp:revision>10</cp:revision>
  <dcterms:created xsi:type="dcterms:W3CDTF">2021-01-12T07:37:05Z</dcterms:created>
  <dcterms:modified xsi:type="dcterms:W3CDTF">2021-01-12T09:25:54Z</dcterms:modified>
</cp:coreProperties>
</file>