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3" r:id="rId2"/>
    <p:sldId id="258" r:id="rId3"/>
    <p:sldId id="260" r:id="rId4"/>
    <p:sldId id="274" r:id="rId5"/>
    <p:sldId id="275" r:id="rId6"/>
    <p:sldId id="266" r:id="rId7"/>
    <p:sldId id="276" r:id="rId8"/>
    <p:sldId id="272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946" y="-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C18728-5583-4CA2-AB17-09548F5300FB}" type="datetimeFigureOut">
              <a:rPr lang="cs-CZ" smtClean="0"/>
              <a:t>12. 1. 2021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B3968F-EB24-4103-9459-9E918D65D4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68754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B3968F-EB24-4103-9459-9E918D65D452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90442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96410-8AD5-41FD-9C12-D183C57D2124}" type="datetimeFigureOut">
              <a:rPr lang="cs-CZ" smtClean="0"/>
              <a:t>12. 1. 2021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2045D-F3C6-4500-8ADC-B3DDFF2F2D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47934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96410-8AD5-41FD-9C12-D183C57D2124}" type="datetimeFigureOut">
              <a:rPr lang="cs-CZ" smtClean="0"/>
              <a:t>12. 1. 2021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2045D-F3C6-4500-8ADC-B3DDFF2F2D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78027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96410-8AD5-41FD-9C12-D183C57D2124}" type="datetimeFigureOut">
              <a:rPr lang="cs-CZ" smtClean="0"/>
              <a:t>12. 1. 2021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2045D-F3C6-4500-8ADC-B3DDFF2F2D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11347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96410-8AD5-41FD-9C12-D183C57D2124}" type="datetimeFigureOut">
              <a:rPr lang="cs-CZ" smtClean="0"/>
              <a:t>12. 1. 2021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2045D-F3C6-4500-8ADC-B3DDFF2F2D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313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96410-8AD5-41FD-9C12-D183C57D2124}" type="datetimeFigureOut">
              <a:rPr lang="cs-CZ" smtClean="0"/>
              <a:t>12. 1. 2021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2045D-F3C6-4500-8ADC-B3DDFF2F2D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8270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96410-8AD5-41FD-9C12-D183C57D2124}" type="datetimeFigureOut">
              <a:rPr lang="cs-CZ" smtClean="0"/>
              <a:t>12. 1. 2021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2045D-F3C6-4500-8ADC-B3DDFF2F2D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12856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96410-8AD5-41FD-9C12-D183C57D2124}" type="datetimeFigureOut">
              <a:rPr lang="cs-CZ" smtClean="0"/>
              <a:t>12. 1. 2021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2045D-F3C6-4500-8ADC-B3DDFF2F2D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33991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96410-8AD5-41FD-9C12-D183C57D2124}" type="datetimeFigureOut">
              <a:rPr lang="cs-CZ" smtClean="0"/>
              <a:t>12. 1. 2021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2045D-F3C6-4500-8ADC-B3DDFF2F2D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38830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96410-8AD5-41FD-9C12-D183C57D2124}" type="datetimeFigureOut">
              <a:rPr lang="cs-CZ" smtClean="0"/>
              <a:t>12. 1. 2021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2045D-F3C6-4500-8ADC-B3DDFF2F2D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1075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96410-8AD5-41FD-9C12-D183C57D2124}" type="datetimeFigureOut">
              <a:rPr lang="cs-CZ" smtClean="0"/>
              <a:t>12. 1. 2021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2045D-F3C6-4500-8ADC-B3DDFF2F2D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4692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96410-8AD5-41FD-9C12-D183C57D2124}" type="datetimeFigureOut">
              <a:rPr lang="cs-CZ" smtClean="0"/>
              <a:t>12. 1. 2021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2045D-F3C6-4500-8ADC-B3DDFF2F2D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245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996410-8AD5-41FD-9C12-D183C57D2124}" type="datetimeFigureOut">
              <a:rPr lang="cs-CZ" smtClean="0"/>
              <a:t>12. 1. 2021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52045D-F3C6-4500-8ADC-B3DDFF2F2D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50445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jp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06690"/>
          </a:xfrm>
        </p:spPr>
        <p:txBody>
          <a:bodyPr/>
          <a:lstStyle/>
          <a:p>
            <a:r>
              <a:rPr lang="cs-CZ" b="1" dirty="0" smtClean="0">
                <a:latin typeface="Georgia" panose="02040502050405020303" pitchFamily="18" charset="0"/>
              </a:rPr>
              <a:t>Textil v muzeu</a:t>
            </a:r>
            <a:br>
              <a:rPr lang="cs-CZ" b="1" dirty="0" smtClean="0">
                <a:latin typeface="Georgia" panose="02040502050405020303" pitchFamily="18" charset="0"/>
              </a:rPr>
            </a:br>
            <a:r>
              <a:rPr lang="cs-CZ" dirty="0" smtClean="0">
                <a:latin typeface="Georgia" panose="02040502050405020303" pitchFamily="18" charset="0"/>
              </a:rPr>
              <a:t>podklady pro zkoušku</a:t>
            </a:r>
            <a:br>
              <a:rPr lang="cs-CZ" dirty="0" smtClean="0">
                <a:latin typeface="Georgia" panose="02040502050405020303" pitchFamily="18" charset="0"/>
              </a:rPr>
            </a:br>
            <a:r>
              <a:rPr lang="cs-CZ" dirty="0">
                <a:latin typeface="Georgia" panose="02040502050405020303" pitchFamily="18" charset="0"/>
              </a:rPr>
              <a:t/>
            </a:r>
            <a:br>
              <a:rPr lang="cs-CZ" dirty="0">
                <a:latin typeface="Georgia" panose="02040502050405020303" pitchFamily="18" charset="0"/>
              </a:rPr>
            </a:br>
            <a:r>
              <a:rPr lang="cs-CZ" dirty="0" smtClean="0">
                <a:latin typeface="Georgia" panose="02040502050405020303" pitchFamily="18" charset="0"/>
              </a:rPr>
              <a:t>okruh III. – Historie textilní výroby</a:t>
            </a:r>
            <a:endParaRPr lang="cs-CZ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5278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ctrTitle"/>
          </p:nvPr>
        </p:nvSpPr>
        <p:spPr>
          <a:xfrm>
            <a:off x="539552" y="188640"/>
            <a:ext cx="8496944" cy="650503"/>
          </a:xfrm>
        </p:spPr>
        <p:txBody>
          <a:bodyPr>
            <a:normAutofit/>
          </a:bodyPr>
          <a:lstStyle/>
          <a:p>
            <a:pPr algn="r"/>
            <a:r>
              <a:rPr lang="cs-CZ" sz="2000" dirty="0" smtClean="0">
                <a:solidFill>
                  <a:srgbClr val="FF0000"/>
                </a:solidFill>
                <a:latin typeface="Georgia" panose="02040502050405020303" pitchFamily="18" charset="0"/>
              </a:rPr>
              <a:t>Textil v muzeu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6" name="Podnadpis 5"/>
          <p:cNvSpPr>
            <a:spLocks noGrp="1"/>
          </p:cNvSpPr>
          <p:nvPr>
            <p:ph type="subTitle" idx="1"/>
          </p:nvPr>
        </p:nvSpPr>
        <p:spPr>
          <a:xfrm>
            <a:off x="395536" y="620688"/>
            <a:ext cx="8208912" cy="5832648"/>
          </a:xfrm>
        </p:spPr>
        <p:txBody>
          <a:bodyPr>
            <a:normAutofit lnSpcReduction="10000"/>
          </a:bodyPr>
          <a:lstStyle/>
          <a:p>
            <a:pPr algn="l"/>
            <a:r>
              <a:rPr lang="cs-CZ" sz="2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Jistě </a:t>
            </a:r>
            <a:r>
              <a:rPr lang="cs-CZ" sz="2400" b="1" i="1" u="sng" dirty="0" smtClean="0">
                <a:solidFill>
                  <a:schemeClr val="tx1"/>
                </a:solidFill>
                <a:latin typeface="Georgia" panose="02040502050405020303" pitchFamily="18" charset="0"/>
              </a:rPr>
              <a:t>doložitelné počátky výroby </a:t>
            </a:r>
            <a:r>
              <a:rPr lang="cs-CZ" sz="2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textilu spadají do období </a:t>
            </a:r>
            <a:r>
              <a:rPr lang="cs-CZ" sz="2400" b="1" i="1" u="sng" dirty="0" smtClean="0">
                <a:solidFill>
                  <a:schemeClr val="tx1"/>
                </a:solidFill>
                <a:latin typeface="Georgia" panose="02040502050405020303" pitchFamily="18" charset="0"/>
              </a:rPr>
              <a:t>cca 10 000 let př.n.l</a:t>
            </a:r>
            <a:r>
              <a:rPr lang="cs-CZ" sz="2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. To ovšem neznamená, že by v dobách starších před oním vymezeným okamžikem 10 000 let př.n.l. tehdejší lidé neznali a nevyráběli textilie a textil, zejména s využitím kůží a kožešin. Odborné závěry o výskytu a rozšíření textilní výroby v době starší však nelze učinit na základě mizivého množství ojediněle dochovaných dokladů.</a:t>
            </a:r>
          </a:p>
          <a:p>
            <a:pPr algn="l"/>
            <a:endParaRPr lang="cs-CZ" sz="2400" dirty="0" smtClean="0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pPr algn="l"/>
            <a:r>
              <a:rPr lang="cs-CZ" sz="2400" dirty="0">
                <a:solidFill>
                  <a:schemeClr val="tx2"/>
                </a:solidFill>
                <a:latin typeface="Georgia" panose="02040502050405020303" pitchFamily="18" charset="0"/>
              </a:rPr>
              <a:t>Výjimečné nálezy starší než 10 000 př.n.l</a:t>
            </a:r>
            <a:r>
              <a:rPr lang="cs-CZ" sz="2400" dirty="0" smtClean="0">
                <a:solidFill>
                  <a:schemeClr val="tx2"/>
                </a:solidFill>
                <a:latin typeface="Georgia" panose="02040502050405020303" pitchFamily="18" charset="0"/>
              </a:rPr>
              <a:t>.</a:t>
            </a:r>
            <a:endParaRPr lang="cs-CZ" sz="2400" dirty="0">
              <a:latin typeface="Georgia" panose="02040502050405020303" pitchFamily="18" charset="0"/>
            </a:endParaRPr>
          </a:p>
          <a:p>
            <a:pPr marL="457200" indent="-457200" algn="l">
              <a:buFontTx/>
              <a:buChar char="-"/>
            </a:pPr>
            <a:r>
              <a:rPr lang="cs-CZ" sz="2400" dirty="0">
                <a:solidFill>
                  <a:schemeClr val="tx1"/>
                </a:solidFill>
                <a:latin typeface="Georgia" panose="02040502050405020303" pitchFamily="18" charset="0"/>
              </a:rPr>
              <a:t>34000 př.n.l. Gruzie – lněná šicí </a:t>
            </a:r>
            <a:r>
              <a:rPr lang="cs-CZ" sz="2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nit</a:t>
            </a:r>
            <a:endParaRPr lang="cs-CZ" sz="2400" dirty="0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pPr marL="457200" indent="-457200" algn="l">
              <a:buFontTx/>
              <a:buChar char="-"/>
            </a:pPr>
            <a:r>
              <a:rPr lang="cs-CZ" sz="2400" dirty="0">
                <a:solidFill>
                  <a:schemeClr val="tx1"/>
                </a:solidFill>
                <a:latin typeface="Georgia" panose="02040502050405020303" pitchFamily="18" charset="0"/>
              </a:rPr>
              <a:t>25000 př.n.l. Dolní Věstonice a Pavlov -  otisk plošné tkaniny zhotovené </a:t>
            </a:r>
            <a:r>
              <a:rPr lang="cs-CZ" sz="2400" dirty="0" err="1">
                <a:solidFill>
                  <a:schemeClr val="tx1"/>
                </a:solidFill>
                <a:latin typeface="Georgia" panose="02040502050405020303" pitchFamily="18" charset="0"/>
              </a:rPr>
              <a:t>předtkalcovskou</a:t>
            </a:r>
            <a:r>
              <a:rPr lang="cs-CZ" sz="2400" dirty="0">
                <a:solidFill>
                  <a:schemeClr val="tx1"/>
                </a:solidFill>
                <a:latin typeface="Georgia" panose="02040502050405020303" pitchFamily="18" charset="0"/>
              </a:rPr>
              <a:t> technikou s největší pravděpodobností z kopřivových </a:t>
            </a:r>
            <a:r>
              <a:rPr lang="cs-CZ" sz="2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vláken</a:t>
            </a:r>
            <a:endParaRPr lang="cs-CZ" sz="2400" dirty="0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pPr algn="l"/>
            <a:r>
              <a:rPr lang="cs-CZ" sz="2400" dirty="0">
                <a:solidFill>
                  <a:schemeClr val="tx1"/>
                </a:solidFill>
                <a:latin typeface="Georgia" panose="02040502050405020303" pitchFamily="18" charset="0"/>
              </a:rPr>
              <a:t>-  </a:t>
            </a:r>
            <a:r>
              <a:rPr lang="cs-CZ" sz="2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  15000 </a:t>
            </a:r>
            <a:r>
              <a:rPr lang="cs-CZ" sz="2400" dirty="0">
                <a:solidFill>
                  <a:schemeClr val="tx1"/>
                </a:solidFill>
                <a:latin typeface="Georgia" panose="02040502050405020303" pitchFamily="18" charset="0"/>
              </a:rPr>
              <a:t>př.n.l.  jeskyně </a:t>
            </a:r>
            <a:r>
              <a:rPr lang="cs-CZ" sz="2400" dirty="0" err="1">
                <a:solidFill>
                  <a:schemeClr val="tx1"/>
                </a:solidFill>
                <a:latin typeface="Georgia" panose="02040502050405020303" pitchFamily="18" charset="0"/>
              </a:rPr>
              <a:t>Lescaux</a:t>
            </a:r>
            <a:r>
              <a:rPr lang="cs-CZ" sz="2400" dirty="0">
                <a:solidFill>
                  <a:schemeClr val="tx1"/>
                </a:solidFill>
                <a:latin typeface="Georgia" panose="02040502050405020303" pitchFamily="18" charset="0"/>
              </a:rPr>
              <a:t> ve </a:t>
            </a:r>
            <a:r>
              <a:rPr lang="cs-CZ" sz="2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Francii-karbonizované    </a:t>
            </a:r>
          </a:p>
          <a:p>
            <a:pPr algn="l"/>
            <a:r>
              <a:rPr lang="cs-CZ" sz="2400" dirty="0">
                <a:solidFill>
                  <a:schemeClr val="tx1"/>
                </a:solidFill>
                <a:latin typeface="Georgia" panose="02040502050405020303" pitchFamily="18" charset="0"/>
              </a:rPr>
              <a:t> </a:t>
            </a:r>
            <a:r>
              <a:rPr lang="cs-CZ" sz="2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     zbytky </a:t>
            </a:r>
            <a:r>
              <a:rPr lang="cs-CZ" sz="2400" dirty="0">
                <a:solidFill>
                  <a:schemeClr val="tx1"/>
                </a:solidFill>
                <a:latin typeface="Georgia" panose="02040502050405020303" pitchFamily="18" charset="0"/>
              </a:rPr>
              <a:t>šňůry</a:t>
            </a:r>
          </a:p>
          <a:p>
            <a:pPr algn="l"/>
            <a:endParaRPr lang="cs-CZ" sz="2400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8334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ctrTitle"/>
          </p:nvPr>
        </p:nvSpPr>
        <p:spPr>
          <a:xfrm>
            <a:off x="539552" y="4608"/>
            <a:ext cx="8496944" cy="650503"/>
          </a:xfrm>
        </p:spPr>
        <p:txBody>
          <a:bodyPr>
            <a:normAutofit/>
          </a:bodyPr>
          <a:lstStyle/>
          <a:p>
            <a:pPr algn="r"/>
            <a:r>
              <a:rPr lang="cs-CZ" sz="2000" dirty="0" smtClean="0">
                <a:solidFill>
                  <a:srgbClr val="FF0000"/>
                </a:solidFill>
                <a:latin typeface="Georgia" panose="02040502050405020303" pitchFamily="18" charset="0"/>
              </a:rPr>
              <a:t>Textil v muzeu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6" name="Podnadpis 5"/>
          <p:cNvSpPr>
            <a:spLocks noGrp="1"/>
          </p:cNvSpPr>
          <p:nvPr>
            <p:ph type="subTitle" idx="1"/>
          </p:nvPr>
        </p:nvSpPr>
        <p:spPr>
          <a:xfrm>
            <a:off x="395536" y="764704"/>
            <a:ext cx="8208912" cy="5688632"/>
          </a:xfrm>
        </p:spPr>
        <p:txBody>
          <a:bodyPr>
            <a:normAutofit lnSpcReduction="10000"/>
          </a:bodyPr>
          <a:lstStyle/>
          <a:p>
            <a:pPr algn="l"/>
            <a:r>
              <a:rPr lang="cs-CZ" sz="2400" dirty="0">
                <a:solidFill>
                  <a:schemeClr val="tx1"/>
                </a:solidFill>
                <a:latin typeface="Georgia" panose="02040502050405020303" pitchFamily="18" charset="0"/>
              </a:rPr>
              <a:t>Lze tedy konstatovat, že lidé už v době mezi 34000 až 10000 lety př.n.l. znali textilní výrobu v jednoduché podobě </a:t>
            </a:r>
            <a:r>
              <a:rPr lang="cs-CZ" sz="2400" dirty="0" err="1">
                <a:solidFill>
                  <a:schemeClr val="tx1"/>
                </a:solidFill>
                <a:latin typeface="Georgia" panose="02040502050405020303" pitchFamily="18" charset="0"/>
              </a:rPr>
              <a:t>předtkalovských</a:t>
            </a:r>
            <a:r>
              <a:rPr lang="cs-CZ" sz="2400" dirty="0">
                <a:solidFill>
                  <a:schemeClr val="tx1"/>
                </a:solidFill>
                <a:latin typeface="Georgia" panose="02040502050405020303" pitchFamily="18" charset="0"/>
              </a:rPr>
              <a:t> </a:t>
            </a:r>
            <a:r>
              <a:rPr lang="cs-CZ" sz="2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technik.</a:t>
            </a:r>
          </a:p>
          <a:p>
            <a:pPr algn="l"/>
            <a:r>
              <a:rPr lang="cs-CZ" sz="2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Byli </a:t>
            </a:r>
            <a:r>
              <a:rPr lang="cs-CZ" sz="2400" dirty="0">
                <a:solidFill>
                  <a:schemeClr val="tx1"/>
                </a:solidFill>
                <a:latin typeface="Georgia" panose="02040502050405020303" pitchFamily="18" charset="0"/>
              </a:rPr>
              <a:t>schopni vyrobit nit, šňůru, plošnou </a:t>
            </a:r>
            <a:r>
              <a:rPr lang="cs-CZ" sz="2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tkaninu.</a:t>
            </a:r>
          </a:p>
          <a:p>
            <a:pPr algn="l"/>
            <a:r>
              <a:rPr lang="cs-CZ" sz="2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K</a:t>
            </a:r>
            <a:r>
              <a:rPr lang="cs-CZ" sz="2400" dirty="0">
                <a:solidFill>
                  <a:schemeClr val="tx1"/>
                </a:solidFill>
                <a:latin typeface="Georgia" panose="02040502050405020303" pitchFamily="18" charset="0"/>
              </a:rPr>
              <a:t> výrobě užívali kromě lněných a kopřivových vláken lýka z vrby, dubu, lípy nebo mořskou trávu. Pro svou běžnou potřebu se však stále spíše spoléhali na kožešiny lovených zvířat, které užívali jak k vyhotovení oděvů, tak také k vybavení nebo stavbě obydlí. Výše jmenované textilní výrobky (nit, šňůra a plošná tkanina) byly spíše jen doplňkem oděvu – spojovaly jednotlivé části kožešin, nebo měly dekorativní funkci. Jiné jejich využití spočívalo ve výrobě předmětů pro přenos a uskladnění drobných předmětů a potravin (váčky, pytlíky, navazování na šňůru) nebo jako pomůcky při lovu (šňůry jako tětivy do luků, sítě, provazy, pasti).</a:t>
            </a:r>
          </a:p>
          <a:p>
            <a:endParaRPr lang="cs-CZ" sz="2400" dirty="0"/>
          </a:p>
          <a:p>
            <a:pPr algn="l"/>
            <a:endParaRPr lang="cs-CZ" sz="2400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1333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79512" y="404664"/>
            <a:ext cx="8784976" cy="3168352"/>
          </a:xfrm>
        </p:spPr>
        <p:txBody>
          <a:bodyPr>
            <a:normAutofit fontScale="90000"/>
          </a:bodyPr>
          <a:lstStyle/>
          <a:p>
            <a:pPr algn="l"/>
            <a:r>
              <a:rPr lang="cs-CZ" sz="2400" b="1" dirty="0">
                <a:solidFill>
                  <a:schemeClr val="tx2"/>
                </a:solidFill>
                <a:latin typeface="Georgia" panose="02040502050405020303" pitchFamily="18" charset="0"/>
              </a:rPr>
              <a:t>Rozvinutou textilní výrobu </a:t>
            </a:r>
            <a:r>
              <a:rPr lang="cs-CZ" sz="2400" dirty="0">
                <a:latin typeface="Georgia" panose="02040502050405020303" pitchFamily="18" charset="0"/>
              </a:rPr>
              <a:t>lze zařadit cca do období 8 000 let př.n.l. V oblasti </a:t>
            </a:r>
            <a:r>
              <a:rPr lang="cs-CZ" sz="2400" b="1" dirty="0">
                <a:latin typeface="Georgia" panose="02040502050405020303" pitchFamily="18" charset="0"/>
              </a:rPr>
              <a:t>Předního Východu</a:t>
            </a:r>
            <a:r>
              <a:rPr lang="cs-CZ" sz="2400" dirty="0">
                <a:latin typeface="Georgia" panose="02040502050405020303" pitchFamily="18" charset="0"/>
              </a:rPr>
              <a:t> jsou z tohoto období již díky pramenům a nálezům doloženy pravé tkaniny zhotovené tkaním na tkalcovském stavu – tzn. provazováním dvou soustav nití – osnovních a útkových. Užívání tkalcovského stavu umožňovalo rozmach výroby, tkaní propracovanějších tkanin větších rozměrů, diferenciaci a kombinování užívaného materiálu, výrobu vlněných látek, vzájemné kombinování </a:t>
            </a:r>
            <a:r>
              <a:rPr lang="cs-CZ" sz="2400" dirty="0" err="1">
                <a:latin typeface="Georgia" panose="02040502050405020303" pitchFamily="18" charset="0"/>
              </a:rPr>
              <a:t>předtkalcovských</a:t>
            </a:r>
            <a:r>
              <a:rPr lang="cs-CZ" sz="2400" dirty="0">
                <a:latin typeface="Georgia" panose="02040502050405020303" pitchFamily="18" charset="0"/>
              </a:rPr>
              <a:t> a tkalcovských technik, různé typy vzorování.  </a:t>
            </a:r>
            <a:br>
              <a:rPr lang="cs-CZ" sz="2400" dirty="0">
                <a:latin typeface="Georgia" panose="02040502050405020303" pitchFamily="18" charset="0"/>
              </a:rPr>
            </a:br>
            <a:r>
              <a:rPr lang="cs-CZ" sz="2400" dirty="0"/>
              <a:t/>
            </a:r>
            <a:br>
              <a:rPr lang="cs-CZ" sz="2400" dirty="0"/>
            </a:br>
            <a:endParaRPr lang="cs-CZ" sz="2400" dirty="0"/>
          </a:p>
        </p:txBody>
      </p:sp>
      <p:pic>
        <p:nvPicPr>
          <p:cNvPr id="7" name="Zástupný symbol pro obsah 3"/>
          <p:cNvPicPr>
            <a:picLocks noGrp="1" noChangeAspect="1"/>
          </p:cNvPicPr>
          <p:nvPr>
            <p:ph sz="half"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80" y="3140968"/>
            <a:ext cx="2470403" cy="3626489"/>
          </a:xfrm>
        </p:spPr>
      </p:pic>
      <p:pic>
        <p:nvPicPr>
          <p:cNvPr id="8" name="Zástupný symbol pro obsah 6"/>
          <p:cNvPicPr>
            <a:picLocks noGrp="1" noChangeAspect="1"/>
          </p:cNvPicPr>
          <p:nvPr>
            <p:ph sz="half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3068960"/>
            <a:ext cx="3484220" cy="3594580"/>
          </a:xfrm>
        </p:spPr>
      </p:pic>
    </p:spTree>
    <p:extLst>
      <p:ext uri="{BB962C8B-B14F-4D97-AF65-F5344CB8AC3E}">
        <p14:creationId xmlns:p14="http://schemas.microsoft.com/office/powerpoint/2010/main" val="31636214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589640" cy="3096344"/>
          </a:xfrm>
        </p:spPr>
        <p:txBody>
          <a:bodyPr>
            <a:normAutofit fontScale="90000"/>
          </a:bodyPr>
          <a:lstStyle/>
          <a:p>
            <a:pPr algn="l"/>
            <a:r>
              <a:rPr lang="cs-CZ" sz="2700" dirty="0">
                <a:solidFill>
                  <a:schemeClr val="tx2"/>
                </a:solidFill>
                <a:latin typeface="Georgia" panose="02040502050405020303" pitchFamily="18" charset="0"/>
              </a:rPr>
              <a:t>V </a:t>
            </a:r>
            <a:r>
              <a:rPr lang="cs-CZ" sz="2700" b="1" dirty="0">
                <a:solidFill>
                  <a:schemeClr val="tx2"/>
                </a:solidFill>
                <a:latin typeface="Georgia" panose="02040502050405020303" pitchFamily="18" charset="0"/>
              </a:rPr>
              <a:t>Evropě</a:t>
            </a:r>
            <a:r>
              <a:rPr lang="cs-CZ" sz="2700" dirty="0">
                <a:solidFill>
                  <a:schemeClr val="tx2"/>
                </a:solidFill>
                <a:latin typeface="Georgia" panose="02040502050405020303" pitchFamily="18" charset="0"/>
              </a:rPr>
              <a:t> </a:t>
            </a:r>
            <a:r>
              <a:rPr lang="cs-CZ" sz="2700" dirty="0">
                <a:latin typeface="Georgia" panose="02040502050405020303" pitchFamily="18" charset="0"/>
              </a:rPr>
              <a:t>se textilní výroba ve větším měřítku díky užívání tkalcovského stavu rozvinula mnohem později, až v období 6. tisíciletí př.n.l. Mezi významné výrobní oblasti náležela zejména území dnešního Švýcarska a Německa (oblasti, kde se dnes nacházejí města Hannover, </a:t>
            </a:r>
            <a:r>
              <a:rPr lang="cs-CZ" sz="2700" dirty="0" err="1">
                <a:latin typeface="Georgia" panose="02040502050405020303" pitchFamily="18" charset="0"/>
              </a:rPr>
              <a:t>Kassel</a:t>
            </a:r>
            <a:r>
              <a:rPr lang="cs-CZ" sz="2700" dirty="0">
                <a:latin typeface="Georgia" panose="02040502050405020303" pitchFamily="18" charset="0"/>
              </a:rPr>
              <a:t> a Magdeburk). Odtud pochází nejstarší doklady o výrobě vlněných tkanin z období druhého tisíciletí před našim letopočtem. </a:t>
            </a:r>
            <a:endParaRPr lang="cs-CZ" dirty="0"/>
          </a:p>
        </p:txBody>
      </p:sp>
      <p:pic>
        <p:nvPicPr>
          <p:cNvPr id="4" name="Zástupný symbol pro obsah 2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1800" y="3212976"/>
            <a:ext cx="4365218" cy="3359172"/>
          </a:xfrm>
        </p:spPr>
      </p:pic>
    </p:spTree>
    <p:extLst>
      <p:ext uri="{BB962C8B-B14F-4D97-AF65-F5344CB8AC3E}">
        <p14:creationId xmlns:p14="http://schemas.microsoft.com/office/powerpoint/2010/main" val="9749968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ctrTitle"/>
          </p:nvPr>
        </p:nvSpPr>
        <p:spPr>
          <a:xfrm>
            <a:off x="539552" y="188640"/>
            <a:ext cx="8496944" cy="650503"/>
          </a:xfrm>
        </p:spPr>
        <p:txBody>
          <a:bodyPr>
            <a:normAutofit/>
          </a:bodyPr>
          <a:lstStyle/>
          <a:p>
            <a:pPr algn="r"/>
            <a:r>
              <a:rPr lang="cs-CZ" sz="2000" dirty="0" smtClean="0">
                <a:solidFill>
                  <a:srgbClr val="FF0000"/>
                </a:solidFill>
                <a:latin typeface="Georgia" panose="02040502050405020303" pitchFamily="18" charset="0"/>
              </a:rPr>
              <a:t>Textil v muzeu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6" name="Podnadpis 5"/>
          <p:cNvSpPr>
            <a:spLocks noGrp="1"/>
          </p:cNvSpPr>
          <p:nvPr>
            <p:ph type="subTitle" idx="1"/>
          </p:nvPr>
        </p:nvSpPr>
        <p:spPr>
          <a:xfrm>
            <a:off x="467544" y="836712"/>
            <a:ext cx="8208912" cy="5472608"/>
          </a:xfrm>
        </p:spPr>
        <p:txBody>
          <a:bodyPr>
            <a:normAutofit/>
          </a:bodyPr>
          <a:lstStyle/>
          <a:p>
            <a:pPr algn="l"/>
            <a:r>
              <a:rPr lang="cs-CZ" sz="2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Od 3. tisíciletí (doba bronzová a následně i železná) můžeme v Evropě  obecně hovořit o užívání všech základních přírodních surovin k výrobě příze – len, konopí, kopřiva, lýka, vlna ze srsti různých zvířat (především ovcí a koz), v důsledku užívání vertikálního tkalcovského stavu hovoříme o velkém rozvoji textilnictví, důsledkem čehož je kombinování technik tkaní bez stavu a se stavem, rozvoji vzorování tkaním i barvením příze.</a:t>
            </a:r>
          </a:p>
          <a:p>
            <a:pPr algn="l"/>
            <a:r>
              <a:rPr lang="cs-CZ" sz="2400" dirty="0">
                <a:solidFill>
                  <a:schemeClr val="tx1"/>
                </a:solidFill>
                <a:latin typeface="Georgia" panose="02040502050405020303" pitchFamily="18" charset="0"/>
              </a:rPr>
              <a:t>V </a:t>
            </a:r>
            <a:r>
              <a:rPr lang="cs-CZ" sz="2400" b="1" dirty="0">
                <a:solidFill>
                  <a:schemeClr val="tx1"/>
                </a:solidFill>
                <a:latin typeface="Georgia" panose="02040502050405020303" pitchFamily="18" charset="0"/>
              </a:rPr>
              <a:t>Evropě</a:t>
            </a:r>
            <a:r>
              <a:rPr lang="cs-CZ" sz="2400" dirty="0">
                <a:solidFill>
                  <a:schemeClr val="tx1"/>
                </a:solidFill>
                <a:latin typeface="Georgia" panose="02040502050405020303" pitchFamily="18" charset="0"/>
              </a:rPr>
              <a:t> dochází také k </a:t>
            </a:r>
            <a:r>
              <a:rPr lang="cs-CZ" sz="2400" dirty="0" err="1">
                <a:solidFill>
                  <a:schemeClr val="tx1"/>
                </a:solidFill>
                <a:latin typeface="Georgia" panose="02040502050405020303" pitchFamily="18" charset="0"/>
              </a:rPr>
              <a:t>diferenciování</a:t>
            </a:r>
            <a:r>
              <a:rPr lang="cs-CZ" sz="2400" dirty="0">
                <a:solidFill>
                  <a:schemeClr val="tx1"/>
                </a:solidFill>
                <a:latin typeface="Georgia" panose="02040502050405020303" pitchFamily="18" charset="0"/>
              </a:rPr>
              <a:t> území z hlediska převahy užívání určitého druhu textilního materiálu – v severní části Evropy vlna, ve střední části vlna i rostlinná vlákna, v jižní části Evropy pak lněná a jiná rostlinná vlákna.</a:t>
            </a:r>
          </a:p>
          <a:p>
            <a:pPr algn="l"/>
            <a:endParaRPr lang="cs-CZ" sz="2400" dirty="0" smtClean="0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pPr algn="l"/>
            <a:endParaRPr lang="cs-CZ" sz="2400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4461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06690"/>
          </a:xfrm>
        </p:spPr>
        <p:txBody>
          <a:bodyPr>
            <a:normAutofit fontScale="90000"/>
          </a:bodyPr>
          <a:lstStyle/>
          <a:p>
            <a:pPr algn="l"/>
            <a:r>
              <a:rPr lang="cs-CZ" sz="2700" b="1" dirty="0">
                <a:solidFill>
                  <a:schemeClr val="tx2"/>
                </a:solidFill>
                <a:latin typeface="Georgia" panose="02040502050405020303" pitchFamily="18" charset="0"/>
              </a:rPr>
              <a:t>V době římské </a:t>
            </a:r>
            <a:r>
              <a:rPr lang="cs-CZ" sz="2700" dirty="0">
                <a:latin typeface="Georgia" panose="02040502050405020303" pitchFamily="18" charset="0"/>
              </a:rPr>
              <a:t>(přibližně 300 př.nl. až do cca 500 </a:t>
            </a:r>
            <a:r>
              <a:rPr lang="cs-CZ" sz="2700" dirty="0" err="1">
                <a:latin typeface="Georgia" panose="02040502050405020303" pitchFamily="18" charset="0"/>
              </a:rPr>
              <a:t>n.l</a:t>
            </a:r>
            <a:r>
              <a:rPr lang="cs-CZ" sz="2700" dirty="0">
                <a:latin typeface="Georgia" panose="02040502050405020303" pitchFamily="18" charset="0"/>
              </a:rPr>
              <a:t>) zdokonalení technik výroby textilu ať již tkaním, nebo výzdobnými technikami. Díky obchodním vztahům s Orientem se na území Evropy dostávají i hedvábné látky (ale zatím se zde nevyrábí). </a:t>
            </a:r>
            <a:br>
              <a:rPr lang="cs-CZ" sz="2700" dirty="0">
                <a:latin typeface="Georgia" panose="02040502050405020303" pitchFamily="18" charset="0"/>
              </a:rPr>
            </a:br>
            <a:r>
              <a:rPr lang="cs-CZ" sz="2700" dirty="0">
                <a:latin typeface="Georgia" panose="02040502050405020303" pitchFamily="18" charset="0"/>
              </a:rPr>
              <a:t>Nárůst počtu dochovaných pramenů – vedle archeologických hmotných či nepřímých se objevují i písemné a obrazové</a:t>
            </a:r>
            <a:r>
              <a:rPr lang="cs-CZ" sz="2700" dirty="0" smtClean="0">
                <a:latin typeface="Georgia" panose="02040502050405020303" pitchFamily="18" charset="0"/>
              </a:rPr>
              <a:t>.</a:t>
            </a:r>
            <a:br>
              <a:rPr lang="cs-CZ" sz="2700" dirty="0" smtClean="0">
                <a:latin typeface="Georgia" panose="02040502050405020303" pitchFamily="18" charset="0"/>
              </a:rPr>
            </a:br>
            <a:r>
              <a:rPr lang="cs-CZ" sz="2700" dirty="0" smtClean="0">
                <a:latin typeface="Georgia" panose="02040502050405020303" pitchFamily="18" charset="0"/>
              </a:rPr>
              <a:t/>
            </a:r>
            <a:br>
              <a:rPr lang="cs-CZ" sz="2700" dirty="0" smtClean="0">
                <a:latin typeface="Georgia" panose="02040502050405020303" pitchFamily="18" charset="0"/>
              </a:rPr>
            </a:br>
            <a:r>
              <a:rPr lang="cs-CZ" sz="2700" dirty="0">
                <a:latin typeface="Georgia" panose="02040502050405020303" pitchFamily="18" charset="0"/>
              </a:rPr>
              <a:t>Dochované textilie v podobě hmotných pramenů pro toto období jsou především ve formě hrobových nálezů a nálezů z bažin v severských zemích. Zejména nálezy z bažin jsou výborným materiálem pro studium a rekonstruování podoby oděvu tehdejších lidí, neboť jsou dobře zakonzervovány</a:t>
            </a:r>
            <a:r>
              <a:rPr lang="cs-CZ" sz="2700" dirty="0" smtClean="0">
                <a:latin typeface="Georgia" panose="02040502050405020303" pitchFamily="18" charset="0"/>
              </a:rPr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016304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ctrTitle"/>
          </p:nvPr>
        </p:nvSpPr>
        <p:spPr>
          <a:xfrm>
            <a:off x="467544" y="332657"/>
            <a:ext cx="8496944" cy="576064"/>
          </a:xfrm>
        </p:spPr>
        <p:txBody>
          <a:bodyPr>
            <a:normAutofit/>
          </a:bodyPr>
          <a:lstStyle/>
          <a:p>
            <a:pPr algn="r"/>
            <a:r>
              <a:rPr lang="cs-CZ" sz="2000" dirty="0" smtClean="0">
                <a:solidFill>
                  <a:srgbClr val="FF0000"/>
                </a:solidFill>
                <a:latin typeface="Georgia" panose="02040502050405020303" pitchFamily="18" charset="0"/>
              </a:rPr>
              <a:t>Textil v muzeu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6" name="Podnadpis 5"/>
          <p:cNvSpPr>
            <a:spLocks noGrp="1"/>
          </p:cNvSpPr>
          <p:nvPr>
            <p:ph type="subTitle" idx="1"/>
          </p:nvPr>
        </p:nvSpPr>
        <p:spPr>
          <a:xfrm>
            <a:off x="251520" y="881336"/>
            <a:ext cx="8640960" cy="5976664"/>
          </a:xfrm>
        </p:spPr>
        <p:txBody>
          <a:bodyPr>
            <a:normAutofit/>
          </a:bodyPr>
          <a:lstStyle/>
          <a:p>
            <a:pPr algn="l"/>
            <a:r>
              <a:rPr lang="cs-CZ" sz="2400" b="1" dirty="0" smtClean="0">
                <a:solidFill>
                  <a:schemeClr val="tx2"/>
                </a:solidFill>
                <a:latin typeface="Georgia" panose="02040502050405020303" pitchFamily="18" charset="0"/>
              </a:rPr>
              <a:t>Doba stěhování národů </a:t>
            </a:r>
            <a:r>
              <a:rPr lang="cs-CZ" sz="2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okolo 4.-6. stol. n.l. je na území Evropy obdobím prolínání různých kultur s tím, že dochází rovněž přínosu vlivů do výroby textilií a textilu. Obecně lze konstatovat, že po skončení období stěhování národů jsou z hlediska textilnictví známy a užívány všechny přírodní suroviny na výrobu přízí, textilií a textilu a také jsou provozovány základní výrobní technologie</a:t>
            </a:r>
            <a:r>
              <a:rPr lang="cs-CZ" sz="2400" smtClean="0">
                <a:solidFill>
                  <a:schemeClr val="tx1"/>
                </a:solidFill>
                <a:latin typeface="Georgia" panose="02040502050405020303" pitchFamily="18" charset="0"/>
              </a:rPr>
              <a:t>. </a:t>
            </a:r>
            <a:endParaRPr lang="cs-CZ" sz="2400" smtClean="0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pPr algn="l"/>
            <a:endParaRPr lang="cs-CZ" sz="2400" dirty="0" smtClean="0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pPr algn="l"/>
            <a:r>
              <a:rPr lang="cs-CZ" sz="2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Další historická období už jen tyto poznatky zdokonalují, ať už v podobě technického vybavení, kombinování materiálů, propracovanějších vzorů a střihového řešení oděvů, které přináší typické znaky pro určité období a tak vzniká dobová móda slohových období. </a:t>
            </a:r>
            <a:endParaRPr lang="cs-CZ" sz="2400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1197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294</Words>
  <Application>Microsoft Office PowerPoint</Application>
  <PresentationFormat>Předvádění na obrazovce (4:3)</PresentationFormat>
  <Paragraphs>24</Paragraphs>
  <Slides>8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Motiv systému Office</vt:lpstr>
      <vt:lpstr>Textil v muzeu podklady pro zkoušku  okruh III. – Historie textilní výroby</vt:lpstr>
      <vt:lpstr>Textil v muzeu</vt:lpstr>
      <vt:lpstr>Textil v muzeu</vt:lpstr>
      <vt:lpstr>Rozvinutou textilní výrobu lze zařadit cca do období 8 000 let př.n.l. V oblasti Předního Východu jsou z tohoto období již díky pramenům a nálezům doloženy pravé tkaniny zhotovené tkaním na tkalcovském stavu – tzn. provazováním dvou soustav nití – osnovních a útkových. Užívání tkalcovského stavu umožňovalo rozmach výroby, tkaní propracovanějších tkanin větších rozměrů, diferenciaci a kombinování užívaného materiálu, výrobu vlněných látek, vzájemné kombinování předtkalcovských a tkalcovských technik, různé typy vzorování.    </vt:lpstr>
      <vt:lpstr>V Evropě se textilní výroba ve větším měřítku díky užívání tkalcovského stavu rozvinula mnohem později, až v období 6. tisíciletí př.n.l. Mezi významné výrobní oblasti náležela zejména území dnešního Švýcarska a Německa (oblasti, kde se dnes nacházejí města Hannover, Kassel a Magdeburk). Odtud pochází nejstarší doklady o výrobě vlněných tkanin z období druhého tisíciletí před našim letopočtem. </vt:lpstr>
      <vt:lpstr>Textil v muzeu</vt:lpstr>
      <vt:lpstr>V době římské (přibližně 300 př.nl. až do cca 500 n.l) zdokonalení technik výroby textilu ať již tkaním, nebo výzdobnými technikami. Díky obchodním vztahům s Orientem se na území Evropy dostávají i hedvábné látky (ale zatím se zde nevyrábí).  Nárůst počtu dochovaných pramenů – vedle archeologických hmotných či nepřímých se objevují i písemné a obrazové.  Dochované textilie v podobě hmotných pramenů pro toto období jsou především ve formě hrobových nálezů a nálezů z bažin v severských zemích. Zejména nálezy z bažin jsou výborným materiálem pro studium a rekonstruování podoby oděvu tehdejších lidí, neboť jsou dobře zakonzervovány.</vt:lpstr>
      <vt:lpstr>Textil v muzeu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Lenovo-NB2</dc:creator>
  <cp:lastModifiedBy>Lenovo-NB2</cp:lastModifiedBy>
  <cp:revision>4</cp:revision>
  <dcterms:created xsi:type="dcterms:W3CDTF">2021-01-12T09:27:48Z</dcterms:created>
  <dcterms:modified xsi:type="dcterms:W3CDTF">2021-01-12T21:06:16Z</dcterms:modified>
</cp:coreProperties>
</file>