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57" r:id="rId3"/>
    <p:sldId id="280" r:id="rId4"/>
    <p:sldId id="260" r:id="rId5"/>
    <p:sldId id="262" r:id="rId6"/>
    <p:sldId id="265" r:id="rId7"/>
    <p:sldId id="266" r:id="rId8"/>
    <p:sldId id="268" r:id="rId9"/>
    <p:sldId id="269" r:id="rId10"/>
    <p:sldId id="270" r:id="rId11"/>
    <p:sldId id="271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57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2E357-89D7-470A-B75E-4A6DB7A2C318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5B628-86A8-494C-981F-CAE90890DD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81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35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20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0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89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36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0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6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85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92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6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57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0E14-1AB5-468F-BE36-2A02F88D5794}" type="datetimeFigureOut">
              <a:rPr lang="cs-CZ" smtClean="0"/>
              <a:t>17. 1. 2021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7D99-AED7-4D2F-893B-7C681FF37F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08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cs-CZ" b="1" dirty="0" smtClean="0">
                <a:latin typeface="Georgia" panose="02040502050405020303" pitchFamily="18" charset="0"/>
              </a:rPr>
              <a:t>Textil v muzeu</a:t>
            </a:r>
            <a:br>
              <a:rPr lang="cs-CZ" b="1" dirty="0" smtClean="0">
                <a:latin typeface="Georgia" panose="02040502050405020303" pitchFamily="18" charset="0"/>
              </a:rPr>
            </a:br>
            <a:r>
              <a:rPr lang="cs-CZ" dirty="0" smtClean="0">
                <a:latin typeface="Georgia" panose="02040502050405020303" pitchFamily="18" charset="0"/>
              </a:rPr>
              <a:t>podklady pro zkoušku</a:t>
            </a:r>
            <a:br>
              <a:rPr lang="cs-CZ" dirty="0" smtClean="0">
                <a:latin typeface="Georgia" panose="02040502050405020303" pitchFamily="18" charset="0"/>
              </a:rPr>
            </a:br>
            <a:r>
              <a:rPr lang="cs-CZ" dirty="0" smtClean="0">
                <a:latin typeface="Georgia" panose="02040502050405020303" pitchFamily="18" charset="0"/>
              </a:rPr>
              <a:t/>
            </a:r>
            <a:br>
              <a:rPr lang="cs-CZ" dirty="0" smtClean="0">
                <a:latin typeface="Georgia" panose="02040502050405020303" pitchFamily="18" charset="0"/>
              </a:rPr>
            </a:br>
            <a:r>
              <a:rPr lang="cs-CZ" dirty="0" smtClean="0">
                <a:latin typeface="Georgia" panose="02040502050405020303" pitchFamily="18" charset="0"/>
              </a:rPr>
              <a:t>okruh VII. – Typologie a výroba textilií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2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/>
              <a:t>Atlasová vazba</a:t>
            </a:r>
          </a:p>
        </p:txBody>
      </p:sp>
      <p:pic>
        <p:nvPicPr>
          <p:cNvPr id="8195" name="Picture 4" descr="img29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25538"/>
            <a:ext cx="6264275" cy="553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9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56207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altLang="cs-CZ" sz="2400" b="1" dirty="0" smtClean="0">
                <a:latin typeface="Georgia" panose="02040502050405020303" pitchFamily="18" charset="0"/>
              </a:rPr>
              <a:t>Techniky proplétání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856984" cy="561637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dirty="0" smtClean="0">
                <a:latin typeface="Georgia" panose="02040502050405020303" pitchFamily="18" charset="0"/>
              </a:rPr>
              <a:t>Za použití jednoduchých pomůcek – jehlic nebo háčků se vyrábí </a:t>
            </a: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pleteniny. </a:t>
            </a:r>
            <a:r>
              <a:rPr lang="cs-CZ" altLang="cs-CZ" sz="2400" dirty="0" smtClean="0">
                <a:latin typeface="Georgia" panose="02040502050405020303" pitchFamily="18" charset="0"/>
              </a:rPr>
              <a:t>Základem je užití jedné nekonečné nitě, z níž jsou proplétáním vytvářena očka, jimiž se opakovaně protahuje nekonečná nit. Různými způsoby protahovaní oček, jejich splétáním a rozplétáním, vynecháním apod. je možno pleteninu vzorovat a také určovat její vlastnosti.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dirty="0" smtClean="0">
                <a:latin typeface="Georgia" panose="02040502050405020303" pitchFamily="18" charset="0"/>
              </a:rPr>
              <a:t>Pokročilejší technologie výroby pletenin mohou využívat i více soustav nití (dvě, tři i více).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dirty="0" smtClean="0">
                <a:latin typeface="Georgia" panose="02040502050405020303" pitchFamily="18" charset="0"/>
              </a:rPr>
              <a:t>Výroba pletenin zahrnuje technologii pletení na jehlicích a háčkování. Některé vlastnosti výrobků jsou stejné, některé rozdílné.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Vlastnosti stejné: </a:t>
            </a:r>
            <a:r>
              <a:rPr lang="cs-CZ" altLang="cs-CZ" sz="2400" dirty="0" smtClean="0">
                <a:latin typeface="Georgia" panose="02040502050405020303" pitchFamily="18" charset="0"/>
              </a:rPr>
              <a:t>jsou </a:t>
            </a:r>
            <a:r>
              <a:rPr lang="cs-CZ" altLang="cs-CZ" sz="2400" dirty="0" err="1" smtClean="0">
                <a:latin typeface="Georgia" panose="02040502050405020303" pitchFamily="18" charset="0"/>
              </a:rPr>
              <a:t>páratelné</a:t>
            </a:r>
            <a:r>
              <a:rPr lang="cs-CZ" altLang="cs-CZ" sz="2400" dirty="0" smtClean="0">
                <a:latin typeface="Georgia" panose="02040502050405020303" pitchFamily="18" charset="0"/>
              </a:rPr>
              <a:t>, pevné, poddajné, mohou se s opatrností stříhat, je nutné jejich okraj zpevnit, avšak požadovaný tvar lze docílit již při výrobě bez nutnosti stříhání. Oběma způsoby lze vyrobit i celou oděvní součástku bez nutnosti stříhat a sešívat (např. ponožka)</a:t>
            </a:r>
            <a:endParaRPr lang="cs-CZ" altLang="cs-CZ" sz="2400" dirty="0"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Vlastnosti rozdílné: </a:t>
            </a:r>
            <a:r>
              <a:rPr lang="cs-CZ" altLang="cs-CZ" sz="2400" dirty="0" smtClean="0">
                <a:latin typeface="Georgia" panose="02040502050405020303" pitchFamily="18" charset="0"/>
              </a:rPr>
              <a:t>pletené textilie jsou pružné a lze je zhotovit i strojově, háčkované textilie jsou nepružné a není možné je zhotovit strojově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2400" dirty="0" smtClean="0"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Georgia" panose="02040502050405020303" pitchFamily="18" charset="0"/>
              </a:rPr>
              <a:t>	Pletení				Háčkování</a:t>
            </a:r>
            <a:endParaRPr lang="cs-CZ" sz="2400" b="1" dirty="0">
              <a:latin typeface="Georgia" panose="02040502050405020303" pitchFamily="18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874466" cy="3589977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4053032" cy="3048585"/>
          </a:xfrm>
        </p:spPr>
      </p:pic>
    </p:spTree>
    <p:extLst>
      <p:ext uri="{BB962C8B-B14F-4D97-AF65-F5344CB8AC3E}">
        <p14:creationId xmlns:p14="http://schemas.microsoft.com/office/powerpoint/2010/main" val="316717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48464" cy="360040"/>
          </a:xfrm>
        </p:spPr>
        <p:txBody>
          <a:bodyPr>
            <a:normAutofit fontScale="90000"/>
          </a:bodyPr>
          <a:lstStyle/>
          <a:p>
            <a:r>
              <a:rPr lang="cs-CZ" sz="2400" cap="none" dirty="0" smtClean="0">
                <a:latin typeface="Georgia" panose="02040502050405020303" pitchFamily="18" charset="0"/>
              </a:rPr>
              <a:t>Techniky výroby </a:t>
            </a:r>
            <a:r>
              <a:rPr lang="cs-CZ" sz="2400" cap="none" dirty="0">
                <a:latin typeface="Georgia" panose="02040502050405020303" pitchFamily="18" charset="0"/>
              </a:rPr>
              <a:t>k</a:t>
            </a:r>
            <a:r>
              <a:rPr lang="cs-CZ" sz="2400" cap="none" dirty="0" smtClean="0">
                <a:latin typeface="Georgia" panose="02040502050405020303" pitchFamily="18" charset="0"/>
              </a:rPr>
              <a:t>rajek</a:t>
            </a:r>
            <a:endParaRPr lang="cs-CZ" sz="2400" cap="none" dirty="0">
              <a:latin typeface="Georgia" panose="02040502050405020303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0" y="1241376"/>
            <a:ext cx="9144000" cy="5616624"/>
          </a:xfrm>
        </p:spPr>
        <p:txBody>
          <a:bodyPr>
            <a:normAutofit fontScale="92500" lnSpcReduction="20000"/>
          </a:bodyPr>
          <a:lstStyle/>
          <a:p>
            <a:r>
              <a:rPr lang="cs-CZ" sz="2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Krajky</a:t>
            </a:r>
            <a:r>
              <a:rPr lang="cs-CZ" sz="26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cs-CZ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vznikají proplétáním a tvořením vazných bodů jedné nekonečné nitě nebo soustavy více nití. Jejich výroba umožňuje vytvářet jak plošné textilie, úzké pásové textilie nebo přímo požadovaný tvar (i značně složitý s velmi členitým okrajem). Jejich okraj je pevný, jsou </a:t>
            </a:r>
            <a:r>
              <a:rPr lang="cs-CZ" sz="2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nepáratelné</a:t>
            </a:r>
            <a:r>
              <a:rPr lang="cs-CZ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je možné je stříhat, ale střižený okraj je nutno zapošít. Krajky jsou vzdušné, tzn. že velká část jejich plochy nemá výplň nebo jsou průhledné, nepružné. Je možno je vyrábět ručně a některé druhy i strojově. </a:t>
            </a:r>
          </a:p>
          <a:p>
            <a:r>
              <a:rPr lang="cs-CZ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Je velké množství technik výroby krajek:</a:t>
            </a:r>
          </a:p>
          <a:p>
            <a:r>
              <a:rPr lang="cs-CZ" sz="2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Paličkování</a:t>
            </a:r>
            <a:r>
              <a:rPr lang="cs-CZ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– používá se </a:t>
            </a:r>
            <a:r>
              <a:rPr lang="cs-CZ" sz="2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herdule</a:t>
            </a:r>
            <a:r>
              <a:rPr lang="cs-CZ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jako kulatý polštář na uchycení podvinku (nákres podoby krajky), paličky s navinutou přízí, špendlíky – soustava více nití</a:t>
            </a:r>
          </a:p>
          <a:p>
            <a:r>
              <a:rPr lang="cs-CZ" sz="2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Síťování</a:t>
            </a:r>
            <a:r>
              <a:rPr lang="cs-CZ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– používá se síťovací jehla s navinutou přízí – jedna nekonečná nit</a:t>
            </a:r>
          </a:p>
          <a:p>
            <a:r>
              <a:rPr lang="cs-CZ" sz="2600" b="1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Frivolitkování</a:t>
            </a:r>
            <a:r>
              <a:rPr lang="cs-CZ" sz="2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– používá se člunek s navinutou přízí – jedna nekonečná nit. Jednoduché krajky se zhotovuji jedním člunkem, složitější tvary s více člunky</a:t>
            </a:r>
          </a:p>
          <a:p>
            <a:endParaRPr lang="cs-CZ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cs-CZ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1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2271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Šitá krajka </a:t>
            </a:r>
            <a:r>
              <a:rPr lang="cs-CZ" sz="2400" b="1" dirty="0" smtClean="0">
                <a:latin typeface="Georgia" panose="02040502050405020303" pitchFamily="18" charset="0"/>
              </a:rPr>
              <a:t>– </a:t>
            </a:r>
            <a:r>
              <a:rPr lang="cs-CZ" sz="2400" dirty="0" smtClean="0">
                <a:latin typeface="Georgia" panose="02040502050405020303" pitchFamily="18" charset="0"/>
              </a:rPr>
              <a:t>používá se jehla a nekonečná nit, zhotovuje se  bez podložky</a:t>
            </a:r>
            <a:br>
              <a:rPr lang="cs-CZ" sz="2400" dirty="0" smtClean="0">
                <a:latin typeface="Georgia" panose="02040502050405020303" pitchFamily="18" charset="0"/>
              </a:rPr>
            </a:br>
            <a:r>
              <a:rPr lang="cs-CZ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Vyšívaná krajka </a:t>
            </a:r>
            <a:r>
              <a:rPr lang="cs-CZ" sz="2400" dirty="0" smtClean="0">
                <a:latin typeface="Georgia" panose="02040502050405020303" pitchFamily="18" charset="0"/>
              </a:rPr>
              <a:t>– používá se jehla a nekonečná nit, zhotovuje se na podložce</a:t>
            </a:r>
            <a:br>
              <a:rPr lang="cs-CZ" sz="2400" dirty="0" smtClean="0">
                <a:latin typeface="Georgia" panose="02040502050405020303" pitchFamily="18" charset="0"/>
              </a:rPr>
            </a:br>
            <a:r>
              <a:rPr lang="cs-CZ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Drhání</a:t>
            </a:r>
            <a:r>
              <a:rPr lang="cs-CZ" sz="2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cs-CZ" sz="2400" dirty="0" smtClean="0">
                <a:latin typeface="Georgia" panose="02040502050405020303" pitchFamily="18" charset="0"/>
              </a:rPr>
              <a:t>– používá se pouze příze v několika soustavách nití, jež se vzájemně provazují různými druhy uzlů</a:t>
            </a:r>
            <a:br>
              <a:rPr lang="cs-CZ" sz="2400" dirty="0" smtClean="0">
                <a:latin typeface="Georgia" panose="02040502050405020303" pitchFamily="18" charset="0"/>
              </a:rPr>
            </a:br>
            <a:r>
              <a:rPr lang="cs-CZ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Pletení</a:t>
            </a:r>
            <a:r>
              <a:rPr lang="cs-CZ" sz="2400" dirty="0" smtClean="0">
                <a:latin typeface="Georgia" panose="02040502050405020303" pitchFamily="18" charset="0"/>
              </a:rPr>
              <a:t/>
            </a:r>
            <a:br>
              <a:rPr lang="cs-CZ" sz="2400" dirty="0" smtClean="0">
                <a:latin typeface="Georgia" panose="02040502050405020303" pitchFamily="18" charset="0"/>
              </a:rPr>
            </a:br>
            <a:r>
              <a:rPr lang="cs-CZ" sz="2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Háčkování</a:t>
            </a:r>
            <a:r>
              <a:rPr lang="cs-CZ" sz="2400" b="1" smtClean="0">
                <a:latin typeface="Georgia" panose="02040502050405020303" pitchFamily="18" charset="0"/>
              </a:rPr>
              <a:t/>
            </a:r>
            <a:br>
              <a:rPr lang="cs-CZ" sz="2400" b="1" smtClean="0">
                <a:latin typeface="Georgia" panose="02040502050405020303" pitchFamily="18" charset="0"/>
              </a:rPr>
            </a:br>
            <a:r>
              <a:rPr lang="cs-CZ" sz="2400" b="1" smtClean="0">
                <a:latin typeface="Georgia" panose="02040502050405020303" pitchFamily="18" charset="0"/>
              </a:rPr>
              <a:t>atd.</a:t>
            </a:r>
            <a:r>
              <a:rPr lang="cs-CZ" sz="2400" b="1" dirty="0">
                <a:latin typeface="Georgia" panose="02040502050405020303" pitchFamily="18" charset="0"/>
              </a:rPr>
              <a:t/>
            </a:r>
            <a:br>
              <a:rPr lang="cs-CZ" sz="2400" b="1" dirty="0">
                <a:latin typeface="Georgia" panose="02040502050405020303" pitchFamily="18" charset="0"/>
              </a:rPr>
            </a:br>
            <a:r>
              <a:rPr lang="cs-CZ" sz="2400" b="1" dirty="0" smtClean="0">
                <a:latin typeface="Georgia" panose="02040502050405020303" pitchFamily="18" charset="0"/>
              </a:rPr>
              <a:t/>
            </a:r>
            <a:br>
              <a:rPr lang="cs-CZ" sz="2400" b="1" dirty="0" smtClean="0">
                <a:latin typeface="Georgia" panose="02040502050405020303" pitchFamily="18" charset="0"/>
              </a:rPr>
            </a:br>
            <a:r>
              <a:rPr lang="cs-CZ" sz="2400" b="1" dirty="0">
                <a:latin typeface="Georgia" panose="02040502050405020303" pitchFamily="18" charset="0"/>
              </a:rPr>
              <a:t/>
            </a:r>
            <a:br>
              <a:rPr lang="cs-CZ" sz="2400" b="1" dirty="0">
                <a:latin typeface="Georgia" panose="02040502050405020303" pitchFamily="18" charset="0"/>
              </a:rPr>
            </a:br>
            <a:r>
              <a:rPr lang="cs-CZ" sz="2400" b="1" dirty="0" smtClean="0">
                <a:latin typeface="Georgia" panose="02040502050405020303" pitchFamily="18" charset="0"/>
              </a:rPr>
              <a:t/>
            </a:r>
            <a:br>
              <a:rPr lang="cs-CZ" sz="2400" b="1" dirty="0" smtClean="0">
                <a:latin typeface="Georgia" panose="02040502050405020303" pitchFamily="18" charset="0"/>
              </a:rPr>
            </a:br>
            <a:r>
              <a:rPr lang="cs-CZ" sz="2400" b="1" dirty="0">
                <a:latin typeface="Georgia" panose="02040502050405020303" pitchFamily="18" charset="0"/>
              </a:rPr>
              <a:t/>
            </a:r>
            <a:br>
              <a:rPr lang="cs-CZ" sz="2400" b="1" dirty="0">
                <a:latin typeface="Georgia" panose="02040502050405020303" pitchFamily="18" charset="0"/>
              </a:rPr>
            </a:br>
            <a:r>
              <a:rPr lang="cs-CZ" sz="2400" b="1" dirty="0" smtClean="0">
                <a:latin typeface="Georgia" panose="02040502050405020303" pitchFamily="18" charset="0"/>
              </a:rPr>
              <a:t/>
            </a:r>
            <a:br>
              <a:rPr lang="cs-CZ" sz="2400" b="1" dirty="0" smtClean="0">
                <a:latin typeface="Georgia" panose="02040502050405020303" pitchFamily="18" charset="0"/>
              </a:rPr>
            </a:br>
            <a:r>
              <a:rPr lang="cs-CZ" sz="2400" b="1" dirty="0">
                <a:latin typeface="Georgia" panose="02040502050405020303" pitchFamily="18" charset="0"/>
              </a:rPr>
              <a:t/>
            </a:r>
            <a:br>
              <a:rPr lang="cs-CZ" sz="2400" b="1" dirty="0">
                <a:latin typeface="Georgia" panose="02040502050405020303" pitchFamily="18" charset="0"/>
              </a:rPr>
            </a:br>
            <a:r>
              <a:rPr lang="cs-CZ" sz="2400" b="1" dirty="0" smtClean="0">
                <a:latin typeface="Georgia" panose="02040502050405020303" pitchFamily="18" charset="0"/>
              </a:rPr>
              <a:t/>
            </a:r>
            <a:br>
              <a:rPr lang="cs-CZ" sz="2400" b="1" dirty="0" smtClean="0">
                <a:latin typeface="Georgia" panose="02040502050405020303" pitchFamily="18" charset="0"/>
              </a:rPr>
            </a:br>
            <a:endParaRPr lang="cs-CZ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5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cs-CZ" altLang="cs-CZ" sz="2400" b="1" dirty="0" smtClean="0">
                <a:latin typeface="Georgia" panose="02040502050405020303" pitchFamily="18" charset="0"/>
              </a:rPr>
              <a:t>Výroba textilií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476672"/>
            <a:ext cx="8856984" cy="638132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sz="2400" dirty="0" smtClean="0">
                <a:latin typeface="Georgia" panose="02040502050405020303" pitchFamily="18" charset="0"/>
              </a:rPr>
              <a:t>Jednotlivá textilní </a:t>
            </a: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vlákna se spřádají do příze </a:t>
            </a:r>
            <a:r>
              <a:rPr lang="cs-CZ" altLang="cs-CZ" sz="2400" dirty="0" smtClean="0">
                <a:latin typeface="Georgia" panose="02040502050405020303" pitchFamily="18" charset="0"/>
              </a:rPr>
              <a:t>(nitě různých tlouštěk, stavby – z jedné, dvou i více nití; složení – </a:t>
            </a:r>
            <a:r>
              <a:rPr lang="cs-CZ" altLang="cs-CZ" sz="2400" dirty="0" err="1" smtClean="0">
                <a:latin typeface="Georgia" panose="02040502050405020303" pitchFamily="18" charset="0"/>
              </a:rPr>
              <a:t>jednodruhové</a:t>
            </a:r>
            <a:r>
              <a:rPr lang="cs-CZ" altLang="cs-CZ" sz="2400" dirty="0" smtClean="0">
                <a:latin typeface="Georgia" panose="02040502050405020303" pitchFamily="18" charset="0"/>
              </a:rPr>
              <a:t>, </a:t>
            </a:r>
            <a:r>
              <a:rPr lang="cs-CZ" altLang="cs-CZ" sz="2400" dirty="0" err="1" smtClean="0">
                <a:latin typeface="Georgia" panose="02040502050405020303" pitchFamily="18" charset="0"/>
              </a:rPr>
              <a:t>dvoudruhové</a:t>
            </a:r>
            <a:r>
              <a:rPr lang="cs-CZ" altLang="cs-CZ" sz="2400" dirty="0" smtClean="0">
                <a:latin typeface="Georgia" panose="02040502050405020303" pitchFamily="18" charset="0"/>
              </a:rPr>
              <a:t> nebo </a:t>
            </a:r>
            <a:r>
              <a:rPr lang="cs-CZ" altLang="cs-CZ" sz="2400" dirty="0" err="1" smtClean="0">
                <a:latin typeface="Georgia" panose="02040502050405020303" pitchFamily="18" charset="0"/>
              </a:rPr>
              <a:t>vícedruhové</a:t>
            </a:r>
            <a:r>
              <a:rPr lang="cs-CZ" altLang="cs-CZ" sz="2400" dirty="0" smtClean="0">
                <a:latin typeface="Georgia" panose="02040502050405020303" pitchFamily="18" charset="0"/>
              </a:rPr>
              <a:t>). Následně se příze zpracovává do plošných textilií mnoha výrobními postupy – tkaním, proplétáním, pletením, háčkováním, paličkováním, síťováním popř. jinými výrobními postupy. Získáváme tak tkaniny, pleteniny a krajky. </a:t>
            </a:r>
          </a:p>
          <a:p>
            <a:pPr marL="0" indent="0" eaLnBrk="1" hangingPunct="1">
              <a:buNone/>
              <a:defRPr/>
            </a:pPr>
            <a:endParaRPr lang="cs-CZ" altLang="cs-CZ" sz="2400" dirty="0">
              <a:latin typeface="Georgia" panose="02040502050405020303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cs-CZ" altLang="cs-CZ" sz="2400" dirty="0" smtClean="0">
                <a:latin typeface="Georgia" panose="02040502050405020303" pitchFamily="18" charset="0"/>
              </a:rPr>
              <a:t>Výrobní postupy na zhotovení textilií dělíme dle užitých pomůcek na: </a:t>
            </a:r>
            <a:endParaRPr lang="cs-CZ" altLang="cs-CZ" sz="2400" dirty="0">
              <a:latin typeface="Georgia" panose="02040502050405020303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400" b="1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Předtkalcovské</a:t>
            </a: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techniky </a:t>
            </a:r>
            <a:r>
              <a:rPr lang="cs-CZ" altLang="cs-CZ" sz="2400" dirty="0" smtClean="0">
                <a:latin typeface="Georgia" panose="02040502050405020303" pitchFamily="18" charset="0"/>
              </a:rPr>
              <a:t>– tkaní na </a:t>
            </a:r>
            <a:r>
              <a:rPr lang="cs-CZ" altLang="cs-CZ" sz="2400" dirty="0" err="1" smtClean="0">
                <a:latin typeface="Georgia" panose="02040502050405020303" pitchFamily="18" charset="0"/>
              </a:rPr>
              <a:t>karetkách</a:t>
            </a:r>
            <a:r>
              <a:rPr lang="cs-CZ" altLang="cs-CZ" sz="2400" dirty="0" smtClean="0">
                <a:latin typeface="Georgia" panose="02040502050405020303" pitchFamily="18" charset="0"/>
              </a:rPr>
              <a:t>, tkaní na destičkách, </a:t>
            </a:r>
            <a:r>
              <a:rPr lang="cs-CZ" altLang="cs-CZ" sz="2400" dirty="0" err="1" smtClean="0">
                <a:latin typeface="Georgia" panose="02040502050405020303" pitchFamily="18" charset="0"/>
              </a:rPr>
              <a:t>krosienka</a:t>
            </a:r>
            <a:endParaRPr lang="cs-CZ" altLang="cs-CZ" sz="2400" dirty="0">
              <a:latin typeface="Georgia" panose="02040502050405020303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Tkalcovské techniky </a:t>
            </a:r>
            <a:r>
              <a:rPr lang="cs-CZ" altLang="cs-CZ" sz="2400" dirty="0" smtClean="0">
                <a:latin typeface="Georgia" panose="02040502050405020303" pitchFamily="18" charset="0"/>
              </a:rPr>
              <a:t>– tkalcovský stav svislý a vodorovný</a:t>
            </a:r>
          </a:p>
          <a:p>
            <a:pPr marL="0" indent="0" eaLnBrk="1" hangingPunct="1">
              <a:buNone/>
              <a:defRPr/>
            </a:pP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Techniky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propletání</a:t>
            </a: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cs-CZ" altLang="cs-CZ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– </a:t>
            </a:r>
            <a:r>
              <a:rPr lang="cs-CZ" altLang="cs-CZ" sz="2400" dirty="0" smtClean="0">
                <a:latin typeface="Georgia" panose="02040502050405020303" pitchFamily="18" charset="0"/>
              </a:rPr>
              <a:t>pletení na jehlicích, háčkování</a:t>
            </a:r>
          </a:p>
          <a:p>
            <a:pPr marL="0" indent="0" eaLnBrk="1" hangingPunct="1">
              <a:buNone/>
              <a:defRPr/>
            </a:pP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Techniky výroby krajek </a:t>
            </a:r>
            <a:r>
              <a:rPr lang="cs-CZ" altLang="cs-CZ" sz="2400" dirty="0" smtClean="0">
                <a:latin typeface="Georgia" panose="02040502050405020303" pitchFamily="18" charset="0"/>
              </a:rPr>
              <a:t>– paličkování, síťování, frivolitka</a:t>
            </a:r>
          </a:p>
        </p:txBody>
      </p:sp>
    </p:spTree>
    <p:extLst>
      <p:ext uri="{BB962C8B-B14F-4D97-AF65-F5344CB8AC3E}">
        <p14:creationId xmlns:p14="http://schemas.microsoft.com/office/powerpoint/2010/main" val="10793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err="1" smtClean="0">
                <a:latin typeface="Georgia" panose="02040502050405020303" pitchFamily="18" charset="0"/>
              </a:rPr>
              <a:t>Předtkalcovské</a:t>
            </a:r>
            <a:r>
              <a:rPr lang="cs-CZ" sz="2400" b="1" dirty="0" smtClean="0">
                <a:latin typeface="Georgia" panose="02040502050405020303" pitchFamily="18" charset="0"/>
              </a:rPr>
              <a:t> techniky </a:t>
            </a:r>
            <a:r>
              <a:rPr lang="cs-CZ" sz="2400" b="0" dirty="0" smtClean="0">
                <a:latin typeface="Georgia" panose="02040502050405020303" pitchFamily="18" charset="0"/>
              </a:rPr>
              <a:t>– sloužily k zhotovení tkanin ještě před vynálezem tkalcovského stavu. Realizují se za využití  jednoduchých pomůcek, které slouží k držení osnovních nití a manipulaci s nimi tak, aby mohlo dojít k vytváření vazných bodů (viz níže) a tkanina držela pohromadě. Pracují rovněž se dvěma soustavami nití (osnova a útek).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0" dirty="0" smtClean="0">
                <a:latin typeface="Georgia" panose="02040502050405020303" pitchFamily="18" charset="0"/>
              </a:rPr>
              <a:t>Při těchto technikách vznikají tkaniny převážně ve formě různě širokých pásů, i vzorovaných, které se k získání větší šíře sešívaly podélnou stranou k sobě. </a:t>
            </a:r>
            <a:br>
              <a:rPr lang="cs-CZ" sz="2400" b="0" dirty="0" smtClean="0">
                <a:latin typeface="Georgia" panose="02040502050405020303" pitchFamily="18" charset="0"/>
              </a:rPr>
            </a:br>
            <a:r>
              <a:rPr lang="cs-CZ" sz="2400" dirty="0" smtClean="0">
                <a:latin typeface="Georgia" panose="02040502050405020303" pitchFamily="18" charset="0"/>
              </a:rPr>
              <a:t>Tkaniny takto zhotovené lze je vzorovat, stříhat, jsou však nepružné, pevné, jsou </a:t>
            </a:r>
            <a:r>
              <a:rPr lang="cs-CZ" sz="2400" dirty="0" err="1" smtClean="0">
                <a:latin typeface="Georgia" panose="02040502050405020303" pitchFamily="18" charset="0"/>
              </a:rPr>
              <a:t>nepáratelné</a:t>
            </a:r>
            <a:r>
              <a:rPr lang="cs-CZ" sz="2400" dirty="0" smtClean="0">
                <a:latin typeface="Georgia" panose="02040502050405020303" pitchFamily="18" charset="0"/>
              </a:rPr>
              <a:t>. </a:t>
            </a:r>
            <a:br>
              <a:rPr lang="cs-CZ" sz="2400" dirty="0" smtClean="0">
                <a:latin typeface="Georgia" panose="02040502050405020303" pitchFamily="18" charset="0"/>
              </a:rPr>
            </a:br>
            <a:r>
              <a:rPr lang="cs-CZ" sz="2400" dirty="0" smtClean="0">
                <a:latin typeface="Georgia" panose="02040502050405020303" pitchFamily="18" charset="0"/>
              </a:rPr>
              <a:t>Výjimkou je </a:t>
            </a:r>
            <a:r>
              <a:rPr lang="cs-CZ" sz="2400" dirty="0" err="1" smtClean="0">
                <a:latin typeface="Georgia" panose="02040502050405020303" pitchFamily="18" charset="0"/>
              </a:rPr>
              <a:t>krosienka</a:t>
            </a:r>
            <a:r>
              <a:rPr lang="cs-CZ" sz="2400" dirty="0" smtClean="0">
                <a:latin typeface="Georgia" panose="02040502050405020303" pitchFamily="18" charset="0"/>
              </a:rPr>
              <a:t> (viz níže).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60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Tkaní na </a:t>
            </a:r>
            <a:r>
              <a:rPr lang="cs-CZ" sz="2400" b="1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karetkách</a:t>
            </a:r>
            <a:r>
              <a:rPr 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		Tkaní na destičce</a:t>
            </a:r>
            <a:endParaRPr lang="cs-CZ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3240360" cy="4577651"/>
          </a:xfrm>
        </p:spPr>
      </p:pic>
      <p:pic>
        <p:nvPicPr>
          <p:cNvPr id="5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126279" cy="4266068"/>
          </a:xfrm>
        </p:spPr>
      </p:pic>
    </p:spTree>
    <p:extLst>
      <p:ext uri="{BB962C8B-B14F-4D97-AF65-F5344CB8AC3E}">
        <p14:creationId xmlns:p14="http://schemas.microsoft.com/office/powerpoint/2010/main" val="31770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Krosienka</a:t>
            </a:r>
            <a:r>
              <a:rPr 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cs-CZ" sz="2400" dirty="0" smtClean="0">
                <a:latin typeface="Georgia" panose="02040502050405020303" pitchFamily="18" charset="0"/>
              </a:rPr>
              <a:t>– pracuje pouze s jednou sestavou nití (pouze s osnovou, útek není), tkanina se vytváří </a:t>
            </a:r>
            <a:r>
              <a:rPr lang="cs-CZ" sz="2400" dirty="0" err="1" smtClean="0">
                <a:latin typeface="Georgia" panose="02040502050405020303" pitchFamily="18" charset="0"/>
              </a:rPr>
              <a:t>propletáním</a:t>
            </a:r>
            <a:r>
              <a:rPr lang="cs-CZ" sz="2400" dirty="0" smtClean="0">
                <a:latin typeface="Georgia" panose="02040502050405020303" pitchFamily="18" charset="0"/>
              </a:rPr>
              <a:t> osnovních  nití mezi sebou, je částečně pružná, </a:t>
            </a:r>
            <a:r>
              <a:rPr lang="cs-CZ" sz="2400" dirty="0" err="1" smtClean="0">
                <a:latin typeface="Georgia" panose="02040502050405020303" pitchFamily="18" charset="0"/>
              </a:rPr>
              <a:t>páratelná</a:t>
            </a:r>
            <a:r>
              <a:rPr lang="cs-CZ" sz="2400" dirty="0" smtClean="0">
                <a:latin typeface="Georgia" panose="02040502050405020303" pitchFamily="18" charset="0"/>
              </a:rPr>
              <a:t>, pevná, nesmí se stříhat, tkaninu je možné při výrobě tvarovat do požadovaného, avšak jednoduchého tvaru.</a:t>
            </a: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7340816" cy="3915102"/>
          </a:xfrm>
        </p:spPr>
      </p:pic>
    </p:spTree>
    <p:extLst>
      <p:ext uri="{BB962C8B-B14F-4D97-AF65-F5344CB8AC3E}">
        <p14:creationId xmlns:p14="http://schemas.microsoft.com/office/powerpoint/2010/main" val="37652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altLang="cs-CZ" sz="2400" b="1" dirty="0" smtClean="0">
                <a:latin typeface="Georgia" panose="02040502050405020303" pitchFamily="18" charset="0"/>
              </a:rPr>
              <a:t>Tkalcovské techniky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640960" cy="583264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dirty="0" smtClean="0">
                <a:latin typeface="Georgia" panose="02040502050405020303" pitchFamily="18" charset="0"/>
              </a:rPr>
              <a:t>Tkaním na tkalcovském stavu (svislém nebo vodorovném) vznikají </a:t>
            </a: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tkaniny.</a:t>
            </a:r>
            <a:r>
              <a:rPr lang="cs-CZ" altLang="cs-CZ" sz="2400" dirty="0">
                <a:latin typeface="Georgia" panose="02040502050405020303" pitchFamily="18" charset="0"/>
              </a:rPr>
              <a:t> Základní vlastností tkanin je, že jsou </a:t>
            </a:r>
            <a:r>
              <a:rPr lang="cs-CZ" altLang="cs-CZ" sz="2400" b="1" dirty="0" err="1">
                <a:latin typeface="Georgia" panose="02040502050405020303" pitchFamily="18" charset="0"/>
              </a:rPr>
              <a:t>nepáratelné</a:t>
            </a:r>
            <a:r>
              <a:rPr lang="cs-CZ" altLang="cs-CZ" sz="2400" dirty="0">
                <a:latin typeface="Georgia" panose="02040502050405020303" pitchFamily="18" charset="0"/>
              </a:rPr>
              <a:t>, lze je stříhat, ale jejich okraj </a:t>
            </a:r>
            <a:r>
              <a:rPr lang="cs-CZ" altLang="cs-CZ" sz="2400" dirty="0" smtClean="0">
                <a:latin typeface="Georgia" panose="02040502050405020303" pitchFamily="18" charset="0"/>
              </a:rPr>
              <a:t>je nutno po stříhání zpevnit obšitím.</a:t>
            </a:r>
            <a:endParaRPr lang="cs-CZ" altLang="cs-CZ" sz="2400" dirty="0">
              <a:latin typeface="Georgia" panose="02040502050405020303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dirty="0" smtClean="0">
                <a:latin typeface="Georgia" panose="02040502050405020303" pitchFamily="18" charset="0"/>
              </a:rPr>
              <a:t>Tkaniny mají dvě soustavy nití - osnovní a útkové, které se navzájem provazují a tak vznikají různé vazby. Vazba určuje vzhled tkaniny, vytváří vzory, ovlivňuje užitné a zpracovatelské vlastnosti tkaniny.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800" dirty="0">
                <a:latin typeface="Georgia" panose="02040502050405020303" pitchFamily="18" charset="0"/>
              </a:rPr>
              <a:t/>
            </a:r>
            <a:br>
              <a:rPr lang="cs-CZ" altLang="cs-CZ" sz="2800" dirty="0">
                <a:latin typeface="Georgia" panose="02040502050405020303" pitchFamily="18" charset="0"/>
              </a:rPr>
            </a:br>
            <a:r>
              <a:rPr lang="cs-CZ" altLang="cs-CZ" sz="2400" dirty="0">
                <a:latin typeface="Georgia" panose="02040502050405020303" pitchFamily="18" charset="0"/>
              </a:rPr>
              <a:t>R</a:t>
            </a:r>
            <a:r>
              <a:rPr lang="cs-CZ" altLang="cs-CZ" sz="2400" dirty="0" smtClean="0">
                <a:latin typeface="Georgia" panose="02040502050405020303" pitchFamily="18" charset="0"/>
              </a:rPr>
              <a:t>ozeznáváme tyto základní tkalcovské vazby:</a:t>
            </a:r>
            <a:r>
              <a:rPr lang="cs-CZ" altLang="cs-CZ" sz="2800" dirty="0">
                <a:latin typeface="Georgia" panose="02040502050405020303" pitchFamily="18" charset="0"/>
              </a:rPr>
              <a:t/>
            </a:r>
            <a:br>
              <a:rPr lang="cs-CZ" altLang="cs-CZ" sz="2800" dirty="0">
                <a:latin typeface="Georgia" panose="02040502050405020303" pitchFamily="18" charset="0"/>
              </a:rPr>
            </a:b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základní </a:t>
            </a:r>
            <a:r>
              <a:rPr lang="cs-CZ" altLang="cs-CZ" sz="2400" b="1" dirty="0">
                <a:latin typeface="Georgia" panose="02040502050405020303" pitchFamily="18" charset="0"/>
              </a:rPr>
              <a:t>- </a:t>
            </a:r>
            <a:r>
              <a:rPr lang="cs-CZ" altLang="cs-CZ" sz="2400" dirty="0">
                <a:latin typeface="Georgia" panose="02040502050405020303" pitchFamily="18" charset="0"/>
              </a:rPr>
              <a:t>plátnová, keprová, atlasová</a:t>
            </a:r>
            <a:r>
              <a:rPr lang="cs-CZ" altLang="cs-CZ" sz="2400" b="1" dirty="0">
                <a:latin typeface="Georgia" panose="02040502050405020303" pitchFamily="18" charset="0"/>
              </a:rPr>
              <a:t/>
            </a:r>
            <a:br>
              <a:rPr lang="cs-CZ" altLang="cs-CZ" sz="2400" b="1" dirty="0">
                <a:latin typeface="Georgia" panose="02040502050405020303" pitchFamily="18" charset="0"/>
              </a:rPr>
            </a:b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z nich odvozené</a:t>
            </a:r>
            <a:r>
              <a:rPr lang="cs-CZ" altLang="cs-CZ" sz="2400" b="1" dirty="0" smtClean="0">
                <a:latin typeface="Georgia" panose="02040502050405020303" pitchFamily="18" charset="0"/>
              </a:rPr>
              <a:t> </a:t>
            </a:r>
            <a:r>
              <a:rPr lang="cs-CZ" altLang="cs-CZ" sz="2400" b="1" dirty="0">
                <a:latin typeface="Georgia" panose="02040502050405020303" pitchFamily="18" charset="0"/>
              </a:rPr>
              <a:t>-</a:t>
            </a:r>
            <a:r>
              <a:rPr lang="cs-CZ" altLang="cs-CZ" sz="2400" dirty="0">
                <a:latin typeface="Georgia" panose="02040502050405020303" pitchFamily="18" charset="0"/>
              </a:rPr>
              <a:t> panama, zesílený kepr, </a:t>
            </a:r>
            <a:r>
              <a:rPr lang="cs-CZ" altLang="cs-CZ" sz="2400" dirty="0" smtClean="0">
                <a:latin typeface="Georgia" panose="02040502050405020303" pitchFamily="18" charset="0"/>
              </a:rPr>
              <a:t>vzorovaný </a:t>
            </a:r>
            <a:r>
              <a:rPr lang="cs-CZ" altLang="cs-CZ" sz="2400" dirty="0">
                <a:latin typeface="Georgia" panose="02040502050405020303" pitchFamily="18" charset="0"/>
              </a:rPr>
              <a:t>atlas atd.</a:t>
            </a:r>
            <a:r>
              <a:rPr lang="cs-CZ" altLang="cs-CZ" sz="2400" b="1" dirty="0">
                <a:latin typeface="Georgia" panose="02040502050405020303" pitchFamily="18" charset="0"/>
              </a:rPr>
              <a:t/>
            </a:r>
            <a:br>
              <a:rPr lang="cs-CZ" altLang="cs-CZ" sz="2400" b="1" dirty="0">
                <a:latin typeface="Georgia" panose="02040502050405020303" pitchFamily="18" charset="0"/>
              </a:rPr>
            </a:b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složené </a:t>
            </a:r>
            <a:r>
              <a:rPr lang="cs-CZ" altLang="cs-CZ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a volně sestavené </a:t>
            </a:r>
            <a:r>
              <a:rPr lang="cs-CZ" altLang="cs-CZ" sz="2400" b="1" dirty="0">
                <a:latin typeface="Georgia" panose="02040502050405020303" pitchFamily="18" charset="0"/>
              </a:rPr>
              <a:t>- </a:t>
            </a:r>
            <a:r>
              <a:rPr lang="cs-CZ" altLang="cs-CZ" sz="2400" dirty="0">
                <a:latin typeface="Georgia" panose="02040502050405020303" pitchFamily="18" charset="0"/>
              </a:rPr>
              <a:t>krepová, kanavová, vaflová</a:t>
            </a:r>
            <a:r>
              <a:rPr lang="cs-CZ" altLang="cs-CZ" sz="2400" b="1" dirty="0">
                <a:latin typeface="Georgia" panose="02040502050405020303" pitchFamily="18" charset="0"/>
              </a:rPr>
              <a:t/>
            </a:r>
            <a:br>
              <a:rPr lang="cs-CZ" altLang="cs-CZ" sz="2400" b="1" dirty="0">
                <a:latin typeface="Georgia" panose="02040502050405020303" pitchFamily="18" charset="0"/>
              </a:rPr>
            </a:br>
            <a:r>
              <a:rPr lang="cs-CZ" altLang="cs-CZ" sz="24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ostatní </a:t>
            </a:r>
            <a:r>
              <a:rPr lang="cs-CZ" altLang="cs-CZ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vazebné techniky </a:t>
            </a:r>
            <a:r>
              <a:rPr lang="cs-CZ" altLang="cs-CZ" sz="2400" b="1" dirty="0">
                <a:latin typeface="Georgia" panose="02040502050405020303" pitchFamily="18" charset="0"/>
              </a:rPr>
              <a:t>-</a:t>
            </a:r>
            <a:r>
              <a:rPr lang="cs-CZ" altLang="cs-CZ" sz="2400" dirty="0">
                <a:latin typeface="Georgia" panose="02040502050405020303" pitchFamily="18" charset="0"/>
              </a:rPr>
              <a:t> smyčkové, vlasové, dvojité</a:t>
            </a:r>
            <a:r>
              <a:rPr lang="cs-CZ" altLang="cs-CZ" sz="2400" b="1" dirty="0">
                <a:latin typeface="Georgia" panose="02040502050405020303" pitchFamily="18" charset="0"/>
              </a:rPr>
              <a:t> </a:t>
            </a:r>
            <a:r>
              <a:rPr lang="cs-CZ" altLang="cs-CZ" sz="2400" dirty="0">
                <a:latin typeface="Georgia" panose="02040502050405020303" pitchFamily="18" charset="0"/>
              </a:rPr>
              <a:t>jsou  tvořeny více než dvěma soustavami nití.</a:t>
            </a:r>
            <a:br>
              <a:rPr lang="cs-CZ" altLang="cs-CZ" sz="2400" dirty="0">
                <a:latin typeface="Georgia" panose="02040502050405020303" pitchFamily="18" charset="0"/>
              </a:rPr>
            </a:br>
            <a:r>
              <a:rPr lang="cs-CZ" altLang="cs-CZ" sz="2400" b="1" dirty="0">
                <a:latin typeface="Georgia" panose="02040502050405020303" pitchFamily="18" charset="0"/>
              </a:rPr>
              <a:t/>
            </a:r>
            <a:br>
              <a:rPr lang="cs-CZ" altLang="cs-CZ" sz="2400" b="1" dirty="0">
                <a:latin typeface="Georgia" panose="02040502050405020303" pitchFamily="18" charset="0"/>
              </a:rPr>
            </a:br>
            <a:r>
              <a:rPr lang="cs-CZ" altLang="cs-CZ" sz="2400" b="1" dirty="0" smtClean="0">
                <a:latin typeface="Georgia" panose="02040502050405020303" pitchFamily="18" charset="0"/>
              </a:rPr>
              <a:t>Podle užité tkalcovské vazby se odvozují názvy tkanin: </a:t>
            </a:r>
            <a:r>
              <a:rPr lang="cs-CZ" altLang="cs-CZ" sz="2400" dirty="0" smtClean="0">
                <a:latin typeface="Georgia" panose="02040502050405020303" pitchFamily="18" charset="0"/>
              </a:rPr>
              <a:t>plátno, kepr, atlas, popelín</a:t>
            </a:r>
            <a:r>
              <a:rPr lang="cs-CZ" altLang="cs-CZ" sz="2400" dirty="0">
                <a:latin typeface="Georgia" panose="02040502050405020303" pitchFamily="18" charset="0"/>
              </a:rPr>
              <a:t>, barchet, flanel, tvíd, cibelín, fresko atd.</a:t>
            </a:r>
            <a:endParaRPr lang="cs-CZ" alt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607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eorgia" panose="02040502050405020303" pitchFamily="18" charset="0"/>
              </a:rPr>
              <a:t>Tkalcovský stav</a:t>
            </a:r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555442" cy="5145567"/>
          </a:xfrm>
        </p:spPr>
      </p:pic>
    </p:spTree>
    <p:extLst>
      <p:ext uri="{BB962C8B-B14F-4D97-AF65-F5344CB8AC3E}">
        <p14:creationId xmlns:p14="http://schemas.microsoft.com/office/powerpoint/2010/main" val="19962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Georgia" panose="02040502050405020303" pitchFamily="18" charset="0"/>
              </a:rPr>
              <a:t>Plátnová vazba</a:t>
            </a:r>
          </a:p>
        </p:txBody>
      </p:sp>
      <p:pic>
        <p:nvPicPr>
          <p:cNvPr id="6147" name="Picture 4" descr="img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19238"/>
            <a:ext cx="7848600" cy="5145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0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Georgia" panose="02040502050405020303" pitchFamily="18" charset="0"/>
              </a:rPr>
              <a:t>Keprová vazba</a:t>
            </a:r>
          </a:p>
        </p:txBody>
      </p:sp>
      <p:pic>
        <p:nvPicPr>
          <p:cNvPr id="7171" name="Picture 4" descr="img29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217613"/>
            <a:ext cx="6408737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659</Words>
  <Application>Microsoft Office PowerPoint</Application>
  <PresentationFormat>Předvádění na obrazovce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Textil v muzeu podklady pro zkoušku  okruh VII. – Typologie a výroba textilií</vt:lpstr>
      <vt:lpstr>Výroba textilií</vt:lpstr>
      <vt:lpstr>Předtkalcovské techniky – sloužily k zhotovení tkanin ještě před vynálezem tkalcovského stavu. Realizují se za využití  jednoduchých pomůcek, které slouží k držení osnovních nití a manipulaci s nimi tak, aby mohlo dojít k vytváření vazných bodů (viz níže) a tkanina držela pohromadě. Pracují rovněž se dvěma soustavami nití (osnova a útek). Při těchto technikách vznikají tkaniny převážně ve formě různě širokých pásů, i vzorovaných, které se k získání větší šíře sešívaly podélnou stranou k sobě.  Tkaniny takto zhotovené lze je vzorovat, stříhat, jsou však nepružné, pevné, jsou nepáratelné.  Výjimkou je krosienka (viz níže).</vt:lpstr>
      <vt:lpstr> Tkaní na karetkách   Tkaní na destičce</vt:lpstr>
      <vt:lpstr>Krosienka – pracuje pouze s jednou sestavou nití (pouze s osnovou, útek není), tkanina se vytváří propletáním osnovních  nití mezi sebou, je částečně pružná, páratelná, pevná, nesmí se stříhat, tkaninu je možné při výrobě tvarovat do požadovaného, avšak jednoduchého tvaru.</vt:lpstr>
      <vt:lpstr>Tkalcovské techniky</vt:lpstr>
      <vt:lpstr>Tkalcovský stav</vt:lpstr>
      <vt:lpstr>Plátnová vazba</vt:lpstr>
      <vt:lpstr>Keprová vazba</vt:lpstr>
      <vt:lpstr>Atlasová vazba</vt:lpstr>
      <vt:lpstr>Techniky proplétání </vt:lpstr>
      <vt:lpstr> Pletení    Háčkování</vt:lpstr>
      <vt:lpstr>Techniky výroby krajek</vt:lpstr>
      <vt:lpstr>Šitá krajka – používá se jehla a nekonečná nit, zhotovuje se  bez podložky Vyšívaná krajka – používá se jehla a nekonečná nit, zhotovuje se na podložce Drhání – používá se pouze příze v několika soustavách nití, jež se vzájemně provazují různými druhy uzlů Pletení Háčkování atd.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Textil v muzeu podklady pro zkoušku  okruh VII. – Typologie a výroba textilií</dc:title>
  <dc:creator>Lenovo-NB2</dc:creator>
  <cp:lastModifiedBy>Lenovo-NB2</cp:lastModifiedBy>
  <cp:revision>15</cp:revision>
  <dcterms:created xsi:type="dcterms:W3CDTF">2021-01-14T13:40:27Z</dcterms:created>
  <dcterms:modified xsi:type="dcterms:W3CDTF">2021-01-17T13:40:42Z</dcterms:modified>
</cp:coreProperties>
</file>