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259" r:id="rId4"/>
    <p:sldId id="260" r:id="rId5"/>
    <p:sldId id="261" r:id="rId6"/>
    <p:sldId id="290" r:id="rId7"/>
    <p:sldId id="297" r:id="rId8"/>
    <p:sldId id="298" r:id="rId9"/>
    <p:sldId id="311" r:id="rId10"/>
    <p:sldId id="300" r:id="rId11"/>
    <p:sldId id="313" r:id="rId12"/>
    <p:sldId id="314" r:id="rId13"/>
    <p:sldId id="331"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03" r:id="rId30"/>
    <p:sldId id="304" r:id="rId31"/>
    <p:sldId id="330"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es Benjamin Köck" initials="JBK" lastIdx="4" clrIdx="0">
    <p:extLst>
      <p:ext uri="{19B8F6BF-5375-455C-9EA6-DF929625EA0E}">
        <p15:presenceInfo xmlns:p15="http://schemas.microsoft.com/office/powerpoint/2012/main" userId="Johannes Benjamin Kö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5T16:40:39.978" idx="1">
    <p:pos x="5363" y="312"/>
    <p:text>Bitte einfügen</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‹Nr.›</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21.10.2020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‹Nr.›</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241121@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vimeo.com/874984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kleinezeitung.at/kaernten/sanktveit/3222545/grandiose-granny.stor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egruyter.com/view/serial/11919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de-DE" dirty="0"/>
              <a:t>2. Einheit_ FS 2020 </a:t>
            </a:r>
            <a:endParaRPr lang="cs-CZ" dirty="0"/>
          </a:p>
        </p:txBody>
      </p:sp>
      <p:sp>
        <p:nvSpPr>
          <p:cNvPr id="3" name="Podnadpis 2"/>
          <p:cNvSpPr>
            <a:spLocks noGrp="1"/>
          </p:cNvSpPr>
          <p:nvPr>
            <p:ph type="subTitle" idx="1"/>
          </p:nvPr>
        </p:nvSpPr>
        <p:spPr/>
        <p:txBody>
          <a:bodyPr>
            <a:normAutofit fontScale="85000" lnSpcReduction="20000"/>
          </a:bodyPr>
          <a:lstStyle/>
          <a:p>
            <a:r>
              <a:rPr lang="en-US" b="1" dirty="0"/>
              <a:t>NJDII_003</a:t>
            </a:r>
            <a:r>
              <a:rPr lang="en-US" dirty="0"/>
              <a:t> Didactics of the German language </a:t>
            </a:r>
            <a:endParaRPr lang="de-DE" dirty="0"/>
          </a:p>
          <a:p>
            <a:r>
              <a:rPr lang="de-DE" dirty="0"/>
              <a:t>21.10.2020</a:t>
            </a:r>
          </a:p>
          <a:p>
            <a:r>
              <a:rPr lang="cs-CZ" dirty="0"/>
              <a:t> </a:t>
            </a:r>
            <a:r>
              <a:rPr lang="cs-CZ" dirty="0" err="1"/>
              <a:t>Johannes</a:t>
            </a:r>
            <a:r>
              <a:rPr lang="cs-CZ" dirty="0"/>
              <a:t> Benjamin K</a:t>
            </a:r>
            <a:r>
              <a:rPr lang="de-DE" dirty="0" err="1"/>
              <a:t>öck</a:t>
            </a:r>
            <a:r>
              <a:rPr lang="de-DE" dirty="0"/>
              <a:t>; Ma</a:t>
            </a:r>
          </a:p>
          <a:p>
            <a:r>
              <a:rPr lang="cs-CZ" dirty="0">
                <a:hlinkClick r:id="rId2"/>
              </a:rPr>
              <a:t>241121@mail.muni.cz</a:t>
            </a:r>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AT" b="1" dirty="0"/>
              <a:t>Abschluss/Anforderungen</a:t>
            </a:r>
            <a:endParaRPr lang="cs-CZ" b="1" dirty="0"/>
          </a:p>
        </p:txBody>
      </p:sp>
      <p:sp>
        <p:nvSpPr>
          <p:cNvPr id="3" name="Zástupný symbol pro obsah 2"/>
          <p:cNvSpPr>
            <a:spLocks noGrp="1"/>
          </p:cNvSpPr>
          <p:nvPr>
            <p:ph idx="1"/>
          </p:nvPr>
        </p:nvSpPr>
        <p:spPr>
          <a:xfrm>
            <a:off x="628650" y="2125267"/>
            <a:ext cx="7886700" cy="3875484"/>
          </a:xfrm>
        </p:spPr>
        <p:txBody>
          <a:bodyPr>
            <a:normAutofit fontScale="62500" lnSpcReduction="20000"/>
          </a:bodyPr>
          <a:lstStyle/>
          <a:p>
            <a:pPr lvl="0"/>
            <a:r>
              <a:rPr lang="cs-CZ" dirty="0" err="1"/>
              <a:t>Regelmäßige</a:t>
            </a:r>
            <a:r>
              <a:rPr lang="cs-CZ" dirty="0"/>
              <a:t> </a:t>
            </a:r>
            <a:r>
              <a:rPr lang="cs-CZ" dirty="0" err="1"/>
              <a:t>und</a:t>
            </a:r>
            <a:r>
              <a:rPr lang="cs-CZ" dirty="0"/>
              <a:t> aktive </a:t>
            </a:r>
            <a:r>
              <a:rPr lang="cs-CZ" dirty="0" err="1"/>
              <a:t>Teilnahme</a:t>
            </a:r>
            <a:r>
              <a:rPr lang="cs-CZ" dirty="0"/>
              <a:t> </a:t>
            </a:r>
            <a:r>
              <a:rPr lang="cs-CZ" dirty="0" err="1"/>
              <a:t>an</a:t>
            </a:r>
            <a:r>
              <a:rPr lang="cs-CZ" dirty="0"/>
              <a:t> den</a:t>
            </a:r>
            <a:r>
              <a:rPr lang="de-DE" dirty="0"/>
              <a:t>Onlineseminaren </a:t>
            </a:r>
            <a:r>
              <a:rPr lang="cs-CZ" dirty="0"/>
              <a:t> (min. </a:t>
            </a:r>
            <a:r>
              <a:rPr lang="de-AT" dirty="0"/>
              <a:t>75</a:t>
            </a:r>
            <a:r>
              <a:rPr lang="cs-CZ" dirty="0"/>
              <a:t>%)</a:t>
            </a:r>
          </a:p>
          <a:p>
            <a:pPr lvl="0"/>
            <a:r>
              <a:rPr lang="cs-CZ" dirty="0" err="1"/>
              <a:t>Erfüllung</a:t>
            </a:r>
            <a:r>
              <a:rPr lang="cs-CZ" dirty="0"/>
              <a:t> der </a:t>
            </a:r>
            <a:r>
              <a:rPr lang="cs-CZ" b="1" dirty="0" err="1"/>
              <a:t>Hausaufgaben</a:t>
            </a:r>
            <a:r>
              <a:rPr lang="cs-CZ" dirty="0"/>
              <a:t>: </a:t>
            </a:r>
          </a:p>
          <a:p>
            <a:pPr marL="385763" indent="-385763">
              <a:buAutoNum type="alphaLcParenR"/>
            </a:pPr>
            <a:r>
              <a:rPr lang="de-AT" dirty="0"/>
              <a:t>kritisches </a:t>
            </a:r>
            <a:r>
              <a:rPr lang="cs-CZ" dirty="0" err="1"/>
              <a:t>Lesen</a:t>
            </a:r>
            <a:r>
              <a:rPr lang="cs-CZ" dirty="0"/>
              <a:t> der </a:t>
            </a:r>
            <a:r>
              <a:rPr lang="cs-CZ" dirty="0" err="1"/>
              <a:t>Fachtexte</a:t>
            </a:r>
            <a:r>
              <a:rPr lang="cs-CZ" dirty="0"/>
              <a:t>, </a:t>
            </a:r>
            <a:endParaRPr lang="de-AT" dirty="0"/>
          </a:p>
          <a:p>
            <a:pPr marL="385763" indent="-385763">
              <a:buAutoNum type="alphaLcParenR" startAt="2"/>
            </a:pPr>
            <a:r>
              <a:rPr lang="cs-CZ" dirty="0" err="1"/>
              <a:t>Sammeln</a:t>
            </a:r>
            <a:r>
              <a:rPr lang="cs-CZ" dirty="0"/>
              <a:t> von </a:t>
            </a:r>
            <a:r>
              <a:rPr lang="cs-CZ" dirty="0" err="1"/>
              <a:t>inspirierenden</a:t>
            </a:r>
            <a:r>
              <a:rPr lang="cs-CZ" dirty="0"/>
              <a:t> </a:t>
            </a:r>
            <a:r>
              <a:rPr lang="cs-CZ" dirty="0" err="1"/>
              <a:t>Unterrichtsaktivitäten</a:t>
            </a:r>
            <a:r>
              <a:rPr lang="cs-CZ" dirty="0"/>
              <a:t> </a:t>
            </a:r>
            <a:r>
              <a:rPr lang="cs-CZ" dirty="0" err="1"/>
              <a:t>zu</a:t>
            </a:r>
            <a:r>
              <a:rPr lang="cs-CZ" dirty="0"/>
              <a:t> </a:t>
            </a:r>
            <a:r>
              <a:rPr lang="cs-CZ" dirty="0" err="1"/>
              <a:t>im</a:t>
            </a:r>
            <a:r>
              <a:rPr lang="cs-CZ" dirty="0"/>
              <a:t> </a:t>
            </a:r>
            <a:r>
              <a:rPr lang="cs-CZ" dirty="0" err="1"/>
              <a:t>Seminar</a:t>
            </a:r>
            <a:endParaRPr lang="de-AT" dirty="0"/>
          </a:p>
          <a:p>
            <a:pPr marL="0" indent="0">
              <a:buNone/>
            </a:pPr>
            <a:r>
              <a:rPr lang="de-AT" dirty="0"/>
              <a:t>   </a:t>
            </a:r>
            <a:r>
              <a:rPr lang="cs-CZ" dirty="0"/>
              <a:t> </a:t>
            </a:r>
            <a:r>
              <a:rPr lang="de-AT" dirty="0"/>
              <a:t>    b</a:t>
            </a:r>
            <a:r>
              <a:rPr lang="cs-CZ" dirty="0" err="1"/>
              <a:t>ehandelten</a:t>
            </a:r>
            <a:r>
              <a:rPr lang="cs-CZ" dirty="0"/>
              <a:t> </a:t>
            </a:r>
            <a:r>
              <a:rPr lang="cs-CZ" dirty="0" err="1"/>
              <a:t>Themen</a:t>
            </a:r>
            <a:r>
              <a:rPr lang="de-AT" dirty="0"/>
              <a:t> – eigene Erfahrungen, </a:t>
            </a:r>
            <a:r>
              <a:rPr lang="cs-CZ" dirty="0" err="1"/>
              <a:t>eine</a:t>
            </a:r>
            <a:r>
              <a:rPr lang="cs-CZ" dirty="0"/>
              <a:t> kurze </a:t>
            </a:r>
            <a:r>
              <a:rPr lang="cs-CZ" dirty="0" err="1"/>
              <a:t>mündliche</a:t>
            </a:r>
            <a:r>
              <a:rPr lang="cs-CZ" dirty="0"/>
              <a:t> </a:t>
            </a:r>
            <a:endParaRPr lang="de-AT" dirty="0"/>
          </a:p>
          <a:p>
            <a:pPr marL="0" indent="0">
              <a:buNone/>
            </a:pPr>
            <a:r>
              <a:rPr lang="de-AT" dirty="0"/>
              <a:t>        </a:t>
            </a:r>
            <a:r>
              <a:rPr lang="cs-CZ" dirty="0" err="1"/>
              <a:t>Beschreibung</a:t>
            </a:r>
            <a:r>
              <a:rPr lang="cs-CZ" dirty="0"/>
              <a:t> </a:t>
            </a:r>
            <a:r>
              <a:rPr lang="cs-CZ" dirty="0" err="1"/>
              <a:t>im</a:t>
            </a:r>
            <a:r>
              <a:rPr lang="cs-CZ" dirty="0"/>
              <a:t> </a:t>
            </a:r>
            <a:r>
              <a:rPr lang="cs-CZ" dirty="0" err="1"/>
              <a:t>Seminar</a:t>
            </a:r>
            <a:r>
              <a:rPr lang="de-AT" dirty="0"/>
              <a:t>; 2 - 3 Beiträge pro eine Veranstaltung</a:t>
            </a:r>
            <a:r>
              <a:rPr lang="cs-CZ" dirty="0"/>
              <a:t>)</a:t>
            </a:r>
            <a:endParaRPr lang="de-AT" dirty="0"/>
          </a:p>
          <a:p>
            <a:pPr marL="385763" indent="-385763">
              <a:buAutoNum type="alphaLcParenR" startAt="3"/>
            </a:pPr>
            <a:r>
              <a:rPr lang="cs-CZ" dirty="0" err="1"/>
              <a:t>Unterrichtsvorbereitung</a:t>
            </a:r>
            <a:r>
              <a:rPr lang="cs-CZ" dirty="0"/>
              <a:t> (</a:t>
            </a:r>
            <a:r>
              <a:rPr lang="cs-CZ" dirty="0" err="1"/>
              <a:t>Planung</a:t>
            </a:r>
            <a:r>
              <a:rPr lang="cs-CZ" dirty="0"/>
              <a:t> </a:t>
            </a:r>
            <a:r>
              <a:rPr lang="cs-CZ" dirty="0" err="1"/>
              <a:t>einer</a:t>
            </a:r>
            <a:r>
              <a:rPr lang="cs-CZ" dirty="0"/>
              <a:t> </a:t>
            </a:r>
            <a:r>
              <a:rPr lang="cs-CZ" dirty="0" err="1"/>
              <a:t>Unterrichtseinheit</a:t>
            </a:r>
            <a:r>
              <a:rPr lang="cs-CZ" dirty="0"/>
              <a:t> – </a:t>
            </a:r>
            <a:r>
              <a:rPr lang="cs-CZ" dirty="0" err="1"/>
              <a:t>Paararbeit</a:t>
            </a:r>
            <a:r>
              <a:rPr lang="cs-CZ" dirty="0"/>
              <a:t> </a:t>
            </a:r>
            <a:r>
              <a:rPr lang="cs-CZ" dirty="0" err="1"/>
              <a:t>möglich</a:t>
            </a:r>
            <a:r>
              <a:rPr lang="cs-CZ" dirty="0"/>
              <a:t> (</a:t>
            </a:r>
            <a:r>
              <a:rPr lang="cs-CZ" dirty="0" err="1"/>
              <a:t>im</a:t>
            </a:r>
            <a:r>
              <a:rPr lang="cs-CZ" dirty="0"/>
              <a:t> </a:t>
            </a:r>
            <a:r>
              <a:rPr lang="cs-CZ" dirty="0" err="1"/>
              <a:t>Ordner</a:t>
            </a:r>
            <a:r>
              <a:rPr lang="cs-CZ" dirty="0"/>
              <a:t> </a:t>
            </a:r>
            <a:r>
              <a:rPr lang="cs-CZ" dirty="0" err="1"/>
              <a:t>hochladen</a:t>
            </a:r>
            <a:r>
              <a:rPr lang="cs-CZ" dirty="0"/>
              <a:t> </a:t>
            </a:r>
            <a:r>
              <a:rPr lang="cs-CZ" dirty="0" err="1"/>
              <a:t>und</a:t>
            </a:r>
            <a:r>
              <a:rPr lang="cs-CZ" dirty="0"/>
              <a:t> per </a:t>
            </a:r>
            <a:r>
              <a:rPr lang="cs-CZ" dirty="0" err="1"/>
              <a:t>E-Mail</a:t>
            </a:r>
            <a:r>
              <a:rPr lang="cs-CZ" dirty="0"/>
              <a:t>  </a:t>
            </a:r>
            <a:r>
              <a:rPr lang="cs-CZ" dirty="0" err="1"/>
              <a:t>bei</a:t>
            </a:r>
            <a:r>
              <a:rPr lang="cs-CZ" dirty="0"/>
              <a:t> J. B. </a:t>
            </a:r>
            <a:r>
              <a:rPr lang="cs-CZ" dirty="0" err="1"/>
              <a:t>Köck</a:t>
            </a:r>
            <a:r>
              <a:rPr lang="de-AT" dirty="0"/>
              <a:t> abgeben </a:t>
            </a:r>
            <a:r>
              <a:rPr lang="cs-CZ" dirty="0" err="1"/>
              <a:t>Termin</a:t>
            </a:r>
            <a:r>
              <a:rPr lang="cs-CZ" dirty="0"/>
              <a:t>:  </a:t>
            </a:r>
            <a:r>
              <a:rPr lang="de-AT" dirty="0">
                <a:solidFill>
                  <a:srgbClr val="FF0000"/>
                </a:solidFill>
              </a:rPr>
              <a:t>28.3.?</a:t>
            </a:r>
          </a:p>
          <a:p>
            <a:pPr lvl="0"/>
            <a:r>
              <a:rPr lang="cs-CZ" b="1" dirty="0" err="1"/>
              <a:t>Hausarbeit</a:t>
            </a:r>
            <a:r>
              <a:rPr lang="de-DE" b="1" dirty="0"/>
              <a:t> oder mündliche Prüfung </a:t>
            </a:r>
            <a:r>
              <a:rPr lang="de-AT" dirty="0"/>
              <a:t>.</a:t>
            </a:r>
            <a:r>
              <a:rPr lang="cs-CZ" dirty="0"/>
              <a:t> </a:t>
            </a:r>
            <a:endParaRPr lang="cs-CZ" dirty="0">
              <a:solidFill>
                <a:srgbClr val="FF0000"/>
              </a:solidFill>
            </a:endParaRPr>
          </a:p>
        </p:txBody>
      </p:sp>
    </p:spTree>
    <p:extLst>
      <p:ext uri="{BB962C8B-B14F-4D97-AF65-F5344CB8AC3E}">
        <p14:creationId xmlns:p14="http://schemas.microsoft.com/office/powerpoint/2010/main" val="129233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60648"/>
            <a:ext cx="8229600" cy="6063952"/>
          </a:xfrm>
        </p:spPr>
        <p:txBody>
          <a:bodyPr>
            <a:normAutofit fontScale="92500" lnSpcReduction="20000"/>
          </a:bodyPr>
          <a:lstStyle/>
          <a:p>
            <a:pPr>
              <a:buNone/>
            </a:pPr>
            <a:r>
              <a:rPr lang="de-DE" sz="3200" b="1" dirty="0">
                <a:solidFill>
                  <a:schemeClr val="accent1"/>
                </a:solidFill>
              </a:rPr>
              <a:t>   </a:t>
            </a:r>
            <a:r>
              <a:rPr lang="de-DE" sz="2400" b="1" dirty="0">
                <a:solidFill>
                  <a:schemeClr val="accent1"/>
                </a:solidFill>
              </a:rPr>
              <a:t>Erfahrungen mit Literatur im eigenen Fremdsprachenunterricht </a:t>
            </a:r>
          </a:p>
          <a:p>
            <a:pPr>
              <a:buFont typeface="Wingdings" pitchFamily="2" charset="2"/>
              <a:buChar char="Ø"/>
            </a:pPr>
            <a:r>
              <a:rPr lang="de-DE" sz="2000" b="1" dirty="0"/>
              <a:t>Was sind Ihre ersten Assoziationen?</a:t>
            </a:r>
          </a:p>
          <a:p>
            <a:pPr>
              <a:buFont typeface="Wingdings" pitchFamily="2" charset="2"/>
              <a:buChar char="Ø"/>
            </a:pPr>
            <a:r>
              <a:rPr lang="de-DE" sz="2000" b="1" dirty="0"/>
              <a:t>Welche literarischen Texte wurden in Ihrem FU verwendet? </a:t>
            </a:r>
          </a:p>
          <a:p>
            <a:pPr>
              <a:buFont typeface="Wingdings" pitchFamily="2" charset="2"/>
              <a:buChar char="Ø"/>
            </a:pPr>
            <a:r>
              <a:rPr lang="de-DE" sz="2000" b="1" dirty="0"/>
              <a:t>Wie wurde mit den Texten gearbeitet?</a:t>
            </a:r>
          </a:p>
          <a:p>
            <a:pPr>
              <a:buFont typeface="Wingdings" pitchFamily="2" charset="2"/>
              <a:buChar char="Ø"/>
            </a:pPr>
            <a:r>
              <a:rPr lang="de-DE" sz="2000" b="1" dirty="0"/>
              <a:t>Welche Aufgaben?</a:t>
            </a:r>
          </a:p>
          <a:p>
            <a:pPr>
              <a:buFont typeface="Wingdings" pitchFamily="2" charset="2"/>
              <a:buChar char="Ø"/>
            </a:pPr>
            <a:r>
              <a:rPr lang="de-DE" sz="2000" b="1" dirty="0"/>
              <a:t>Wer hat die Texte ausgewählt? Inwiefern waren Sie als Lernende einbezogen?</a:t>
            </a:r>
          </a:p>
          <a:p>
            <a:pPr>
              <a:buFont typeface="Wingdings" pitchFamily="2" charset="2"/>
              <a:buChar char="Ø"/>
            </a:pPr>
            <a:r>
              <a:rPr lang="de-DE" sz="2000" b="1" dirty="0"/>
              <a:t>Ab welchem Sprachniveau wurde Literatur eingesetzt?</a:t>
            </a:r>
          </a:p>
          <a:p>
            <a:pPr>
              <a:buNone/>
            </a:pPr>
            <a:endParaRPr lang="de-DE" sz="2000" b="1" dirty="0"/>
          </a:p>
          <a:p>
            <a:r>
              <a:rPr lang="de-DE" dirty="0"/>
              <a:t>Tauschen Sie Ihre Erfahrungen (als Lernende und/oder als Unterrichtende) in der KG  (4 Personen)aus und halten Sie dann auf einem Plakat fest:</a:t>
            </a:r>
          </a:p>
          <a:p>
            <a:r>
              <a:rPr lang="de-DE" b="1" dirty="0"/>
              <a:t>Welche Schlussfolgerungen ziehen Sie für die Arbeit mit Literatur im </a:t>
            </a:r>
            <a:r>
              <a:rPr lang="de-DE" b="1" dirty="0" err="1"/>
              <a:t>DaF</a:t>
            </a:r>
            <a:r>
              <a:rPr lang="de-DE" b="1" dirty="0"/>
              <a:t>-Unterricht? </a:t>
            </a:r>
          </a:p>
          <a:p>
            <a:pPr>
              <a:buFont typeface="Arial" pitchFamily="34" charset="0"/>
              <a:buChar char="•"/>
            </a:pPr>
            <a:r>
              <a:rPr lang="de-DE" b="1" dirty="0"/>
              <a:t>Formulieren Sie 5 goldene Regeln! </a:t>
            </a:r>
          </a:p>
          <a:p>
            <a:pPr>
              <a:buFont typeface="Arial" pitchFamily="34" charset="0"/>
              <a:buChar char="•"/>
            </a:pPr>
            <a:r>
              <a:rPr lang="de-DE" b="1" dirty="0"/>
              <a:t>Welche Fragen stellen Sie sich?</a:t>
            </a:r>
            <a:endParaRPr lang="de-DE" dirty="0"/>
          </a:p>
          <a:p>
            <a:pPr>
              <a:buFont typeface="Wingdings" pitchFamily="2" charset="2"/>
              <a:buChar char="Ø"/>
            </a:pPr>
            <a:endParaRPr lang="de-DE"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457200" y="476672"/>
            <a:ext cx="8229600" cy="5847928"/>
          </a:xfrm>
        </p:spPr>
        <p:txBody>
          <a:bodyPr>
            <a:normAutofit fontScale="85000" lnSpcReduction="20000"/>
          </a:bodyPr>
          <a:lstStyle/>
          <a:p>
            <a:pPr marL="457200" indent="-457200">
              <a:buFont typeface="Arial" pitchFamily="34" charset="0"/>
              <a:buAutoNum type="arabicPeriod"/>
            </a:pPr>
            <a:endParaRPr lang="de-DE" sz="2800" dirty="0"/>
          </a:p>
          <a:p>
            <a:pPr algn="ctr">
              <a:lnSpc>
                <a:spcPct val="90000"/>
              </a:lnSpc>
              <a:spcBef>
                <a:spcPts val="500"/>
              </a:spcBef>
              <a:spcAft>
                <a:spcPts val="500"/>
              </a:spcAft>
              <a:buNone/>
            </a:pPr>
            <a:r>
              <a:rPr lang="de-AT" sz="4500" b="1" dirty="0" err="1"/>
              <a:t>naturgedicht</a:t>
            </a:r>
            <a:endParaRPr lang="de-AT" sz="4500" b="1" dirty="0"/>
          </a:p>
          <a:p>
            <a:pPr algn="ctr">
              <a:lnSpc>
                <a:spcPct val="90000"/>
              </a:lnSpc>
              <a:spcBef>
                <a:spcPts val="500"/>
              </a:spcBef>
              <a:spcAft>
                <a:spcPts val="500"/>
              </a:spcAft>
              <a:buNone/>
            </a:pPr>
            <a:endParaRPr lang="de-AT" sz="4500" b="1" dirty="0"/>
          </a:p>
          <a:p>
            <a:pPr algn="ctr">
              <a:lnSpc>
                <a:spcPct val="90000"/>
              </a:lnSpc>
              <a:spcBef>
                <a:spcPts val="500"/>
              </a:spcBef>
              <a:spcAft>
                <a:spcPts val="500"/>
              </a:spcAft>
              <a:buNone/>
            </a:pPr>
            <a:r>
              <a:rPr lang="de-AT" sz="4500" b="1" dirty="0"/>
              <a:t>		heu</a:t>
            </a:r>
          </a:p>
          <a:p>
            <a:pPr algn="ctr">
              <a:lnSpc>
                <a:spcPct val="90000"/>
              </a:lnSpc>
              <a:spcBef>
                <a:spcPts val="500"/>
              </a:spcBef>
              <a:spcAft>
                <a:spcPts val="500"/>
              </a:spcAft>
              <a:buNone/>
            </a:pPr>
            <a:r>
              <a:rPr lang="de-AT" sz="4500" b="1" dirty="0"/>
              <a:t>		                             </a:t>
            </a:r>
            <a:r>
              <a:rPr lang="de-AT" sz="4500" b="1" dirty="0" err="1"/>
              <a:t>see</a:t>
            </a:r>
            <a:r>
              <a:rPr lang="de-AT" sz="4500" dirty="0"/>
              <a:t>          </a:t>
            </a:r>
            <a:r>
              <a:rPr lang="de-AT" sz="3400" dirty="0"/>
              <a:t>(Ernst Jandl)</a:t>
            </a:r>
            <a:endParaRPr lang="de-DE" sz="3400" dirty="0"/>
          </a:p>
          <a:p>
            <a:pPr marL="457200" indent="-457200">
              <a:buFont typeface="Arial" pitchFamily="34" charset="0"/>
              <a:buAutoNum type="arabicPeriod"/>
            </a:pPr>
            <a:r>
              <a:rPr lang="de-DE" sz="2800" dirty="0"/>
              <a:t>Schreiben Sie ein </a:t>
            </a:r>
            <a:r>
              <a:rPr lang="de-DE" sz="2800" dirty="0" err="1"/>
              <a:t>küchengedicht</a:t>
            </a:r>
            <a:r>
              <a:rPr lang="de-DE" sz="2800" dirty="0"/>
              <a:t>, </a:t>
            </a:r>
            <a:r>
              <a:rPr lang="de-DE" sz="2800" dirty="0" err="1"/>
              <a:t>meergedicht</a:t>
            </a:r>
            <a:r>
              <a:rPr lang="de-DE" sz="2800" dirty="0"/>
              <a:t>, </a:t>
            </a:r>
            <a:r>
              <a:rPr lang="de-DE" sz="2800" dirty="0" err="1"/>
              <a:t>marktgedicht</a:t>
            </a:r>
            <a:r>
              <a:rPr lang="de-DE" sz="2800" dirty="0"/>
              <a:t>, </a:t>
            </a:r>
            <a:r>
              <a:rPr lang="de-DE" sz="2800" dirty="0" err="1"/>
              <a:t>frühstücksgedicht</a:t>
            </a:r>
            <a:r>
              <a:rPr lang="de-DE" sz="2800" dirty="0"/>
              <a:t> …</a:t>
            </a:r>
          </a:p>
          <a:p>
            <a:pPr marL="457200" indent="-457200">
              <a:buFont typeface="Arial" pitchFamily="34" charset="0"/>
              <a:buAutoNum type="arabicPeriod"/>
            </a:pPr>
            <a:r>
              <a:rPr lang="de-DE" sz="2800" dirty="0"/>
              <a:t>„chinesisches/spanisches/romantisches/kritisches/… </a:t>
            </a:r>
            <a:r>
              <a:rPr lang="de-DE" sz="2800" dirty="0" err="1"/>
              <a:t>naturgedicht</a:t>
            </a:r>
            <a:r>
              <a:rPr lang="ja-JP" altLang="de-DE" sz="2800"/>
              <a:t>“</a:t>
            </a:r>
            <a:r>
              <a:rPr lang="de-DE" altLang="ja-JP" sz="2800" dirty="0"/>
              <a:t>.</a:t>
            </a:r>
          </a:p>
          <a:p>
            <a:pPr marL="457200" indent="-457200">
              <a:buFont typeface="Arial" pitchFamily="34" charset="0"/>
              <a:buAutoNum type="arabicPeriod" startAt="3"/>
            </a:pPr>
            <a:r>
              <a:rPr lang="de-DE" sz="2800" dirty="0"/>
              <a:t>Suchen Sie ein Bild, das dieses Gedicht illustriert.</a:t>
            </a:r>
          </a:p>
          <a:p>
            <a:pPr marL="457200" indent="-457200">
              <a:buFont typeface="Arial" pitchFamily="34" charset="0"/>
              <a:buAutoNum type="arabicPeriod" startAt="3"/>
            </a:pPr>
            <a:r>
              <a:rPr lang="de-DE" sz="2800" dirty="0"/>
              <a:t>Das Gedicht wurde in einer Zeitung für den Deutschunterricht abgedruckt. Schreiben Sie einen Brief, in dem Sie sich darüber beschweren und argumentieren, warum es für den DU ungeeignet ist (warum könnte es geeignet sein?)</a:t>
            </a:r>
            <a:endParaRPr lang="de-DE" dirty="0"/>
          </a:p>
        </p:txBody>
      </p:sp>
      <p:pic>
        <p:nvPicPr>
          <p:cNvPr id="1029" name="Picture 5" descr="http://www.berchtesgadener-land.com/cdn/uploads/abtsdorfer-see-bei-laufen-thseoimagefacebook.jpg"/>
          <p:cNvPicPr>
            <a:picLocks noChangeAspect="1" noChangeArrowheads="1"/>
          </p:cNvPicPr>
          <p:nvPr/>
        </p:nvPicPr>
        <p:blipFill>
          <a:blip r:embed="rId2" cstate="print"/>
          <a:srcRect/>
          <a:stretch>
            <a:fillRect/>
          </a:stretch>
        </p:blipFill>
        <p:spPr bwMode="auto">
          <a:xfrm>
            <a:off x="0" y="0"/>
            <a:ext cx="2324574" cy="14401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B28B7-DD2D-5B44-B714-6F8C96856D50}"/>
              </a:ext>
            </a:extLst>
          </p:cNvPr>
          <p:cNvSpPr>
            <a:spLocks noGrp="1"/>
          </p:cNvSpPr>
          <p:nvPr>
            <p:ph type="title"/>
          </p:nvPr>
        </p:nvSpPr>
        <p:spPr/>
        <p:txBody>
          <a:bodyPr/>
          <a:lstStyle/>
          <a:p>
            <a:r>
              <a:rPr lang="de-DE" dirty="0"/>
              <a:t>Verbesserung der Hausaufgabe </a:t>
            </a:r>
          </a:p>
        </p:txBody>
      </p:sp>
      <p:sp>
        <p:nvSpPr>
          <p:cNvPr id="3" name="Inhaltsplatzhalter 2">
            <a:extLst>
              <a:ext uri="{FF2B5EF4-FFF2-40B4-BE49-F238E27FC236}">
                <a16:creationId xmlns:a16="http://schemas.microsoft.com/office/drawing/2014/main" id="{3B22D392-04C5-9D49-AC09-40FD90873F8F}"/>
              </a:ext>
            </a:extLst>
          </p:cNvPr>
          <p:cNvSpPr>
            <a:spLocks noGrp="1"/>
          </p:cNvSpPr>
          <p:nvPr>
            <p:ph idx="1"/>
          </p:nvPr>
        </p:nvSpPr>
        <p:spPr/>
        <p:txBody>
          <a:bodyPr/>
          <a:lstStyle/>
          <a:p>
            <a:r>
              <a:rPr lang="de-DE" dirty="0"/>
              <a:t>Präsentieren Sie uns ihre 5 goldenen regeln für die Arbeit mit Literatur und stellen Sie uns ihr </a:t>
            </a:r>
            <a:r>
              <a:rPr lang="de-DE" dirty="0" err="1"/>
              <a:t>Didaktisierungsbeispiel</a:t>
            </a:r>
            <a:r>
              <a:rPr lang="de-DE" dirty="0"/>
              <a:t> vor.</a:t>
            </a:r>
          </a:p>
        </p:txBody>
      </p:sp>
    </p:spTree>
    <p:extLst>
      <p:ext uri="{BB962C8B-B14F-4D97-AF65-F5344CB8AC3E}">
        <p14:creationId xmlns:p14="http://schemas.microsoft.com/office/powerpoint/2010/main" val="26238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703912"/>
          </a:xfrm>
        </p:spPr>
        <p:txBody>
          <a:bodyPr>
            <a:normAutofit fontScale="92500" lnSpcReduction="10000"/>
          </a:bodyPr>
          <a:lstStyle/>
          <a:p>
            <a:pPr marL="1371600" lvl="3" indent="0">
              <a:lnSpc>
                <a:spcPct val="90000"/>
              </a:lnSpc>
              <a:spcBef>
                <a:spcPts val="500"/>
              </a:spcBef>
              <a:spcAft>
                <a:spcPts val="500"/>
              </a:spcAft>
              <a:buNone/>
            </a:pPr>
            <a:r>
              <a:rPr lang="de-DE" sz="3500" b="1" dirty="0">
                <a:latin typeface="Arial Black" pitchFamily="34" charset="0"/>
              </a:rPr>
              <a:t>Gedichte </a:t>
            </a:r>
          </a:p>
          <a:p>
            <a:pPr marL="1371600" lvl="3" indent="0">
              <a:lnSpc>
                <a:spcPct val="90000"/>
              </a:lnSpc>
              <a:spcBef>
                <a:spcPts val="500"/>
              </a:spcBef>
              <a:spcAft>
                <a:spcPts val="500"/>
              </a:spcAft>
              <a:buNone/>
            </a:pPr>
            <a:endParaRPr lang="de-DE" sz="2200" b="1" dirty="0">
              <a:latin typeface="Arial Black" pitchFamily="34" charset="0"/>
            </a:endParaRPr>
          </a:p>
          <a:p>
            <a:pPr marL="1371600" lvl="3" indent="0">
              <a:lnSpc>
                <a:spcPct val="90000"/>
              </a:lnSpc>
              <a:spcBef>
                <a:spcPts val="500"/>
              </a:spcBef>
              <a:spcAft>
                <a:spcPts val="500"/>
              </a:spcAft>
              <a:buNone/>
            </a:pPr>
            <a:r>
              <a:rPr lang="de-DE" sz="2200" b="1" dirty="0">
                <a:latin typeface="Arial Black" pitchFamily="34" charset="0"/>
              </a:rPr>
              <a:t>kann man __________</a:t>
            </a:r>
          </a:p>
          <a:p>
            <a:pPr marL="1371600" lvl="3" indent="0">
              <a:lnSpc>
                <a:spcPct val="90000"/>
              </a:lnSpc>
              <a:spcBef>
                <a:spcPts val="500"/>
              </a:spcBef>
              <a:spcAft>
                <a:spcPts val="500"/>
              </a:spcAft>
              <a:buNone/>
            </a:pPr>
            <a:r>
              <a:rPr lang="de-DE" sz="2200" b="1" dirty="0">
                <a:latin typeface="Arial Black" pitchFamily="34" charset="0"/>
              </a:rPr>
              <a:t>von ___________ bis ___________, </a:t>
            </a:r>
          </a:p>
          <a:p>
            <a:pPr marL="1371600" lvl="3" indent="0">
              <a:lnSpc>
                <a:spcPct val="90000"/>
              </a:lnSpc>
              <a:spcBef>
                <a:spcPts val="500"/>
              </a:spcBef>
              <a:spcAft>
                <a:spcPts val="500"/>
              </a:spcAft>
              <a:buNone/>
            </a:pPr>
            <a:r>
              <a:rPr lang="de-DE" sz="2200" b="1" dirty="0">
                <a:latin typeface="Arial Black" pitchFamily="34" charset="0"/>
              </a:rPr>
              <a:t>im ___________ und am ___________,</a:t>
            </a:r>
          </a:p>
          <a:p>
            <a:pPr marL="1371600" lvl="3" indent="0">
              <a:lnSpc>
                <a:spcPct val="90000"/>
              </a:lnSpc>
              <a:spcBef>
                <a:spcPts val="500"/>
              </a:spcBef>
              <a:spcAft>
                <a:spcPts val="500"/>
              </a:spcAft>
              <a:buNone/>
            </a:pPr>
            <a:r>
              <a:rPr lang="de-DE" sz="2200" b="1" dirty="0">
                <a:latin typeface="Arial Black" pitchFamily="34" charset="0"/>
              </a:rPr>
              <a:t>beim __________ im _________ und  im ___________ sowieso.</a:t>
            </a:r>
          </a:p>
          <a:p>
            <a:pPr marL="1371600" lvl="3" indent="0">
              <a:lnSpc>
                <a:spcPct val="90000"/>
              </a:lnSpc>
              <a:spcBef>
                <a:spcPts val="500"/>
              </a:spcBef>
              <a:spcAft>
                <a:spcPts val="500"/>
              </a:spcAft>
              <a:buNone/>
            </a:pPr>
            <a:r>
              <a:rPr lang="de-DE" sz="2200" b="1" dirty="0">
                <a:latin typeface="Arial Black" pitchFamily="34" charset="0"/>
              </a:rPr>
              <a:t>Beim Warten auf </a:t>
            </a:r>
          </a:p>
          <a:p>
            <a:pPr marL="1371600" lvl="3" indent="0">
              <a:lnSpc>
                <a:spcPct val="90000"/>
              </a:lnSpc>
              <a:spcBef>
                <a:spcPts val="500"/>
              </a:spcBef>
              <a:spcAft>
                <a:spcPts val="500"/>
              </a:spcAft>
              <a:buNone/>
            </a:pPr>
            <a:r>
              <a:rPr lang="de-DE" sz="2200" b="1" dirty="0">
                <a:latin typeface="Arial Black" pitchFamily="34" charset="0"/>
              </a:rPr>
              <a:t>___________, ___________ oder ___________ und           </a:t>
            </a:r>
          </a:p>
          <a:p>
            <a:pPr marL="1371600" lvl="3" indent="0">
              <a:lnSpc>
                <a:spcPct val="90000"/>
              </a:lnSpc>
              <a:spcBef>
                <a:spcPts val="500"/>
              </a:spcBef>
              <a:spcAft>
                <a:spcPts val="500"/>
              </a:spcAft>
              <a:buNone/>
            </a:pPr>
            <a:r>
              <a:rPr lang="de-DE" sz="2200" b="1" dirty="0">
                <a:latin typeface="Arial Black" pitchFamily="34" charset="0"/>
              </a:rPr>
              <a:t>beim ___________,</a:t>
            </a:r>
          </a:p>
          <a:p>
            <a:pPr marL="1371600" lvl="3" indent="0">
              <a:lnSpc>
                <a:spcPct val="90000"/>
              </a:lnSpc>
              <a:spcBef>
                <a:spcPts val="500"/>
              </a:spcBef>
              <a:spcAft>
                <a:spcPts val="500"/>
              </a:spcAft>
              <a:buNone/>
            </a:pPr>
            <a:r>
              <a:rPr lang="de-DE" sz="2200" b="1" dirty="0">
                <a:latin typeface="Arial Black" pitchFamily="34" charset="0"/>
              </a:rPr>
              <a:t>wenn man unbedingt </a:t>
            </a:r>
            <a:r>
              <a:rPr lang="de-DE" sz="2200" b="1" dirty="0" err="1">
                <a:latin typeface="Arial Black" pitchFamily="34" charset="0"/>
              </a:rPr>
              <a:t>muß</a:t>
            </a:r>
            <a:r>
              <a:rPr lang="de-DE" sz="2200" b="1" dirty="0">
                <a:latin typeface="Arial Black" pitchFamily="34" charset="0"/>
              </a:rPr>
              <a:t>. </a:t>
            </a:r>
          </a:p>
          <a:p>
            <a:pPr marL="1371600" lvl="3" indent="0">
              <a:lnSpc>
                <a:spcPct val="90000"/>
              </a:lnSpc>
              <a:spcBef>
                <a:spcPts val="500"/>
              </a:spcBef>
              <a:spcAft>
                <a:spcPts val="500"/>
              </a:spcAft>
              <a:buNone/>
            </a:pPr>
            <a:r>
              <a:rPr lang="de-DE" sz="2200" b="1" dirty="0">
                <a:latin typeface="Arial Black" pitchFamily="34" charset="0"/>
              </a:rPr>
              <a:t>Im ___________, ___________, am ___________ – </a:t>
            </a:r>
          </a:p>
          <a:p>
            <a:pPr marL="1371600" lvl="3" indent="0">
              <a:lnSpc>
                <a:spcPct val="90000"/>
              </a:lnSpc>
              <a:spcBef>
                <a:spcPts val="500"/>
              </a:spcBef>
              <a:spcAft>
                <a:spcPts val="500"/>
              </a:spcAft>
              <a:buNone/>
            </a:pPr>
            <a:r>
              <a:rPr lang="de-DE" sz="2200" b="1" dirty="0">
                <a:latin typeface="Arial Black" pitchFamily="34" charset="0"/>
              </a:rPr>
              <a:t>ein Gedicht hab ich </a:t>
            </a:r>
          </a:p>
          <a:p>
            <a:pPr marL="1371600" lvl="3" indent="0">
              <a:lnSpc>
                <a:spcPct val="90000"/>
              </a:lnSpc>
              <a:spcBef>
                <a:spcPts val="500"/>
              </a:spcBef>
              <a:spcAft>
                <a:spcPts val="500"/>
              </a:spcAft>
              <a:buNone/>
            </a:pPr>
            <a:r>
              <a:rPr lang="de-DE" sz="2200" b="1" dirty="0">
                <a:latin typeface="Arial Black" pitchFamily="34" charset="0"/>
              </a:rPr>
              <a:t>immer zur Hand!</a:t>
            </a:r>
          </a:p>
          <a:p>
            <a:pPr marL="1371600" lvl="3" indent="0">
              <a:lnSpc>
                <a:spcPct val="90000"/>
              </a:lnSpc>
              <a:spcBef>
                <a:spcPts val="500"/>
              </a:spcBef>
              <a:spcAft>
                <a:spcPts val="500"/>
              </a:spcAft>
              <a:buNone/>
            </a:pPr>
            <a:r>
              <a:rPr lang="de-DE" sz="2200" b="1" dirty="0">
                <a:latin typeface="Arial Black" pitchFamily="34" charset="0"/>
              </a:rPr>
              <a:t>Aber am liebsten ___________</a:t>
            </a:r>
          </a:p>
          <a:p>
            <a:pPr>
              <a:buNone/>
            </a:pP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64704"/>
            <a:ext cx="8229600" cy="5559896"/>
          </a:xfrm>
        </p:spPr>
        <p:txBody>
          <a:bodyPr>
            <a:normAutofit fontScale="92500" lnSpcReduction="20000"/>
          </a:bodyPr>
          <a:lstStyle/>
          <a:p>
            <a:pPr algn="just">
              <a:buNone/>
            </a:pPr>
            <a:r>
              <a:rPr lang="de-DE" sz="3500" b="1" dirty="0"/>
              <a:t>Gedichte </a:t>
            </a:r>
          </a:p>
          <a:p>
            <a:pPr algn="just">
              <a:buNone/>
            </a:pPr>
            <a:endParaRPr lang="de-DE" b="1" dirty="0"/>
          </a:p>
          <a:p>
            <a:pPr lvl="3">
              <a:lnSpc>
                <a:spcPct val="90000"/>
              </a:lnSpc>
              <a:spcBef>
                <a:spcPts val="500"/>
              </a:spcBef>
              <a:spcAft>
                <a:spcPts val="500"/>
              </a:spcAft>
              <a:buFontTx/>
              <a:buNone/>
            </a:pPr>
            <a:r>
              <a:rPr lang="de-DE" b="1" dirty="0">
                <a:latin typeface="Arial Black" pitchFamily="34" charset="0"/>
              </a:rPr>
              <a:t>kann man lesen</a:t>
            </a:r>
          </a:p>
          <a:p>
            <a:pPr lvl="3">
              <a:lnSpc>
                <a:spcPct val="90000"/>
              </a:lnSpc>
              <a:spcBef>
                <a:spcPts val="500"/>
              </a:spcBef>
              <a:spcAft>
                <a:spcPts val="500"/>
              </a:spcAft>
              <a:buFontTx/>
              <a:buNone/>
            </a:pPr>
            <a:r>
              <a:rPr lang="de-DE" b="1" dirty="0">
                <a:latin typeface="Arial Black" pitchFamily="34" charset="0"/>
              </a:rPr>
              <a:t>von </a:t>
            </a:r>
            <a:r>
              <a:rPr lang="de-DE" b="1" u="sng" dirty="0">
                <a:latin typeface="Arial Black" pitchFamily="34" charset="0"/>
              </a:rPr>
              <a:t>morgens</a:t>
            </a:r>
            <a:r>
              <a:rPr lang="de-DE" b="1" dirty="0">
                <a:latin typeface="Arial Black" pitchFamily="34" charset="0"/>
              </a:rPr>
              <a:t> bis </a:t>
            </a:r>
            <a:r>
              <a:rPr lang="de-DE" b="1" u="sng" dirty="0">
                <a:latin typeface="Arial Black" pitchFamily="34" charset="0"/>
              </a:rPr>
              <a:t>abends</a:t>
            </a:r>
            <a:r>
              <a:rPr lang="de-DE" b="1" dirty="0">
                <a:latin typeface="Arial Black" pitchFamily="34" charset="0"/>
              </a:rPr>
              <a:t>, </a:t>
            </a:r>
          </a:p>
          <a:p>
            <a:pPr lvl="3">
              <a:lnSpc>
                <a:spcPct val="90000"/>
              </a:lnSpc>
              <a:spcBef>
                <a:spcPts val="500"/>
              </a:spcBef>
              <a:spcAft>
                <a:spcPts val="500"/>
              </a:spcAft>
              <a:buFontTx/>
              <a:buNone/>
            </a:pPr>
            <a:r>
              <a:rPr lang="de-DE" b="1" dirty="0">
                <a:latin typeface="Arial Black" pitchFamily="34" charset="0"/>
              </a:rPr>
              <a:t>im </a:t>
            </a:r>
            <a:r>
              <a:rPr lang="de-DE" b="1" u="sng" dirty="0">
                <a:latin typeface="Arial Black" pitchFamily="34" charset="0"/>
              </a:rPr>
              <a:t>Bett</a:t>
            </a:r>
            <a:r>
              <a:rPr lang="de-DE" b="1" dirty="0">
                <a:latin typeface="Arial Black" pitchFamily="34" charset="0"/>
              </a:rPr>
              <a:t> und am </a:t>
            </a:r>
            <a:r>
              <a:rPr lang="de-DE" b="1" u="sng" dirty="0">
                <a:latin typeface="Arial Black" pitchFamily="34" charset="0"/>
              </a:rPr>
              <a:t>Klo</a:t>
            </a:r>
            <a:r>
              <a:rPr lang="de-DE" b="1" dirty="0">
                <a:latin typeface="Arial Black" pitchFamily="34" charset="0"/>
              </a:rPr>
              <a:t>,</a:t>
            </a:r>
          </a:p>
          <a:p>
            <a:pPr lvl="3">
              <a:lnSpc>
                <a:spcPct val="90000"/>
              </a:lnSpc>
              <a:spcBef>
                <a:spcPts val="500"/>
              </a:spcBef>
              <a:spcAft>
                <a:spcPts val="500"/>
              </a:spcAft>
              <a:buFontTx/>
              <a:buNone/>
            </a:pPr>
            <a:r>
              <a:rPr lang="de-DE" b="1" dirty="0">
                <a:latin typeface="Arial Black" pitchFamily="34" charset="0"/>
              </a:rPr>
              <a:t>beim </a:t>
            </a:r>
            <a:r>
              <a:rPr lang="de-DE" b="1" u="sng" dirty="0">
                <a:latin typeface="Arial Black" pitchFamily="34" charset="0"/>
              </a:rPr>
              <a:t>Spazieren</a:t>
            </a:r>
            <a:r>
              <a:rPr lang="de-DE" b="1" dirty="0">
                <a:latin typeface="Arial Black" pitchFamily="34" charset="0"/>
              </a:rPr>
              <a:t> im </a:t>
            </a:r>
            <a:r>
              <a:rPr lang="de-DE" b="1" u="sng" dirty="0">
                <a:latin typeface="Arial Black" pitchFamily="34" charset="0"/>
              </a:rPr>
              <a:t>Park</a:t>
            </a:r>
            <a:r>
              <a:rPr lang="de-DE" b="1" dirty="0">
                <a:latin typeface="Arial Black" pitchFamily="34" charset="0"/>
              </a:rPr>
              <a:t> und  im </a:t>
            </a:r>
            <a:r>
              <a:rPr lang="de-DE" b="1" u="sng" dirty="0">
                <a:latin typeface="Arial Black" pitchFamily="34" charset="0"/>
              </a:rPr>
              <a:t>Wald</a:t>
            </a:r>
            <a:r>
              <a:rPr lang="de-DE" b="1" dirty="0">
                <a:latin typeface="Arial Black" pitchFamily="34" charset="0"/>
              </a:rPr>
              <a:t> sowieso.</a:t>
            </a:r>
          </a:p>
          <a:p>
            <a:pPr lvl="3">
              <a:lnSpc>
                <a:spcPct val="90000"/>
              </a:lnSpc>
              <a:spcBef>
                <a:spcPts val="500"/>
              </a:spcBef>
              <a:spcAft>
                <a:spcPts val="500"/>
              </a:spcAft>
              <a:buFontTx/>
              <a:buNone/>
            </a:pPr>
            <a:r>
              <a:rPr lang="de-DE" b="1" dirty="0">
                <a:latin typeface="Arial Black" pitchFamily="34" charset="0"/>
              </a:rPr>
              <a:t>Beim Warten auf </a:t>
            </a:r>
          </a:p>
          <a:p>
            <a:pPr lvl="3">
              <a:lnSpc>
                <a:spcPct val="90000"/>
              </a:lnSpc>
              <a:spcBef>
                <a:spcPts val="500"/>
              </a:spcBef>
              <a:spcAft>
                <a:spcPts val="500"/>
              </a:spcAft>
              <a:buFontTx/>
              <a:buNone/>
            </a:pPr>
            <a:r>
              <a:rPr lang="de-DE" b="1" u="sng" dirty="0">
                <a:latin typeface="Arial Black" pitchFamily="34" charset="0"/>
              </a:rPr>
              <a:t>U-Bahn</a:t>
            </a:r>
            <a:r>
              <a:rPr lang="de-DE" b="1" dirty="0">
                <a:latin typeface="Arial Black" pitchFamily="34" charset="0"/>
              </a:rPr>
              <a:t>, </a:t>
            </a:r>
            <a:r>
              <a:rPr lang="de-DE" b="1" u="sng" dirty="0">
                <a:latin typeface="Arial Black" pitchFamily="34" charset="0"/>
              </a:rPr>
              <a:t>Zug</a:t>
            </a:r>
            <a:r>
              <a:rPr lang="de-DE" b="1" dirty="0">
                <a:latin typeface="Arial Black" pitchFamily="34" charset="0"/>
              </a:rPr>
              <a:t> oder </a:t>
            </a:r>
            <a:r>
              <a:rPr lang="de-DE" b="1" u="sng" dirty="0">
                <a:latin typeface="Arial Black" pitchFamily="34" charset="0"/>
              </a:rPr>
              <a:t>Bus</a:t>
            </a:r>
            <a:r>
              <a:rPr lang="de-DE" b="1" dirty="0">
                <a:latin typeface="Arial Black" pitchFamily="34" charset="0"/>
              </a:rPr>
              <a:t> und           </a:t>
            </a:r>
          </a:p>
          <a:p>
            <a:pPr lvl="3">
              <a:lnSpc>
                <a:spcPct val="90000"/>
              </a:lnSpc>
              <a:spcBef>
                <a:spcPts val="500"/>
              </a:spcBef>
              <a:spcAft>
                <a:spcPts val="500"/>
              </a:spcAft>
              <a:buFontTx/>
              <a:buNone/>
            </a:pPr>
            <a:r>
              <a:rPr lang="de-DE" b="1" dirty="0">
                <a:latin typeface="Arial Black" pitchFamily="34" charset="0"/>
              </a:rPr>
              <a:t>beim </a:t>
            </a:r>
            <a:r>
              <a:rPr lang="de-DE" b="1" u="sng" dirty="0">
                <a:latin typeface="Arial Black" pitchFamily="34" charset="0"/>
              </a:rPr>
              <a:t>Zahnarzt</a:t>
            </a:r>
            <a:r>
              <a:rPr lang="de-DE" b="1" dirty="0">
                <a:latin typeface="Arial Black" pitchFamily="34" charset="0"/>
              </a:rPr>
              <a:t>,</a:t>
            </a:r>
          </a:p>
          <a:p>
            <a:pPr lvl="3">
              <a:lnSpc>
                <a:spcPct val="90000"/>
              </a:lnSpc>
              <a:spcBef>
                <a:spcPts val="500"/>
              </a:spcBef>
              <a:spcAft>
                <a:spcPts val="500"/>
              </a:spcAft>
              <a:buFontTx/>
              <a:buNone/>
            </a:pPr>
            <a:r>
              <a:rPr lang="de-DE" b="1" dirty="0">
                <a:latin typeface="Arial Black" pitchFamily="34" charset="0"/>
              </a:rPr>
              <a:t>wenn man unbedingt </a:t>
            </a:r>
            <a:r>
              <a:rPr lang="de-DE" b="1" dirty="0" err="1">
                <a:latin typeface="Arial Black" pitchFamily="34" charset="0"/>
              </a:rPr>
              <a:t>muß</a:t>
            </a:r>
            <a:r>
              <a:rPr lang="de-DE" b="1" dirty="0">
                <a:latin typeface="Arial Black" pitchFamily="34" charset="0"/>
              </a:rPr>
              <a:t>. </a:t>
            </a:r>
          </a:p>
          <a:p>
            <a:pPr lvl="3">
              <a:lnSpc>
                <a:spcPct val="90000"/>
              </a:lnSpc>
              <a:spcBef>
                <a:spcPts val="500"/>
              </a:spcBef>
              <a:spcAft>
                <a:spcPts val="500"/>
              </a:spcAft>
              <a:buFontTx/>
              <a:buNone/>
            </a:pPr>
            <a:r>
              <a:rPr lang="de-DE" b="1" dirty="0">
                <a:latin typeface="Arial Black" pitchFamily="34" charset="0"/>
              </a:rPr>
              <a:t>Im </a:t>
            </a:r>
            <a:r>
              <a:rPr lang="de-DE" b="1" u="sng" dirty="0">
                <a:latin typeface="Arial Black" pitchFamily="34" charset="0"/>
              </a:rPr>
              <a:t>Kaffeehaus</a:t>
            </a:r>
            <a:r>
              <a:rPr lang="de-DE" b="1" dirty="0">
                <a:latin typeface="Arial Black" pitchFamily="34" charset="0"/>
              </a:rPr>
              <a:t>, </a:t>
            </a:r>
            <a:r>
              <a:rPr lang="de-DE" b="1" u="sng" dirty="0">
                <a:latin typeface="Arial Black" pitchFamily="34" charset="0"/>
              </a:rPr>
              <a:t>Thermalbad</a:t>
            </a:r>
            <a:r>
              <a:rPr lang="de-DE" b="1" dirty="0">
                <a:latin typeface="Arial Black" pitchFamily="34" charset="0"/>
              </a:rPr>
              <a:t>, am </a:t>
            </a:r>
            <a:r>
              <a:rPr lang="de-DE" b="1" u="sng" dirty="0">
                <a:latin typeface="Arial Black" pitchFamily="34" charset="0"/>
              </a:rPr>
              <a:t>Strand</a:t>
            </a:r>
            <a:r>
              <a:rPr lang="de-DE" b="1" dirty="0">
                <a:latin typeface="Arial Black" pitchFamily="34" charset="0"/>
              </a:rPr>
              <a:t> – </a:t>
            </a:r>
          </a:p>
          <a:p>
            <a:pPr lvl="3">
              <a:lnSpc>
                <a:spcPct val="90000"/>
              </a:lnSpc>
              <a:spcBef>
                <a:spcPts val="500"/>
              </a:spcBef>
              <a:spcAft>
                <a:spcPts val="500"/>
              </a:spcAft>
              <a:buFontTx/>
              <a:buNone/>
            </a:pPr>
            <a:r>
              <a:rPr lang="de-DE" b="1" dirty="0">
                <a:latin typeface="Arial Black" pitchFamily="34" charset="0"/>
              </a:rPr>
              <a:t>ein Gedicht hab ich </a:t>
            </a:r>
          </a:p>
          <a:p>
            <a:pPr lvl="3">
              <a:lnSpc>
                <a:spcPct val="90000"/>
              </a:lnSpc>
              <a:spcBef>
                <a:spcPts val="500"/>
              </a:spcBef>
              <a:spcAft>
                <a:spcPts val="500"/>
              </a:spcAft>
              <a:buFontTx/>
              <a:buNone/>
            </a:pPr>
            <a:r>
              <a:rPr lang="de-DE" b="1" dirty="0">
                <a:latin typeface="Arial Black" pitchFamily="34" charset="0"/>
              </a:rPr>
              <a:t>immer zur Hand!</a:t>
            </a:r>
          </a:p>
          <a:p>
            <a:pPr lvl="3">
              <a:lnSpc>
                <a:spcPct val="90000"/>
              </a:lnSpc>
              <a:spcBef>
                <a:spcPts val="500"/>
              </a:spcBef>
              <a:spcAft>
                <a:spcPts val="500"/>
              </a:spcAft>
              <a:buFontTx/>
              <a:buNone/>
            </a:pPr>
            <a:r>
              <a:rPr lang="de-DE" b="1" dirty="0">
                <a:latin typeface="Arial Black" pitchFamily="34" charset="0"/>
              </a:rPr>
              <a:t>Aber am liebsten ___________</a:t>
            </a:r>
          </a:p>
          <a:p>
            <a:pPr lvl="3">
              <a:lnSpc>
                <a:spcPct val="90000"/>
              </a:lnSpc>
              <a:spcBef>
                <a:spcPts val="500"/>
              </a:spcBef>
              <a:spcAft>
                <a:spcPts val="500"/>
              </a:spcAft>
              <a:buFontTx/>
              <a:buNone/>
            </a:pPr>
            <a:r>
              <a:rPr lang="de-DE" b="1" dirty="0">
                <a:latin typeface="Arial Black" pitchFamily="34" charset="0"/>
              </a:rPr>
              <a:t>…</a:t>
            </a:r>
            <a:endParaRPr lang="de-AT" dirty="0"/>
          </a:p>
          <a:p>
            <a:pPr>
              <a:buNone/>
            </a:pP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Aufgaben </a:t>
            </a:r>
          </a:p>
        </p:txBody>
      </p:sp>
      <p:sp>
        <p:nvSpPr>
          <p:cNvPr id="3" name="Inhaltsplatzhalter 2"/>
          <p:cNvSpPr>
            <a:spLocks noGrp="1"/>
          </p:cNvSpPr>
          <p:nvPr>
            <p:ph idx="1"/>
          </p:nvPr>
        </p:nvSpPr>
        <p:spPr/>
        <p:txBody>
          <a:bodyPr/>
          <a:lstStyle/>
          <a:p>
            <a:r>
              <a:rPr lang="de-DE" sz="2400" dirty="0"/>
              <a:t>Schreiben Sie den Text zu Ende!</a:t>
            </a:r>
          </a:p>
          <a:p>
            <a:r>
              <a:rPr lang="de-DE" sz="2400" dirty="0"/>
              <a:t>Suchen Sie passende Texte für folgende Situationen (aus):  nach dem Aufstehen, vor dem Einschlafen, für eine Liebeserklärung, für einen Abschied, für einen Kindergeburtstag, … </a:t>
            </a:r>
          </a:p>
          <a:p>
            <a:r>
              <a:rPr lang="de-DE" sz="2400" dirty="0"/>
              <a:t>Schreiben Sie einen Text nach diesem Muster: „Zeitungen/Musik/SMS/etc. kann man“</a:t>
            </a:r>
          </a:p>
          <a:p>
            <a:r>
              <a:rPr lang="de-DE" sz="2400" dirty="0"/>
              <a:t>Was lesen Sie wann/in welcher Situation?</a:t>
            </a:r>
          </a:p>
          <a:p>
            <a:r>
              <a:rPr lang="de-DE" sz="2400" dirty="0"/>
              <a:t>Stellen Sie Ihren Lieblingstext vor!</a:t>
            </a:r>
          </a:p>
          <a:p>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712"/>
            <a:ext cx="8229600" cy="5487888"/>
          </a:xfrm>
        </p:spPr>
        <p:txBody>
          <a:bodyPr/>
          <a:lstStyle/>
          <a:p>
            <a:pPr>
              <a:buNone/>
            </a:pPr>
            <a:r>
              <a:rPr lang="de-DE" sz="2400" b="1" dirty="0"/>
              <a:t>Literarische Texte eignen sich für FU, weil sie??????</a:t>
            </a:r>
          </a:p>
          <a:p>
            <a:pPr>
              <a:buNone/>
            </a:pPr>
            <a:endParaRPr lang="de-DE" sz="2400" b="1" dirty="0"/>
          </a:p>
          <a:p>
            <a:pPr>
              <a:buNone/>
            </a:pPr>
            <a:r>
              <a:rPr lang="de-DE" sz="2400" b="1" dirty="0"/>
              <a:t>Machen Sie sich kurz alleine Gedanken</a:t>
            </a:r>
          </a:p>
          <a:p>
            <a:pPr>
              <a:buNone/>
            </a:pPr>
            <a:endParaRPr lang="de-DE" dirty="0"/>
          </a:p>
          <a:p>
            <a:pPr>
              <a:buNone/>
            </a:pPr>
            <a:endParaRPr lang="de-DE" dirty="0"/>
          </a:p>
          <a:p>
            <a:pPr>
              <a:buNone/>
            </a:pPr>
            <a:endParaRPr lang="de-DE" dirty="0"/>
          </a:p>
        </p:txBody>
      </p:sp>
      <p:pic>
        <p:nvPicPr>
          <p:cNvPr id="1026" name="Picture 2" descr="http://www.rollingstone.de/wp-content/uploads/2011/06/Columbo-Universal-Verleih_BINARY_104070.jpg"/>
          <p:cNvPicPr>
            <a:picLocks noChangeAspect="1" noChangeArrowheads="1"/>
          </p:cNvPicPr>
          <p:nvPr/>
        </p:nvPicPr>
        <p:blipFill>
          <a:blip r:embed="rId2" cstate="print"/>
          <a:srcRect/>
          <a:stretch>
            <a:fillRect/>
          </a:stretch>
        </p:blipFill>
        <p:spPr bwMode="auto">
          <a:xfrm>
            <a:off x="3238500" y="3190874"/>
            <a:ext cx="5905500" cy="36671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703912"/>
          </a:xfrm>
        </p:spPr>
        <p:txBody>
          <a:bodyPr>
            <a:normAutofit fontScale="92500" lnSpcReduction="10000"/>
          </a:bodyPr>
          <a:lstStyle/>
          <a:p>
            <a:pPr algn="just">
              <a:buNone/>
            </a:pPr>
            <a:r>
              <a:rPr lang="de-DE" sz="2800" b="1" dirty="0"/>
              <a:t>Literarische Texte eignen sich für FU, weil sie</a:t>
            </a:r>
          </a:p>
          <a:p>
            <a:pPr algn="just">
              <a:buNone/>
            </a:pPr>
            <a:endParaRPr lang="de-DE" sz="2800" b="1" dirty="0"/>
          </a:p>
          <a:p>
            <a:pPr marL="190500" indent="-190500">
              <a:buFontTx/>
              <a:buChar char="•"/>
            </a:pPr>
            <a:r>
              <a:rPr lang="de-DE" sz="2800" dirty="0">
                <a:latin typeface="Calibri" pitchFamily="34" charset="0"/>
              </a:rPr>
              <a:t>ein hohes Motivationspotential bieten</a:t>
            </a:r>
          </a:p>
          <a:p>
            <a:pPr marL="190500" indent="-190500">
              <a:buFontTx/>
              <a:buChar char="•"/>
            </a:pPr>
            <a:r>
              <a:rPr lang="de-DE" sz="2800" dirty="0">
                <a:latin typeface="Calibri" pitchFamily="34" charset="0"/>
              </a:rPr>
              <a:t>zur kreativen Mitwirkung an Sinnbildung auffordern</a:t>
            </a:r>
          </a:p>
          <a:p>
            <a:pPr marL="190500" indent="-190500">
              <a:buFontTx/>
              <a:buChar char="•"/>
            </a:pPr>
            <a:r>
              <a:rPr lang="de-DE" sz="2800" dirty="0">
                <a:latin typeface="Calibri" pitchFamily="34" charset="0"/>
              </a:rPr>
              <a:t>Kompetenz im Textverstehen fördern  </a:t>
            </a:r>
          </a:p>
          <a:p>
            <a:pPr marL="190500" indent="-190500">
              <a:buFontTx/>
              <a:buChar char="•"/>
            </a:pPr>
            <a:r>
              <a:rPr lang="de-DE" sz="2800" dirty="0">
                <a:latin typeface="Calibri" pitchFamily="34" charset="0"/>
              </a:rPr>
              <a:t>zu kulturellen Vergleichen anregen (dynamischer Kulturbegriff, Perspektivwechsel, Empathie)</a:t>
            </a:r>
          </a:p>
          <a:p>
            <a:pPr marL="190500" indent="-190500">
              <a:buFontTx/>
              <a:buChar char="•"/>
            </a:pPr>
            <a:r>
              <a:rPr lang="de-DE" sz="2800" b="1" dirty="0" err="1">
                <a:latin typeface="Calibri" pitchFamily="34" charset="0"/>
              </a:rPr>
              <a:t>Kulturalisierende</a:t>
            </a:r>
            <a:r>
              <a:rPr lang="de-DE" sz="2800" b="1" dirty="0">
                <a:latin typeface="Calibri" pitchFamily="34" charset="0"/>
              </a:rPr>
              <a:t>  Zuschreibungen </a:t>
            </a:r>
            <a:r>
              <a:rPr lang="de-DE" sz="2800" dirty="0">
                <a:latin typeface="Calibri" pitchFamily="34" charset="0"/>
              </a:rPr>
              <a:t>problematisieren können (Stolperstein)</a:t>
            </a:r>
          </a:p>
          <a:p>
            <a:pPr marL="190500" indent="-190500">
              <a:buFontTx/>
              <a:buChar char="•"/>
            </a:pPr>
            <a:r>
              <a:rPr lang="de-DE" sz="2800" dirty="0">
                <a:latin typeface="Calibri" pitchFamily="34" charset="0"/>
              </a:rPr>
              <a:t>Subjektivität von Wahrnehmung deutlich machen </a:t>
            </a:r>
          </a:p>
          <a:p>
            <a:pPr marL="190500" indent="-190500">
              <a:buFontTx/>
              <a:buChar char="•"/>
            </a:pPr>
            <a:r>
              <a:rPr lang="de-DE" sz="2800" b="1" dirty="0">
                <a:latin typeface="Calibri" pitchFamily="34" charset="0"/>
                <a:sym typeface="Wingdings" pitchFamily="2" charset="2"/>
              </a:rPr>
              <a:t>zu einem SUBJEKTIVIERUNGSKRITISCHEN ZUGANG anregen </a:t>
            </a:r>
          </a:p>
          <a:p>
            <a:pPr marL="190500" indent="-190500">
              <a:buFont typeface="Arial" pitchFamily="34" charset="0"/>
              <a:buChar char="•"/>
            </a:pPr>
            <a:r>
              <a:rPr lang="de-DE" sz="2800" b="1" dirty="0">
                <a:latin typeface="Calibri" pitchFamily="34" charset="0"/>
                <a:sym typeface="Wingdings" pitchFamily="2" charset="2"/>
              </a:rPr>
              <a:t> </a:t>
            </a:r>
            <a:r>
              <a:rPr lang="de-DE" sz="2800" dirty="0">
                <a:latin typeface="Calibri" pitchFamily="34" charset="0"/>
                <a:sym typeface="Wingdings" pitchFamily="2" charset="2"/>
              </a:rPr>
              <a:t>generell: ein Fokus auf Herrschaftspraxen ermöglichen </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marL="190500" indent="-190500">
              <a:buFont typeface="Arial" pitchFamily="34" charset="0"/>
              <a:buChar char="•"/>
            </a:pPr>
            <a:r>
              <a:rPr lang="de-DE" sz="2400" dirty="0">
                <a:latin typeface="Calibri" pitchFamily="34" charset="0"/>
              </a:rPr>
              <a:t>unterschiedliche Perspektiven auf „Wirklichkeit“ vermitteln </a:t>
            </a:r>
          </a:p>
          <a:p>
            <a:pPr marL="190500" indent="-190500">
              <a:buFontTx/>
              <a:buChar char="•"/>
            </a:pPr>
            <a:r>
              <a:rPr lang="de-DE" sz="2400" dirty="0">
                <a:latin typeface="Calibri" pitchFamily="34" charset="0"/>
              </a:rPr>
              <a:t>die Auseinandersetzung mit Fremdheit , der Konstruktion von Fremdheit ermöglichen </a:t>
            </a:r>
          </a:p>
          <a:p>
            <a:pPr marL="190500" indent="-190500">
              <a:buFontTx/>
              <a:buChar char="•"/>
            </a:pPr>
            <a:r>
              <a:rPr lang="de-DE" sz="2400" dirty="0">
                <a:latin typeface="Calibri" pitchFamily="34" charset="0"/>
              </a:rPr>
              <a:t>Perspektiv- und Rollenwechsel ermöglichen und der Schulung der </a:t>
            </a:r>
            <a:r>
              <a:rPr lang="de-DE" sz="2400" dirty="0" err="1">
                <a:latin typeface="Calibri" pitchFamily="34" charset="0"/>
              </a:rPr>
              <a:t>Empathiefähigkeit</a:t>
            </a:r>
            <a:r>
              <a:rPr lang="de-DE" sz="2400" dirty="0">
                <a:latin typeface="Calibri" pitchFamily="34" charset="0"/>
              </a:rPr>
              <a:t> dienen </a:t>
            </a:r>
          </a:p>
          <a:p>
            <a:pPr marL="190500" indent="-190500">
              <a:buFontTx/>
              <a:buChar char="•"/>
            </a:pPr>
            <a:r>
              <a:rPr lang="de-DE" sz="2400" dirty="0">
                <a:latin typeface="Calibri" pitchFamily="34" charset="0"/>
              </a:rPr>
              <a:t>Fragen und Suchbewegungen initiieren können</a:t>
            </a:r>
          </a:p>
          <a:p>
            <a:pPr marL="190500" indent="-190500">
              <a:buFontTx/>
              <a:buChar char="•"/>
            </a:pPr>
            <a:r>
              <a:rPr lang="de-DE" sz="2400" dirty="0">
                <a:latin typeface="Calibri" pitchFamily="34" charset="0"/>
              </a:rPr>
              <a:t>Vergnügen bereiten</a:t>
            </a:r>
          </a:p>
          <a:p>
            <a:pPr>
              <a:buNone/>
            </a:pP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Inhalt/Schwerpunkte</a:t>
            </a:r>
          </a:p>
        </p:txBody>
      </p:sp>
      <p:sp>
        <p:nvSpPr>
          <p:cNvPr id="3" name="Zástupný symbol pro obsah 2"/>
          <p:cNvSpPr>
            <a:spLocks noGrp="1"/>
          </p:cNvSpPr>
          <p:nvPr>
            <p:ph idx="1"/>
          </p:nvPr>
        </p:nvSpPr>
        <p:spPr/>
        <p:txBody>
          <a:bodyPr/>
          <a:lstStyle/>
          <a:p>
            <a:r>
              <a:rPr lang="de-DE" dirty="0"/>
              <a:t>Wiederholung der wichtigsten/relevanten Inhalte der letzten Semester</a:t>
            </a:r>
          </a:p>
          <a:p>
            <a:r>
              <a:rPr lang="de-DE" dirty="0"/>
              <a:t>Vorbereitung auf das Staatsexamen</a:t>
            </a:r>
          </a:p>
          <a:p>
            <a:r>
              <a:rPr lang="de-DE" dirty="0"/>
              <a:t>Simulation Fragen/Prüfung </a:t>
            </a:r>
          </a:p>
          <a:p>
            <a:r>
              <a:rPr lang="de-DE" dirty="0"/>
              <a:t>Und alternative Lehr-Lernmethoden (in Ansätzen)</a:t>
            </a:r>
          </a:p>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Auswahl Textkriterien </a:t>
            </a:r>
          </a:p>
        </p:txBody>
      </p:sp>
      <p:sp>
        <p:nvSpPr>
          <p:cNvPr id="3" name="Inhaltsplatzhalter 2"/>
          <p:cNvSpPr>
            <a:spLocks noGrp="1"/>
          </p:cNvSpPr>
          <p:nvPr>
            <p:ph idx="1"/>
          </p:nvPr>
        </p:nvSpPr>
        <p:spPr/>
        <p:txBody>
          <a:bodyPr>
            <a:normAutofit lnSpcReduction="10000"/>
          </a:bodyPr>
          <a:lstStyle/>
          <a:p>
            <a:pPr>
              <a:buFont typeface="Wingdings" pitchFamily="2" charset="2"/>
              <a:buChar char="Ø"/>
            </a:pPr>
            <a:r>
              <a:rPr lang="de-DE" dirty="0"/>
              <a:t>Bilden Sie neue Gruppen</a:t>
            </a:r>
          </a:p>
          <a:p>
            <a:pPr>
              <a:buFont typeface="Wingdings" pitchFamily="2" charset="2"/>
              <a:buChar char="Ø"/>
            </a:pPr>
            <a:r>
              <a:rPr lang="de-DE" dirty="0"/>
              <a:t>Diskutieren Sie diese Punkte und machen Sie Notizen zu folgenden Fragen:</a:t>
            </a:r>
          </a:p>
          <a:p>
            <a:pPr>
              <a:buFontTx/>
              <a:buChar char="-"/>
            </a:pPr>
            <a:r>
              <a:rPr lang="de-DE" dirty="0"/>
              <a:t>Welche literarischen Texte sind für den Fremdsprachenunterricht geeignet?</a:t>
            </a:r>
          </a:p>
          <a:p>
            <a:pPr>
              <a:buFontTx/>
              <a:buChar char="-"/>
            </a:pPr>
            <a:r>
              <a:rPr lang="de-DE" dirty="0"/>
              <a:t>Versuchen Sie 7 Auswahlkriterien zu formulieren</a:t>
            </a:r>
          </a:p>
          <a:p>
            <a:pPr>
              <a:buFontTx/>
              <a:buChar char="-"/>
            </a:pPr>
            <a:r>
              <a:rPr lang="de-DE" dirty="0"/>
              <a:t>Vergleichen Sie anschließend Ihre Punkte mit denen von </a:t>
            </a:r>
            <a:r>
              <a:rPr lang="de-DE" sz="2800" dirty="0"/>
              <a:t>Carola </a:t>
            </a:r>
            <a:r>
              <a:rPr lang="de-DE" sz="2800" dirty="0" err="1"/>
              <a:t>Surkamp</a:t>
            </a:r>
            <a:r>
              <a:rPr lang="de-DE" sz="2800" dirty="0"/>
              <a:t> und Ansgar </a:t>
            </a:r>
            <a:r>
              <a:rPr lang="de-DE" sz="2800" dirty="0" err="1"/>
              <a:t>Nünning</a:t>
            </a:r>
            <a:endParaRPr lang="de-DE" dirty="0"/>
          </a:p>
          <a:p>
            <a:pPr>
              <a:buNone/>
            </a:pP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lnSpcReduction="10000"/>
          </a:bodyPr>
          <a:lstStyle/>
          <a:p>
            <a:pPr>
              <a:buNone/>
            </a:pPr>
            <a:r>
              <a:rPr lang="de-DE" sz="2200" dirty="0"/>
              <a:t>Kriterien für die Auswahl literarischer Texte</a:t>
            </a:r>
            <a:br>
              <a:rPr lang="de-DE" sz="2200" dirty="0"/>
            </a:br>
            <a:r>
              <a:rPr lang="de-DE" sz="2200" dirty="0"/>
              <a:t>nach Carola </a:t>
            </a:r>
            <a:r>
              <a:rPr lang="de-DE" sz="2200" dirty="0" err="1"/>
              <a:t>Surkamp</a:t>
            </a:r>
            <a:r>
              <a:rPr lang="de-DE" sz="2200" dirty="0"/>
              <a:t>, Ansgar </a:t>
            </a:r>
            <a:r>
              <a:rPr lang="de-DE" sz="2200" dirty="0" err="1"/>
              <a:t>Nünning</a:t>
            </a:r>
            <a:r>
              <a:rPr lang="de-DE" sz="2200" dirty="0"/>
              <a:t>: </a:t>
            </a:r>
            <a:r>
              <a:rPr lang="de-DE" sz="2200" i="1" dirty="0"/>
              <a:t>Englische Literatur unterrichten</a:t>
            </a:r>
            <a:r>
              <a:rPr lang="de-DE" sz="2200" dirty="0"/>
              <a:t>, 2006</a:t>
            </a:r>
          </a:p>
          <a:p>
            <a:pPr>
              <a:buNone/>
            </a:pPr>
            <a:r>
              <a:rPr lang="de-DE" dirty="0"/>
              <a:t>Texte sollten:</a:t>
            </a:r>
          </a:p>
          <a:p>
            <a:pPr>
              <a:lnSpc>
                <a:spcPct val="90000"/>
              </a:lnSpc>
            </a:pPr>
            <a:r>
              <a:rPr lang="de-DE" dirty="0"/>
              <a:t> </a:t>
            </a:r>
            <a:r>
              <a:rPr lang="de-DE" sz="2400" b="1" dirty="0"/>
              <a:t>authentisch sein</a:t>
            </a:r>
          </a:p>
          <a:p>
            <a:pPr>
              <a:lnSpc>
                <a:spcPct val="90000"/>
              </a:lnSpc>
            </a:pPr>
            <a:r>
              <a:rPr lang="de-DE" sz="2400" b="1" dirty="0"/>
              <a:t>den Bedürfnissen und Interessen der Lernenden entsprechen und einen Bezug zu ihrer Lebenswelt haben</a:t>
            </a:r>
          </a:p>
          <a:p>
            <a:pPr>
              <a:lnSpc>
                <a:spcPct val="90000"/>
              </a:lnSpc>
            </a:pPr>
            <a:r>
              <a:rPr lang="de-DE" sz="2400" b="1" dirty="0"/>
              <a:t>v. ihrem </a:t>
            </a:r>
            <a:r>
              <a:rPr lang="de-DE" sz="2400" b="1" dirty="0" err="1"/>
              <a:t>sprachl</a:t>
            </a:r>
            <a:r>
              <a:rPr lang="de-DE" sz="2400" b="1" dirty="0"/>
              <a:t>. u. </a:t>
            </a:r>
            <a:r>
              <a:rPr lang="de-DE" sz="2400" b="1" dirty="0" err="1"/>
              <a:t>inhaltl</a:t>
            </a:r>
            <a:r>
              <a:rPr lang="de-DE" sz="2400" b="1" dirty="0"/>
              <a:t>. Schwierigkeitsgrad her d. Zielgruppe angemessen sein</a:t>
            </a:r>
          </a:p>
          <a:p>
            <a:pPr>
              <a:lnSpc>
                <a:spcPct val="90000"/>
              </a:lnSpc>
            </a:pPr>
            <a:r>
              <a:rPr lang="de-DE" sz="2400" b="1" dirty="0"/>
              <a:t>die Lernenden zum Nachdenken und Reden über das dargestellte Thema anregen</a:t>
            </a:r>
          </a:p>
          <a:p>
            <a:pPr>
              <a:lnSpc>
                <a:spcPct val="90000"/>
              </a:lnSpc>
            </a:pPr>
            <a:r>
              <a:rPr lang="de-DE" sz="2400" b="1" dirty="0"/>
              <a:t>der Lehrkraft selbst gefallen</a:t>
            </a:r>
          </a:p>
          <a:p>
            <a:pPr>
              <a:lnSpc>
                <a:spcPct val="90000"/>
              </a:lnSpc>
            </a:pPr>
            <a:r>
              <a:rPr lang="de-DE" sz="2400" b="1" dirty="0"/>
              <a:t>m. übergreifenden Lernzielen sowie m. Zielen d. Unterrichtseinheit vereinbar sein</a:t>
            </a:r>
          </a:p>
          <a:p>
            <a:pPr>
              <a:buNone/>
            </a:pP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lnSpc>
                <a:spcPct val="90000"/>
              </a:lnSpc>
            </a:pPr>
            <a:r>
              <a:rPr lang="de-DE" sz="2800" b="1" dirty="0"/>
              <a:t>thematisch aktuell und repräsentativ für das Zielsprachenland sein</a:t>
            </a:r>
          </a:p>
          <a:p>
            <a:pPr>
              <a:lnSpc>
                <a:spcPct val="90000"/>
              </a:lnSpc>
            </a:pPr>
            <a:r>
              <a:rPr lang="de-DE" sz="2800" b="1" dirty="0"/>
              <a:t>vielfältige Perspektivenwechsel ermöglichen</a:t>
            </a:r>
          </a:p>
          <a:p>
            <a:pPr>
              <a:lnSpc>
                <a:spcPct val="90000"/>
              </a:lnSpc>
            </a:pPr>
            <a:r>
              <a:rPr lang="de-DE" sz="2800" b="1" dirty="0"/>
              <a:t>im Zusammenhang mit anderen (komplementären oder kontrastiven) Texten behandelt werden</a:t>
            </a:r>
          </a:p>
          <a:p>
            <a:pPr>
              <a:lnSpc>
                <a:spcPct val="90000"/>
              </a:lnSpc>
            </a:pPr>
            <a:r>
              <a:rPr lang="de-DE" sz="2800" b="1" dirty="0"/>
              <a:t>die Interaktion zwischen </a:t>
            </a:r>
            <a:r>
              <a:rPr lang="de-DE" sz="2800" b="1" dirty="0" err="1"/>
              <a:t>Textwelt</a:t>
            </a:r>
            <a:r>
              <a:rPr lang="de-DE" sz="2800" b="1" dirty="0"/>
              <a:t> und Welt der Lernenden fördern</a:t>
            </a:r>
          </a:p>
          <a:p>
            <a:pPr>
              <a:lnSpc>
                <a:spcPct val="90000"/>
              </a:lnSpc>
            </a:pPr>
            <a:r>
              <a:rPr lang="de-DE" sz="2800" b="1" dirty="0"/>
              <a:t>vielfältige Anschlussmöglichkeiten sowohl für analytische als auch kreative Textarbeit bieten</a:t>
            </a:r>
          </a:p>
          <a:p>
            <a:pPr>
              <a:lnSpc>
                <a:spcPct val="90000"/>
              </a:lnSpc>
            </a:pPr>
            <a:r>
              <a:rPr lang="de-DE" sz="2800" b="1" dirty="0"/>
              <a:t>…</a:t>
            </a:r>
          </a:p>
          <a:p>
            <a:pPr>
              <a:buNone/>
            </a:pPr>
            <a:endParaRPr lang="de-DE" dirty="0"/>
          </a:p>
        </p:txBody>
      </p:sp>
      <p:pic>
        <p:nvPicPr>
          <p:cNvPr id="4" name="Picture 2" descr="https://www.yachtcharterfinder.com/images/45292641/Tuerkei-Yachtcharter-Markt-Gewuerze-Auswahl.jpg"/>
          <p:cNvPicPr>
            <a:picLocks noChangeAspect="1" noChangeArrowheads="1"/>
          </p:cNvPicPr>
          <p:nvPr/>
        </p:nvPicPr>
        <p:blipFill>
          <a:blip r:embed="rId2" cstate="print"/>
          <a:srcRect/>
          <a:stretch>
            <a:fillRect/>
          </a:stretch>
        </p:blipFill>
        <p:spPr bwMode="auto">
          <a:xfrm>
            <a:off x="6786546" y="5089909"/>
            <a:ext cx="2357454" cy="176809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92500" lnSpcReduction="20000"/>
          </a:bodyPr>
          <a:lstStyle/>
          <a:p>
            <a:pPr algn="just">
              <a:buNone/>
            </a:pPr>
            <a:r>
              <a:rPr lang="de-DE" sz="2800" b="1" dirty="0"/>
              <a:t>Aufgabentypologien </a:t>
            </a:r>
          </a:p>
          <a:p>
            <a:pPr algn="just">
              <a:buNone/>
            </a:pPr>
            <a:r>
              <a:rPr lang="de-DE" sz="2800" b="1" dirty="0"/>
              <a:t> Aufgaben vor – während – nach der Lektüre</a:t>
            </a:r>
          </a:p>
          <a:p>
            <a:pPr algn="just">
              <a:buNone/>
            </a:pPr>
            <a:endParaRPr lang="de-DE" sz="2800" b="1" dirty="0"/>
          </a:p>
          <a:p>
            <a:pPr marL="0" indent="0">
              <a:buNone/>
            </a:pPr>
            <a:r>
              <a:rPr lang="de-DE" dirty="0">
                <a:latin typeface="Arial" charset="0"/>
                <a:ea typeface="ＭＳ Ｐゴシック" charset="0"/>
                <a:cs typeface="ＭＳ Ｐゴシック" charset="0"/>
              </a:rPr>
              <a:t>„In der Muttersprache sind die Worte den Menschen angeheftet, so </a:t>
            </a:r>
            <a:r>
              <a:rPr lang="de-DE" dirty="0" err="1">
                <a:latin typeface="Arial" charset="0"/>
                <a:ea typeface="ＭＳ Ｐゴシック" charset="0"/>
                <a:cs typeface="ＭＳ Ｐゴシック" charset="0"/>
              </a:rPr>
              <a:t>daß</a:t>
            </a:r>
            <a:r>
              <a:rPr lang="de-DE" dirty="0">
                <a:latin typeface="Arial" charset="0"/>
                <a:ea typeface="ＭＳ Ｐゴシック" charset="0"/>
                <a:cs typeface="ＭＳ Ｐゴシック" charset="0"/>
              </a:rPr>
              <a:t> man selten spielerische Freude an der Sprache empfinden kann. … </a:t>
            </a:r>
          </a:p>
          <a:p>
            <a:pPr marL="0" indent="0">
              <a:buNone/>
            </a:pPr>
            <a:r>
              <a:rPr lang="de-DE" dirty="0">
                <a:latin typeface="Arial" charset="0"/>
                <a:ea typeface="ＭＳ Ｐゴシック" charset="0"/>
                <a:cs typeface="ＭＳ Ｐゴシック" charset="0"/>
              </a:rPr>
              <a:t>In einer </a:t>
            </a:r>
            <a:r>
              <a:rPr lang="de-DE" b="1" dirty="0">
                <a:latin typeface="Arial" charset="0"/>
                <a:ea typeface="ＭＳ Ｐゴシック" charset="0"/>
                <a:cs typeface="ＭＳ Ｐゴシック" charset="0"/>
              </a:rPr>
              <a:t>Fremdsprache</a:t>
            </a:r>
            <a:r>
              <a:rPr lang="de-DE" dirty="0">
                <a:latin typeface="Arial" charset="0"/>
                <a:ea typeface="ＭＳ Ｐゴシック" charset="0"/>
                <a:cs typeface="ＭＳ Ｐゴシック" charset="0"/>
              </a:rPr>
              <a:t> hat man aber so etwas wie einen </a:t>
            </a:r>
            <a:r>
              <a:rPr lang="de-DE" b="1" dirty="0" err="1">
                <a:latin typeface="Arial" charset="0"/>
                <a:ea typeface="ＭＳ Ｐゴシック" charset="0"/>
                <a:cs typeface="ＭＳ Ｐゴシック" charset="0"/>
              </a:rPr>
              <a:t>Heftklammerentferner</a:t>
            </a:r>
            <a:r>
              <a:rPr lang="de-DE" dirty="0">
                <a:latin typeface="Arial" charset="0"/>
                <a:ea typeface="ＭＳ Ｐゴシック" charset="0"/>
                <a:cs typeface="ＭＳ Ｐゴシック" charset="0"/>
              </a:rPr>
              <a:t>: Er entfernt alles, was sich aneinanderheftet und sich festklammert.“</a:t>
            </a:r>
          </a:p>
          <a:p>
            <a:pPr marL="0" indent="0">
              <a:buNone/>
            </a:pPr>
            <a:endParaRPr lang="de-DE" dirty="0">
              <a:latin typeface="Arial" charset="0"/>
              <a:ea typeface="ＭＳ Ｐゴシック" charset="0"/>
              <a:cs typeface="ＭＳ Ｐゴシック" charset="0"/>
            </a:endParaRPr>
          </a:p>
          <a:p>
            <a:pPr marL="0" indent="0" algn="r">
              <a:buNone/>
            </a:pPr>
            <a:r>
              <a:rPr lang="de-DE" sz="1800" dirty="0">
                <a:latin typeface="Arial" charset="0"/>
                <a:ea typeface="ＭＳ Ｐゴシック" charset="0"/>
                <a:cs typeface="ＭＳ Ｐゴシック" charset="0"/>
              </a:rPr>
              <a:t>Yoko </a:t>
            </a:r>
            <a:r>
              <a:rPr lang="de-DE" sz="1800" dirty="0" err="1">
                <a:latin typeface="Arial" charset="0"/>
                <a:ea typeface="ＭＳ Ｐゴシック" charset="0"/>
                <a:cs typeface="ＭＳ Ｐゴシック" charset="0"/>
              </a:rPr>
              <a:t>Tawada</a:t>
            </a:r>
            <a:r>
              <a:rPr lang="de-DE" sz="1800" dirty="0">
                <a:latin typeface="Arial" charset="0"/>
                <a:ea typeface="ＭＳ Ｐゴシック" charset="0"/>
                <a:cs typeface="ＭＳ Ｐゴシック" charset="0"/>
              </a:rPr>
              <a:t>: </a:t>
            </a:r>
          </a:p>
          <a:p>
            <a:pPr marL="0" indent="0" algn="r">
              <a:buNone/>
            </a:pPr>
            <a:r>
              <a:rPr lang="de-DE" sz="1800" dirty="0">
                <a:latin typeface="Arial" charset="0"/>
                <a:ea typeface="ＭＳ Ｐゴシック" charset="0"/>
                <a:cs typeface="ＭＳ Ｐゴシック" charset="0"/>
              </a:rPr>
              <a:t>„Von der Muttersprache zur Sprachmutter“. In: dies.: </a:t>
            </a:r>
            <a:r>
              <a:rPr lang="de-DE" sz="1800" i="1" dirty="0">
                <a:latin typeface="Arial" charset="0"/>
                <a:ea typeface="ＭＳ Ｐゴシック" charset="0"/>
                <a:cs typeface="ＭＳ Ｐゴシック" charset="0"/>
              </a:rPr>
              <a:t>Talisman. Literarische Essays</a:t>
            </a:r>
            <a:r>
              <a:rPr lang="de-DE" sz="1800" dirty="0">
                <a:latin typeface="Arial" charset="0"/>
                <a:ea typeface="ＭＳ Ｐゴシック" charset="0"/>
                <a:cs typeface="ＭＳ Ｐゴシック" charset="0"/>
              </a:rPr>
              <a:t>. Tübingen: Konkursbuch-Verl., 1996, S. 9-15, Zitat S. 15</a:t>
            </a:r>
            <a:endParaRPr lang="de-DE" dirty="0"/>
          </a:p>
          <a:p>
            <a:pPr>
              <a:buNone/>
            </a:pP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57200" y="1196752"/>
            <a:ext cx="8229600" cy="5127848"/>
          </a:xfrm>
        </p:spPr>
        <p:txBody>
          <a:bodyPr/>
          <a:lstStyle/>
          <a:p>
            <a:pPr algn="ctr">
              <a:buNone/>
            </a:pPr>
            <a:r>
              <a:rPr lang="en-GB" sz="3200" b="1" dirty="0" err="1">
                <a:solidFill>
                  <a:schemeClr val="tx2"/>
                </a:solidFill>
                <a:latin typeface="Arial" charset="0"/>
                <a:ea typeface="ＭＳ Ｐゴシック" charset="0"/>
                <a:cs typeface="ＭＳ Ｐゴシック" charset="0"/>
              </a:rPr>
              <a:t>Aufgaben</a:t>
            </a:r>
            <a:r>
              <a:rPr lang="en-GB" sz="3200" b="1" dirty="0">
                <a:solidFill>
                  <a:schemeClr val="tx2"/>
                </a:solidFill>
                <a:latin typeface="Arial" charset="0"/>
                <a:ea typeface="ＭＳ Ｐゴシック" charset="0"/>
                <a:cs typeface="ＭＳ Ｐゴシック" charset="0"/>
              </a:rPr>
              <a:t> </a:t>
            </a:r>
            <a:r>
              <a:rPr lang="en-GB" sz="3200" b="1" dirty="0" err="1">
                <a:solidFill>
                  <a:schemeClr val="tx2"/>
                </a:solidFill>
                <a:latin typeface="Arial" charset="0"/>
                <a:ea typeface="ＭＳ Ｐゴシック" charset="0"/>
                <a:cs typeface="ＭＳ Ｐゴシック" charset="0"/>
              </a:rPr>
              <a:t>vor</a:t>
            </a:r>
            <a:r>
              <a:rPr lang="en-GB" sz="3200" b="1" dirty="0">
                <a:solidFill>
                  <a:schemeClr val="tx2"/>
                </a:solidFill>
                <a:latin typeface="Arial" charset="0"/>
                <a:ea typeface="ＭＳ Ｐゴシック" charset="0"/>
                <a:cs typeface="ＭＳ Ｐゴシック" charset="0"/>
              </a:rPr>
              <a:t>/</a:t>
            </a:r>
            <a:r>
              <a:rPr lang="en-GB" sz="3200" b="1" dirty="0" err="1">
                <a:solidFill>
                  <a:schemeClr val="tx2"/>
                </a:solidFill>
                <a:latin typeface="Arial" charset="0"/>
                <a:ea typeface="ＭＳ Ｐゴシック" charset="0"/>
                <a:cs typeface="ＭＳ Ｐゴシック" charset="0"/>
              </a:rPr>
              <a:t>während</a:t>
            </a:r>
            <a:r>
              <a:rPr lang="en-GB" sz="3200" b="1" dirty="0">
                <a:solidFill>
                  <a:schemeClr val="tx2"/>
                </a:solidFill>
                <a:latin typeface="Arial" charset="0"/>
                <a:ea typeface="ＭＳ Ｐゴシック" charset="0"/>
                <a:cs typeface="ＭＳ Ｐゴシック" charset="0"/>
              </a:rPr>
              <a:t>/</a:t>
            </a:r>
            <a:r>
              <a:rPr lang="en-GB" sz="3200" b="1" dirty="0" err="1">
                <a:solidFill>
                  <a:schemeClr val="tx2"/>
                </a:solidFill>
                <a:latin typeface="Arial" charset="0"/>
                <a:ea typeface="ＭＳ Ｐゴシック" charset="0"/>
                <a:cs typeface="ＭＳ Ｐゴシック" charset="0"/>
              </a:rPr>
              <a:t>nach</a:t>
            </a:r>
            <a:br>
              <a:rPr lang="en-GB" sz="3200" b="1" dirty="0">
                <a:solidFill>
                  <a:schemeClr val="tx2"/>
                </a:solidFill>
                <a:latin typeface="Arial" charset="0"/>
                <a:ea typeface="ＭＳ Ｐゴシック" charset="0"/>
                <a:cs typeface="ＭＳ Ｐゴシック" charset="0"/>
              </a:rPr>
            </a:br>
            <a:r>
              <a:rPr lang="en-GB" sz="3200" b="1" dirty="0" err="1">
                <a:solidFill>
                  <a:schemeClr val="tx2"/>
                </a:solidFill>
                <a:latin typeface="Arial" charset="0"/>
                <a:ea typeface="ＭＳ Ｐゴシック" charset="0"/>
                <a:cs typeface="ＭＳ Ｐゴシック" charset="0"/>
              </a:rPr>
              <a:t>der</a:t>
            </a:r>
            <a:r>
              <a:rPr lang="en-GB" sz="3200" b="1" dirty="0">
                <a:solidFill>
                  <a:schemeClr val="tx2"/>
                </a:solidFill>
                <a:latin typeface="Arial" charset="0"/>
                <a:ea typeface="ＭＳ Ｐゴシック" charset="0"/>
                <a:cs typeface="ＭＳ Ｐゴシック" charset="0"/>
              </a:rPr>
              <a:t> </a:t>
            </a:r>
            <a:r>
              <a:rPr lang="en-GB" sz="3200" b="1" dirty="0" err="1">
                <a:solidFill>
                  <a:schemeClr val="tx2"/>
                </a:solidFill>
                <a:latin typeface="Arial" charset="0"/>
                <a:ea typeface="ＭＳ Ｐゴシック" charset="0"/>
                <a:cs typeface="ＭＳ Ｐゴシック" charset="0"/>
              </a:rPr>
              <a:t>Lektüre</a:t>
            </a:r>
            <a:r>
              <a:rPr lang="en-GB" sz="3200" b="1" dirty="0">
                <a:solidFill>
                  <a:schemeClr val="tx2"/>
                </a:solidFill>
                <a:latin typeface="Arial" charset="0"/>
                <a:ea typeface="ＭＳ Ｐゴシック" charset="0"/>
                <a:cs typeface="ＭＳ Ｐゴシック" charset="0"/>
              </a:rPr>
              <a:t>/</a:t>
            </a:r>
            <a:r>
              <a:rPr lang="en-GB" sz="3200" b="1" dirty="0" err="1">
                <a:solidFill>
                  <a:schemeClr val="tx2"/>
                </a:solidFill>
                <a:latin typeface="Arial" charset="0"/>
                <a:ea typeface="ＭＳ Ｐゴシック" charset="0"/>
                <a:cs typeface="ＭＳ Ｐゴシック" charset="0"/>
              </a:rPr>
              <a:t>dem</a:t>
            </a:r>
            <a:r>
              <a:rPr lang="en-GB" sz="3200" b="1" dirty="0">
                <a:solidFill>
                  <a:schemeClr val="tx2"/>
                </a:solidFill>
                <a:latin typeface="Arial" charset="0"/>
                <a:ea typeface="ＭＳ Ｐゴシック" charset="0"/>
                <a:cs typeface="ＭＳ Ｐゴシック" charset="0"/>
              </a:rPr>
              <a:t> </a:t>
            </a:r>
            <a:r>
              <a:rPr lang="en-GB" sz="3200" b="1" dirty="0" err="1">
                <a:solidFill>
                  <a:schemeClr val="tx2"/>
                </a:solidFill>
                <a:latin typeface="Arial" charset="0"/>
                <a:ea typeface="ＭＳ Ｐゴシック" charset="0"/>
                <a:cs typeface="ＭＳ Ｐゴシック" charset="0"/>
              </a:rPr>
              <a:t>Sehen</a:t>
            </a:r>
            <a:r>
              <a:rPr lang="en-GB" sz="3200" b="1" dirty="0">
                <a:solidFill>
                  <a:schemeClr val="tx2"/>
                </a:solidFill>
                <a:latin typeface="Arial" charset="0"/>
                <a:ea typeface="ＭＳ Ｐゴシック" charset="0"/>
                <a:cs typeface="ＭＳ Ｐゴシック" charset="0"/>
              </a:rPr>
              <a:t>/</a:t>
            </a:r>
            <a:r>
              <a:rPr lang="en-GB" sz="3200" b="1" dirty="0" err="1">
                <a:solidFill>
                  <a:schemeClr val="tx2"/>
                </a:solidFill>
                <a:latin typeface="Arial" charset="0"/>
                <a:ea typeface="ＭＳ Ｐゴシック" charset="0"/>
                <a:cs typeface="ＭＳ Ｐゴシック" charset="0"/>
              </a:rPr>
              <a:t>Hören</a:t>
            </a:r>
            <a:r>
              <a:rPr lang="en-GB" sz="3200" b="1" dirty="0">
                <a:solidFill>
                  <a:schemeClr val="tx2"/>
                </a:solidFill>
                <a:latin typeface="Arial" charset="0"/>
                <a:ea typeface="ＭＳ Ｐゴシック" charset="0"/>
                <a:cs typeface="ＭＳ Ｐゴシック" charset="0"/>
              </a:rPr>
              <a:t>/</a:t>
            </a:r>
            <a:r>
              <a:rPr lang="en-GB" sz="3200" b="1" dirty="0" err="1">
                <a:solidFill>
                  <a:schemeClr val="tx2"/>
                </a:solidFill>
                <a:latin typeface="Arial" charset="0"/>
                <a:ea typeface="ＭＳ Ｐゴシック" charset="0"/>
                <a:cs typeface="ＭＳ Ｐゴシック" charset="0"/>
              </a:rPr>
              <a:t>Lesen</a:t>
            </a:r>
            <a:endParaRPr lang="en-GB" sz="3200" b="1" dirty="0">
              <a:solidFill>
                <a:schemeClr val="tx2"/>
              </a:solidFill>
              <a:latin typeface="Arial" charset="0"/>
              <a:ea typeface="ＭＳ Ｐゴシック" charset="0"/>
              <a:cs typeface="ＭＳ Ｐゴシック" charset="0"/>
            </a:endParaRPr>
          </a:p>
          <a:p>
            <a:pPr algn="ctr">
              <a:buNone/>
            </a:pPr>
            <a:r>
              <a:rPr lang="en-GB" sz="3200" b="1" dirty="0">
                <a:solidFill>
                  <a:srgbClr val="FFC000"/>
                </a:solidFill>
                <a:latin typeface="Arial" charset="0"/>
                <a:ea typeface="ＭＳ Ｐゴシック" charset="0"/>
              </a:rPr>
              <a:t>(</a:t>
            </a:r>
            <a:r>
              <a:rPr lang="en-GB" sz="3200" b="1" dirty="0" err="1">
                <a:solidFill>
                  <a:srgbClr val="FFC000"/>
                </a:solidFill>
                <a:latin typeface="Arial" charset="0"/>
                <a:ea typeface="ＭＳ Ｐゴシック" charset="0"/>
              </a:rPr>
              <a:t>Ideen</a:t>
            </a:r>
            <a:r>
              <a:rPr lang="en-GB" sz="3200" b="1" dirty="0">
                <a:solidFill>
                  <a:srgbClr val="FFC000"/>
                </a:solidFill>
                <a:latin typeface="Arial" charset="0"/>
                <a:ea typeface="ＭＳ Ｐゴシック" charset="0"/>
              </a:rPr>
              <a:t>?)</a:t>
            </a:r>
            <a:endParaRPr lang="de-DE" sz="3200" b="1" dirty="0">
              <a:solidFill>
                <a:srgbClr val="FFC000"/>
              </a:solidFill>
            </a:endParaRPr>
          </a:p>
          <a:p>
            <a:pPr>
              <a:buNone/>
            </a:pPr>
            <a:endParaRPr lang="de-DE" dirty="0"/>
          </a:p>
        </p:txBody>
      </p:sp>
      <p:pic>
        <p:nvPicPr>
          <p:cNvPr id="28674" name="Picture 2" descr="Stiftskinder im Unterricht um 1925"/>
          <p:cNvPicPr>
            <a:picLocks noChangeAspect="1" noChangeArrowheads="1"/>
          </p:cNvPicPr>
          <p:nvPr/>
        </p:nvPicPr>
        <p:blipFill>
          <a:blip r:embed="rId2" cstate="print"/>
          <a:srcRect/>
          <a:stretch>
            <a:fillRect/>
          </a:stretch>
        </p:blipFill>
        <p:spPr bwMode="auto">
          <a:xfrm>
            <a:off x="3527376" y="2917586"/>
            <a:ext cx="5616624" cy="39404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Peter Bichsel: Ein Tisch ist ein Tisch</a:t>
            </a:r>
          </a:p>
        </p:txBody>
      </p:sp>
      <p:sp>
        <p:nvSpPr>
          <p:cNvPr id="3" name="Inhaltsplatzhalter 2"/>
          <p:cNvSpPr>
            <a:spLocks noGrp="1"/>
          </p:cNvSpPr>
          <p:nvPr>
            <p:ph idx="1"/>
          </p:nvPr>
        </p:nvSpPr>
        <p:spPr/>
        <p:txBody>
          <a:bodyPr>
            <a:normAutofit fontScale="62500" lnSpcReduction="20000"/>
          </a:bodyPr>
          <a:lstStyle/>
          <a:p>
            <a:r>
              <a:rPr lang="de-DE" b="1" u="sng" dirty="0"/>
              <a:t>Vor dem Sehen </a:t>
            </a:r>
          </a:p>
          <a:p>
            <a:r>
              <a:rPr lang="de-DE" dirty="0"/>
              <a:t>1. Informieren Sie sich über den Schriftsteller Peter Bichsel und erstellen Sie ein Kurzreferat.</a:t>
            </a:r>
          </a:p>
          <a:p>
            <a:endParaRPr lang="de-DE" dirty="0"/>
          </a:p>
          <a:p>
            <a:r>
              <a:rPr lang="de-DE" dirty="0"/>
              <a:t>2. Diskutieren Sie den Titel der Geschichte von PETER BICHSEL „Ein Tisch ist ein Tisch“ und vermuten Sie, wovon darin die Rede sein könnte?</a:t>
            </a:r>
          </a:p>
          <a:p>
            <a:endParaRPr lang="de-DE" dirty="0"/>
          </a:p>
          <a:p>
            <a:r>
              <a:rPr lang="de-DE" dirty="0"/>
              <a:t>Gebrauchen Sie dabei die folgenden Sprachmittel:</a:t>
            </a:r>
          </a:p>
          <a:p>
            <a:r>
              <a:rPr lang="de-DE" dirty="0"/>
              <a:t>Ich nehme an, dass…</a:t>
            </a:r>
          </a:p>
          <a:p>
            <a:r>
              <a:rPr lang="de-DE" dirty="0"/>
              <a:t>Ich vermute, dass…</a:t>
            </a:r>
          </a:p>
          <a:p>
            <a:r>
              <a:rPr lang="de-DE" dirty="0"/>
              <a:t>Ich meine, glaube, dass…</a:t>
            </a:r>
          </a:p>
          <a:p>
            <a:r>
              <a:rPr lang="de-DE" dirty="0"/>
              <a:t>Mir scheint, dass….</a:t>
            </a:r>
          </a:p>
          <a:p>
            <a:r>
              <a:rPr lang="de-DE" dirty="0"/>
              <a:t>Womöglich…</a:t>
            </a:r>
          </a:p>
          <a:p>
            <a:r>
              <a:rPr lang="de-DE" dirty="0"/>
              <a:t>Eventuell</a:t>
            </a:r>
          </a:p>
          <a:p>
            <a:r>
              <a:rPr lang="de-DE" dirty="0"/>
              <a:t>Ich habe den Eindruck, dass </a:t>
            </a:r>
          </a:p>
          <a:p>
            <a:endParaRPr lang="de-DE" dirty="0"/>
          </a:p>
        </p:txBody>
      </p:sp>
      <p:pic>
        <p:nvPicPr>
          <p:cNvPr id="13314" name="Picture 2" descr="http://ayseyavas.ch/files/gimgs/131_wbichsel1.jpg"/>
          <p:cNvPicPr>
            <a:picLocks noChangeAspect="1" noChangeArrowheads="1"/>
          </p:cNvPicPr>
          <p:nvPr/>
        </p:nvPicPr>
        <p:blipFill>
          <a:blip r:embed="rId2" cstate="print"/>
          <a:srcRect/>
          <a:stretch>
            <a:fillRect/>
          </a:stretch>
        </p:blipFill>
        <p:spPr bwMode="auto">
          <a:xfrm>
            <a:off x="5049763" y="4447274"/>
            <a:ext cx="3626693" cy="24107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712"/>
            <a:ext cx="8229600" cy="5487888"/>
          </a:xfrm>
        </p:spPr>
        <p:txBody>
          <a:bodyPr/>
          <a:lstStyle/>
          <a:p>
            <a:r>
              <a:rPr lang="de-DE" b="1" dirty="0"/>
              <a:t>Während des Sehens (</a:t>
            </a:r>
            <a:r>
              <a:rPr lang="de-DE" b="1" u="sng" dirty="0">
                <a:hlinkClick r:id="rId2"/>
              </a:rPr>
              <a:t>https://vimeo.com/8749843</a:t>
            </a:r>
            <a:r>
              <a:rPr lang="de-DE" b="1" dirty="0"/>
              <a:t>) </a:t>
            </a:r>
            <a:endParaRPr lang="de-DE" dirty="0"/>
          </a:p>
          <a:p>
            <a:r>
              <a:rPr lang="de-DE" dirty="0"/>
              <a:t>1. Sehen Sie sich den Filmanfang (0:60)an und schildern Sie Ihre Gefühle</a:t>
            </a:r>
          </a:p>
          <a:p>
            <a:r>
              <a:rPr lang="de-DE" dirty="0"/>
              <a:t>Wie werden Sie von der Musik und den Bildern angestimmt?</a:t>
            </a:r>
          </a:p>
          <a:p>
            <a:pPr>
              <a:buNone/>
            </a:pPr>
            <a:r>
              <a:rPr lang="de-DE" dirty="0"/>
              <a:t>(Gruppe 1: Musik; Gruppe 2: Bilder)</a:t>
            </a:r>
          </a:p>
          <a:p>
            <a:pPr>
              <a:buNone/>
            </a:pPr>
            <a:endParaRPr lang="de-DE" dirty="0"/>
          </a:p>
          <a:p>
            <a:pPr>
              <a:buNone/>
            </a:pPr>
            <a:endParaRPr lang="de-DE" dirty="0"/>
          </a:p>
        </p:txBody>
      </p:sp>
      <p:pic>
        <p:nvPicPr>
          <p:cNvPr id="12292" name="Picture 4" descr="https://static.flickr.com/4043/4274747629_2d9a47e844.jpg"/>
          <p:cNvPicPr>
            <a:picLocks noChangeAspect="1" noChangeArrowheads="1"/>
          </p:cNvPicPr>
          <p:nvPr/>
        </p:nvPicPr>
        <p:blipFill>
          <a:blip r:embed="rId3" cstate="print"/>
          <a:srcRect/>
          <a:stretch>
            <a:fillRect/>
          </a:stretch>
        </p:blipFill>
        <p:spPr bwMode="auto">
          <a:xfrm>
            <a:off x="4381500" y="4181475"/>
            <a:ext cx="4762500" cy="26765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4744"/>
            <a:ext cx="8229600" cy="5199856"/>
          </a:xfrm>
        </p:spPr>
        <p:txBody>
          <a:bodyPr>
            <a:normAutofit fontScale="62500" lnSpcReduction="20000"/>
          </a:bodyPr>
          <a:lstStyle/>
          <a:p>
            <a:pPr>
              <a:buNone/>
            </a:pPr>
            <a:r>
              <a:rPr lang="de-DE" b="1" dirty="0"/>
              <a:t>Nach dem Sehen/Lesen/Hören</a:t>
            </a:r>
          </a:p>
          <a:p>
            <a:r>
              <a:rPr lang="de-DE" dirty="0"/>
              <a:t>1. Stellen Sie sich vor, Sie haben die Möglichkeit, diesem Mann zu helfen. Welche  Ratschläge würden Sie ihm geben. </a:t>
            </a:r>
          </a:p>
          <a:p>
            <a:pPr>
              <a:buNone/>
            </a:pPr>
            <a:r>
              <a:rPr lang="de-DE" b="1" i="1" dirty="0"/>
              <a:t> </a:t>
            </a:r>
            <a:endParaRPr lang="de-DE" dirty="0"/>
          </a:p>
          <a:p>
            <a:r>
              <a:rPr lang="de-DE" dirty="0"/>
              <a:t>2. Stellen Sie sich vor, sie seien die „erste Liebe“ dieses Mannes gewesen und hätten sich aus den Augen verloren. Jetzt – nach all den Jahren- sind Sie vom Zustand Ihres alten Freundes entsetzt. </a:t>
            </a:r>
          </a:p>
          <a:p>
            <a:pPr>
              <a:buNone/>
            </a:pPr>
            <a:r>
              <a:rPr lang="de-DE" dirty="0"/>
              <a:t>    Schreiben Sie einen Dialog zwischen beiden. Wovon könnten sie sprechen? </a:t>
            </a:r>
          </a:p>
          <a:p>
            <a:pPr>
              <a:buNone/>
            </a:pPr>
            <a:endParaRPr lang="de-DE" dirty="0"/>
          </a:p>
          <a:p>
            <a:pPr>
              <a:buNone/>
            </a:pPr>
            <a:endParaRPr lang="de-DE" dirty="0"/>
          </a:p>
          <a:p>
            <a:r>
              <a:rPr lang="de-DE" dirty="0"/>
              <a:t>3. Glauben Sie, es gibt in Ihrer Stadt ähnliche Schicksale? Warum (nicht)?</a:t>
            </a:r>
            <a:br>
              <a:rPr lang="de-DE" dirty="0"/>
            </a:br>
            <a:endParaRPr lang="de-DE" dirty="0"/>
          </a:p>
          <a:p>
            <a:r>
              <a:rPr lang="de-DE" dirty="0"/>
              <a:t>4. Warum lässt eine Gesellschaft zu, was wären Möglichkeiten/Modelle, alten Menschen eine Perspektive zu geben?</a:t>
            </a:r>
          </a:p>
          <a:p>
            <a:pPr>
              <a:buNone/>
            </a:pPr>
            <a:endParaRPr lang="de-DE" dirty="0"/>
          </a:p>
          <a:p>
            <a:r>
              <a:rPr lang="de-DE" b="1" i="1" dirty="0"/>
              <a:t>Perspektiven für  ältere Menschen: </a:t>
            </a:r>
            <a:endParaRPr lang="de-DE" dirty="0"/>
          </a:p>
          <a:p>
            <a:pPr>
              <a:buNone/>
            </a:pPr>
            <a:r>
              <a:rPr lang="de-DE" b="1" i="1" u="sng" dirty="0">
                <a:hlinkClick r:id="rId2"/>
              </a:rPr>
              <a:t>     http://www.kleinezeitung.at/kaernten/sanktveit/3222545/grandiose-granny.story</a:t>
            </a:r>
            <a:endParaRPr lang="de-DE" dirty="0"/>
          </a:p>
          <a:p>
            <a:pPr>
              <a:buNone/>
            </a:pPr>
            <a:endParaRPr lang="de-DE"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a:t>3-Minute Paper bzw. stille Abschlussreflexion </a:t>
            </a:r>
          </a:p>
          <a:p>
            <a:pPr>
              <a:buNone/>
            </a:pPr>
            <a:endParaRPr lang="de-DE" b="1" dirty="0"/>
          </a:p>
          <a:p>
            <a:pPr marL="514350" indent="-514350">
              <a:buAutoNum type="arabicPeriod"/>
            </a:pPr>
            <a:r>
              <a:rPr lang="de-DE" dirty="0"/>
              <a:t>Themen/Inhalte des Workshops (in Stichpunkten)</a:t>
            </a:r>
          </a:p>
          <a:p>
            <a:pPr marL="514350" indent="-514350">
              <a:buAutoNum type="arabicPeriod"/>
            </a:pPr>
            <a:r>
              <a:rPr lang="de-DE" dirty="0"/>
              <a:t>Das war mir bereits bekannt (in ausformulierten Sätzen)</a:t>
            </a:r>
          </a:p>
          <a:p>
            <a:pPr marL="514350" indent="-514350">
              <a:buAutoNum type="arabicPeriod"/>
            </a:pPr>
            <a:r>
              <a:rPr lang="de-DE" dirty="0"/>
              <a:t>Das habe ich neu erfahren (in ausformulierten Sätzen)</a:t>
            </a:r>
          </a:p>
          <a:p>
            <a:pPr>
              <a:buNone/>
            </a:pPr>
            <a:endParaRPr lang="de-DE" dirty="0"/>
          </a:p>
        </p:txBody>
      </p:sp>
      <p:pic>
        <p:nvPicPr>
          <p:cNvPr id="4" name="Picture 2" descr="http://images.fotocommunity.de/bilder/bach-fluss-see/see-teich-tuempel/stille-momente-15-3f63f50a-b695-4c4b-b94c-6d5e3283d7a9.jpg"/>
          <p:cNvPicPr>
            <a:picLocks noChangeAspect="1" noChangeArrowheads="1"/>
          </p:cNvPicPr>
          <p:nvPr/>
        </p:nvPicPr>
        <p:blipFill>
          <a:blip r:embed="rId2"/>
          <a:srcRect/>
          <a:stretch>
            <a:fillRect/>
          </a:stretch>
        </p:blipFill>
        <p:spPr bwMode="auto">
          <a:xfrm>
            <a:off x="4071902" y="3792136"/>
            <a:ext cx="5072098" cy="306586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AT" b="1" dirty="0"/>
              <a:t>Literatur</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a:t>Janíková, Věra (2010). </a:t>
            </a:r>
            <a:r>
              <a:rPr lang="de-DE" i="1" dirty="0"/>
              <a:t>Didaktik des Unterrichts Deutsch als Fremdsprache: eine Einführung</a:t>
            </a:r>
            <a:r>
              <a:rPr lang="cs-CZ" dirty="0"/>
              <a:t>. Brno: Masarykova univerzita.</a:t>
            </a:r>
          </a:p>
          <a:p>
            <a:r>
              <a:rPr lang="cs-CZ" dirty="0" err="1"/>
              <a:t>Krumm</a:t>
            </a:r>
            <a:r>
              <a:rPr lang="cs-CZ" dirty="0"/>
              <a:t>, Hans-</a:t>
            </a:r>
            <a:r>
              <a:rPr lang="cs-CZ" dirty="0" err="1"/>
              <a:t>Jürgen</a:t>
            </a:r>
            <a:r>
              <a:rPr lang="cs-CZ" dirty="0"/>
              <a:t> / </a:t>
            </a:r>
            <a:r>
              <a:rPr lang="cs-CZ" dirty="0" err="1"/>
              <a:t>Fandrych</a:t>
            </a:r>
            <a:r>
              <a:rPr lang="cs-CZ" dirty="0"/>
              <a:t>, Christian / </a:t>
            </a:r>
            <a:r>
              <a:rPr lang="cs-CZ" dirty="0" err="1"/>
              <a:t>Hufeisen</a:t>
            </a:r>
            <a:r>
              <a:rPr lang="cs-CZ" dirty="0"/>
              <a:t>, </a:t>
            </a:r>
            <a:r>
              <a:rPr lang="cs-CZ" dirty="0" err="1"/>
              <a:t>Britta</a:t>
            </a:r>
            <a:r>
              <a:rPr lang="cs-CZ" dirty="0"/>
              <a:t> / </a:t>
            </a:r>
            <a:r>
              <a:rPr lang="cs-CZ" dirty="0" err="1"/>
              <a:t>Riemer</a:t>
            </a:r>
            <a:r>
              <a:rPr lang="cs-CZ" dirty="0"/>
              <a:t>, Claudia (</a:t>
            </a:r>
            <a:r>
              <a:rPr lang="cs-CZ" dirty="0" err="1"/>
              <a:t>Hg</a:t>
            </a:r>
            <a:r>
              <a:rPr lang="cs-CZ" dirty="0"/>
              <a:t>.) </a:t>
            </a:r>
            <a:r>
              <a:rPr lang="de-DE" dirty="0"/>
              <a:t>(2010). </a:t>
            </a:r>
            <a:r>
              <a:rPr lang="de-DE" i="1" dirty="0"/>
              <a:t>Deutsch als Fremd- und Zweitsprache – Ein internationales Handbuch. </a:t>
            </a:r>
            <a:r>
              <a:rPr lang="de-DE" dirty="0"/>
              <a:t>Berlin, Boston: De </a:t>
            </a:r>
            <a:r>
              <a:rPr lang="de-DE" dirty="0" err="1"/>
              <a:t>Gruyter</a:t>
            </a:r>
            <a:r>
              <a:rPr lang="de-DE" dirty="0"/>
              <a:t> Mouton. Von PCs auf dem Boden der Masaryk-Universität elektronisch zugänglich unter </a:t>
            </a:r>
            <a:r>
              <a:rPr lang="cs-CZ" u="sng" dirty="0">
                <a:hlinkClick r:id="rId2"/>
              </a:rPr>
              <a:t>https://www.degruyter.com/</a:t>
            </a:r>
            <a:r>
              <a:rPr lang="cs-CZ" u="sng" dirty="0" err="1">
                <a:hlinkClick r:id="rId2"/>
              </a:rPr>
              <a:t>view</a:t>
            </a:r>
            <a:r>
              <a:rPr lang="cs-CZ" u="sng" dirty="0">
                <a:hlinkClick r:id="rId2"/>
              </a:rPr>
              <a:t>/</a:t>
            </a:r>
            <a:r>
              <a:rPr lang="cs-CZ" u="sng" dirty="0" err="1">
                <a:hlinkClick r:id="rId2"/>
              </a:rPr>
              <a:t>serial</a:t>
            </a:r>
            <a:r>
              <a:rPr lang="cs-CZ" u="sng" dirty="0">
                <a:hlinkClick r:id="rId2"/>
              </a:rPr>
              <a:t>/119196</a:t>
            </a:r>
            <a:r>
              <a:rPr lang="cs-CZ" dirty="0"/>
              <a:t>.</a:t>
            </a:r>
          </a:p>
          <a:p>
            <a:r>
              <a:rPr lang="de-DE" dirty="0" err="1"/>
              <a:t>Burwitz</a:t>
            </a:r>
            <a:r>
              <a:rPr lang="de-DE" dirty="0"/>
              <a:t>-Melzer, Eva / Mehlhorn, Grit / Riemer, Claudia / Bausch, Karl-Richard / Krumm, Hans-Jürgen (</a:t>
            </a:r>
            <a:r>
              <a:rPr lang="de-DE" dirty="0" err="1"/>
              <a:t>Hg</a:t>
            </a:r>
            <a:r>
              <a:rPr lang="de-DE" dirty="0"/>
              <a:t>.)</a:t>
            </a:r>
            <a:r>
              <a:rPr lang="cs-CZ" dirty="0"/>
              <a:t> (2016)</a:t>
            </a:r>
            <a:r>
              <a:rPr lang="de-DE" dirty="0"/>
              <a:t>. </a:t>
            </a:r>
            <a:r>
              <a:rPr lang="de-DE" i="1" dirty="0"/>
              <a:t>Handbuch Fremdsprachenunterricht. </a:t>
            </a:r>
            <a:r>
              <a:rPr lang="de-DE" dirty="0"/>
              <a:t>Tübingen: Francke Verlag</a:t>
            </a:r>
            <a:r>
              <a:rPr lang="cs-CZ" dirty="0"/>
              <a:t>.</a:t>
            </a:r>
          </a:p>
          <a:p>
            <a:r>
              <a:rPr lang="de-DE" dirty="0" err="1"/>
              <a:t>Brinitzer</a:t>
            </a:r>
            <a:r>
              <a:rPr lang="de-DE" dirty="0"/>
              <a:t>, Michaela / Hantschel, Hans-Jürgen/ </a:t>
            </a:r>
            <a:r>
              <a:rPr lang="de-DE" dirty="0" err="1"/>
              <a:t>Kroemer</a:t>
            </a:r>
            <a:r>
              <a:rPr lang="de-DE" dirty="0"/>
              <a:t>, Sandra / Möller-</a:t>
            </a:r>
            <a:r>
              <a:rPr lang="de-DE" dirty="0" err="1"/>
              <a:t>Frorath</a:t>
            </a:r>
            <a:r>
              <a:rPr lang="de-DE" dirty="0"/>
              <a:t>, Monika / Ros, Lourdes (2013). </a:t>
            </a:r>
            <a:r>
              <a:rPr lang="de-DE" i="1" dirty="0" err="1"/>
              <a:t>DaF</a:t>
            </a:r>
            <a:r>
              <a:rPr lang="de-DE" i="1" dirty="0"/>
              <a:t>-Unterrichten. Basiswissen Didaktik, Deutsch als Fremd- und Zweitsprache</a:t>
            </a:r>
            <a:r>
              <a:rPr lang="de-DE" dirty="0"/>
              <a:t>. Stuttgart: Klett.</a:t>
            </a:r>
            <a:endParaRPr lang="cs-CZ" dirty="0"/>
          </a:p>
          <a:p>
            <a:endParaRPr lang="cs-CZ" dirty="0"/>
          </a:p>
          <a:p>
            <a:endParaRPr lang="cs-CZ" dirty="0"/>
          </a:p>
        </p:txBody>
      </p:sp>
    </p:spTree>
    <p:extLst>
      <p:ext uri="{BB962C8B-B14F-4D97-AF65-F5344CB8AC3E}">
        <p14:creationId xmlns:p14="http://schemas.microsoft.com/office/powerpoint/2010/main" val="253841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56097-A66A-444F-AC11-D8D7ACFDD414}"/>
              </a:ext>
            </a:extLst>
          </p:cNvPr>
          <p:cNvSpPr>
            <a:spLocks noGrp="1"/>
          </p:cNvSpPr>
          <p:nvPr>
            <p:ph type="title"/>
          </p:nvPr>
        </p:nvSpPr>
        <p:spPr/>
        <p:txBody>
          <a:bodyPr/>
          <a:lstStyle/>
          <a:p>
            <a:r>
              <a:rPr lang="de-DE" dirty="0"/>
              <a:t>Evaluation </a:t>
            </a:r>
          </a:p>
        </p:txBody>
      </p:sp>
      <p:pic>
        <p:nvPicPr>
          <p:cNvPr id="7" name="Inhaltsplatzhalter 6">
            <a:extLst>
              <a:ext uri="{FF2B5EF4-FFF2-40B4-BE49-F238E27FC236}">
                <a16:creationId xmlns:a16="http://schemas.microsoft.com/office/drawing/2014/main" id="{1F86C8AE-E4BE-47BA-9C79-631739B821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395405"/>
            <a:ext cx="6742381" cy="4525963"/>
          </a:xfrm>
        </p:spPr>
      </p:pic>
    </p:spTree>
    <p:extLst>
      <p:ext uri="{BB962C8B-B14F-4D97-AF65-F5344CB8AC3E}">
        <p14:creationId xmlns:p14="http://schemas.microsoft.com/office/powerpoint/2010/main" val="2108837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AT" dirty="0"/>
              <a:t>Literatur</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err="1"/>
              <a:t>Fernstudienbriefe</a:t>
            </a:r>
            <a:r>
              <a:rPr lang="cs-CZ" dirty="0"/>
              <a:t>/-</a:t>
            </a:r>
            <a:r>
              <a:rPr lang="cs-CZ" dirty="0" err="1"/>
              <a:t>einheiten</a:t>
            </a:r>
            <a:r>
              <a:rPr lang="cs-CZ" dirty="0"/>
              <a:t>, </a:t>
            </a:r>
            <a:r>
              <a:rPr lang="cs-CZ" dirty="0" err="1"/>
              <a:t>z.B</a:t>
            </a:r>
            <a:r>
              <a:rPr lang="cs-CZ" dirty="0"/>
              <a:t>.</a:t>
            </a:r>
          </a:p>
          <a:p>
            <a:pPr marL="0" indent="0">
              <a:buNone/>
            </a:pPr>
            <a:r>
              <a:rPr lang="de-DE" dirty="0"/>
              <a:t>Dieling, Helga / Hirschfeld, Ursula (2000). </a:t>
            </a:r>
            <a:r>
              <a:rPr lang="de-DE" i="1" dirty="0"/>
              <a:t>Phonetik lehren und lernen</a:t>
            </a:r>
            <a:r>
              <a:rPr lang="de-DE" dirty="0"/>
              <a:t>. München: Langenscheidt. </a:t>
            </a:r>
            <a:endParaRPr lang="cs-CZ" dirty="0"/>
          </a:p>
          <a:p>
            <a:endParaRPr lang="cs-CZ" dirty="0"/>
          </a:p>
          <a:p>
            <a:r>
              <a:rPr lang="cs-CZ" dirty="0" err="1"/>
              <a:t>Zeitschriften</a:t>
            </a:r>
            <a:r>
              <a:rPr lang="cs-CZ" dirty="0"/>
              <a:t>:  </a:t>
            </a:r>
            <a:r>
              <a:rPr lang="cs-CZ" i="1" dirty="0" err="1"/>
              <a:t>Fremdsprache</a:t>
            </a:r>
            <a:r>
              <a:rPr lang="cs-CZ" i="1" dirty="0"/>
              <a:t> </a:t>
            </a:r>
            <a:r>
              <a:rPr lang="cs-CZ" i="1" dirty="0" err="1"/>
              <a:t>Deutsch</a:t>
            </a:r>
            <a:r>
              <a:rPr lang="cs-CZ" i="1" dirty="0"/>
              <a:t>, </a:t>
            </a:r>
            <a:r>
              <a:rPr lang="cs-CZ" i="1" dirty="0" err="1"/>
              <a:t>Deutsch</a:t>
            </a:r>
            <a:r>
              <a:rPr lang="cs-CZ" i="1" dirty="0"/>
              <a:t> </a:t>
            </a:r>
            <a:r>
              <a:rPr lang="cs-CZ" i="1" dirty="0" err="1"/>
              <a:t>als</a:t>
            </a:r>
            <a:r>
              <a:rPr lang="cs-CZ" i="1" dirty="0"/>
              <a:t> </a:t>
            </a:r>
            <a:r>
              <a:rPr lang="cs-CZ" i="1" dirty="0" err="1"/>
              <a:t>Fremdsprache</a:t>
            </a:r>
            <a:r>
              <a:rPr lang="cs-CZ" i="1" dirty="0"/>
              <a:t> </a:t>
            </a:r>
          </a:p>
          <a:p>
            <a:pPr marL="0" indent="0">
              <a:buNone/>
            </a:pPr>
            <a:endParaRPr lang="cs-CZ" dirty="0"/>
          </a:p>
          <a:p>
            <a:r>
              <a:rPr lang="cs-CZ" dirty="0" err="1"/>
              <a:t>Andere</a:t>
            </a:r>
            <a:r>
              <a:rPr lang="cs-CZ" dirty="0"/>
              <a:t> </a:t>
            </a:r>
            <a:r>
              <a:rPr lang="cs-CZ" dirty="0" err="1"/>
              <a:t>Fachtexte</a:t>
            </a:r>
            <a:r>
              <a:rPr lang="cs-CZ" dirty="0"/>
              <a:t> werden </a:t>
            </a:r>
            <a:r>
              <a:rPr lang="cs-CZ" dirty="0" err="1"/>
              <a:t>im</a:t>
            </a:r>
            <a:r>
              <a:rPr lang="cs-CZ" dirty="0"/>
              <a:t> </a:t>
            </a:r>
            <a:r>
              <a:rPr lang="cs-CZ" dirty="0" err="1"/>
              <a:t>Seminar</a:t>
            </a:r>
            <a:r>
              <a:rPr lang="cs-CZ" dirty="0"/>
              <a:t> </a:t>
            </a:r>
            <a:r>
              <a:rPr lang="cs-CZ" dirty="0" err="1"/>
              <a:t>verteilt</a:t>
            </a:r>
            <a:r>
              <a:rPr lang="cs-CZ" dirty="0"/>
              <a:t> oder/</a:t>
            </a:r>
            <a:r>
              <a:rPr lang="cs-CZ" dirty="0" err="1"/>
              <a:t>und</a:t>
            </a:r>
            <a:r>
              <a:rPr lang="cs-CZ" dirty="0"/>
              <a:t> </a:t>
            </a:r>
            <a:r>
              <a:rPr lang="cs-CZ" dirty="0" err="1"/>
              <a:t>im</a:t>
            </a:r>
            <a:r>
              <a:rPr lang="cs-CZ" dirty="0"/>
              <a:t> IS </a:t>
            </a:r>
            <a:r>
              <a:rPr lang="cs-CZ" dirty="0" err="1"/>
              <a:t>hochgeladen</a:t>
            </a:r>
            <a:r>
              <a:rPr lang="cs-CZ" dirty="0"/>
              <a:t>.</a:t>
            </a:r>
          </a:p>
          <a:p>
            <a:endParaRPr lang="cs-CZ" dirty="0"/>
          </a:p>
        </p:txBody>
      </p:sp>
    </p:spTree>
    <p:extLst>
      <p:ext uri="{BB962C8B-B14F-4D97-AF65-F5344CB8AC3E}">
        <p14:creationId xmlns:p14="http://schemas.microsoft.com/office/powerpoint/2010/main" val="351634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Hausaufgabe </a:t>
            </a:r>
          </a:p>
        </p:txBody>
      </p:sp>
      <p:sp>
        <p:nvSpPr>
          <p:cNvPr id="3" name="Zástupný symbol pro obsah 2"/>
          <p:cNvSpPr>
            <a:spLocks noGrp="1"/>
          </p:cNvSpPr>
          <p:nvPr>
            <p:ph idx="1"/>
          </p:nvPr>
        </p:nvSpPr>
        <p:spPr/>
        <p:txBody>
          <a:bodyPr/>
          <a:lstStyle/>
          <a:p>
            <a:r>
              <a:rPr lang="de-DE" dirty="0"/>
              <a:t>Siehe </a:t>
            </a:r>
            <a:r>
              <a:rPr lang="de-DE" dirty="0" err="1"/>
              <a:t>Classroom</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1B39FC-0E5D-4FE5-BD11-A94F72452C3A}"/>
              </a:ext>
            </a:extLst>
          </p:cNvPr>
          <p:cNvSpPr>
            <a:spLocks noGrp="1"/>
          </p:cNvSpPr>
          <p:nvPr>
            <p:ph idx="1"/>
          </p:nvPr>
        </p:nvSpPr>
        <p:spPr>
          <a:xfrm>
            <a:off x="457200" y="548680"/>
            <a:ext cx="8229600" cy="5577483"/>
          </a:xfrm>
        </p:spPr>
        <p:txBody>
          <a:bodyPr>
            <a:normAutofit/>
          </a:bodyPr>
          <a:lstStyle/>
          <a:p>
            <a:r>
              <a:rPr lang="de-DE" dirty="0"/>
              <a:t>Wie können wir in diesem Semester möglichst gut arbeiten - trotz Corona?</a:t>
            </a:r>
          </a:p>
          <a:p>
            <a:r>
              <a:rPr lang="de-DE" dirty="0"/>
              <a:t>Wünsche/Ideen/Anregungen bzgl. Ablauf des Seminars</a:t>
            </a:r>
          </a:p>
          <a:p>
            <a:r>
              <a:rPr lang="de-DE" dirty="0"/>
              <a:t>Überlegen Sie kurz in Paaren, was für Sie wichtig ist, welche Rückmeldung Sie uns geben möchten.</a:t>
            </a:r>
          </a:p>
          <a:p>
            <a:r>
              <a:rPr lang="de-DE" dirty="0"/>
              <a:t>Anschließend diskutieren wir darüber im Plenum </a:t>
            </a:r>
          </a:p>
        </p:txBody>
      </p:sp>
    </p:spTree>
    <p:extLst>
      <p:ext uri="{BB962C8B-B14F-4D97-AF65-F5344CB8AC3E}">
        <p14:creationId xmlns:p14="http://schemas.microsoft.com/office/powerpoint/2010/main" val="337029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5C06B-BB29-4B68-804E-72628227304B}"/>
              </a:ext>
            </a:extLst>
          </p:cNvPr>
          <p:cNvSpPr>
            <a:spLocks noGrp="1"/>
          </p:cNvSpPr>
          <p:nvPr>
            <p:ph type="title"/>
          </p:nvPr>
        </p:nvSpPr>
        <p:spPr/>
        <p:txBody>
          <a:bodyPr/>
          <a:lstStyle/>
          <a:p>
            <a:r>
              <a:rPr lang="de-DE" dirty="0"/>
              <a:t>Mein Feedback</a:t>
            </a:r>
          </a:p>
        </p:txBody>
      </p:sp>
      <p:sp>
        <p:nvSpPr>
          <p:cNvPr id="3" name="Inhaltsplatzhalter 2">
            <a:extLst>
              <a:ext uri="{FF2B5EF4-FFF2-40B4-BE49-F238E27FC236}">
                <a16:creationId xmlns:a16="http://schemas.microsoft.com/office/drawing/2014/main" id="{D5A3CC7E-A67D-4473-AD8E-BB292269EAC5}"/>
              </a:ext>
            </a:extLst>
          </p:cNvPr>
          <p:cNvSpPr>
            <a:spLocks noGrp="1"/>
          </p:cNvSpPr>
          <p:nvPr>
            <p:ph idx="1"/>
          </p:nvPr>
        </p:nvSpPr>
        <p:spPr/>
        <p:txBody>
          <a:bodyPr/>
          <a:lstStyle/>
          <a:p>
            <a:r>
              <a:rPr lang="de-DE" dirty="0"/>
              <a:t>Ich erwarte, wünsche mir, dass wir uns offen austauschen, Sie mir sagen, was ihnen wichtig ist, wenn es Schwierigkeiten, Wünsche gibt.</a:t>
            </a:r>
          </a:p>
        </p:txBody>
      </p:sp>
    </p:spTree>
    <p:extLst>
      <p:ext uri="{BB962C8B-B14F-4D97-AF65-F5344CB8AC3E}">
        <p14:creationId xmlns:p14="http://schemas.microsoft.com/office/powerpoint/2010/main" val="108097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39C0F-93D7-4749-BF0F-41DD18ECB308}"/>
              </a:ext>
            </a:extLst>
          </p:cNvPr>
          <p:cNvSpPr>
            <a:spLocks noGrp="1"/>
          </p:cNvSpPr>
          <p:nvPr>
            <p:ph type="title"/>
          </p:nvPr>
        </p:nvSpPr>
        <p:spPr/>
        <p:txBody>
          <a:bodyPr/>
          <a:lstStyle/>
          <a:p>
            <a:endParaRPr lang="de-DE" dirty="0"/>
          </a:p>
        </p:txBody>
      </p:sp>
      <p:pic>
        <p:nvPicPr>
          <p:cNvPr id="5" name="Inhaltsplatzhalter 4" descr="Ein Bild, das farbig, sitzend, Kuchen, Pink enthält.&#10;&#10;Automatisch generierte Beschreibung">
            <a:extLst>
              <a:ext uri="{FF2B5EF4-FFF2-40B4-BE49-F238E27FC236}">
                <a16:creationId xmlns:a16="http://schemas.microsoft.com/office/drawing/2014/main" id="{63440E04-06DA-4286-9A29-35DCD42223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000" y="1600200"/>
            <a:ext cx="7245999" cy="4525963"/>
          </a:xfrm>
        </p:spPr>
      </p:pic>
    </p:spTree>
    <p:extLst>
      <p:ext uri="{BB962C8B-B14F-4D97-AF65-F5344CB8AC3E}">
        <p14:creationId xmlns:p14="http://schemas.microsoft.com/office/powerpoint/2010/main" val="335789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AT" b="1" dirty="0"/>
              <a:t>Ziele</a:t>
            </a:r>
            <a:endParaRPr lang="cs-CZ" b="1" dirty="0"/>
          </a:p>
        </p:txBody>
      </p:sp>
      <p:sp>
        <p:nvSpPr>
          <p:cNvPr id="3" name="Zástupný symbol pro obsah 2"/>
          <p:cNvSpPr>
            <a:spLocks noGrp="1"/>
          </p:cNvSpPr>
          <p:nvPr>
            <p:ph idx="1"/>
          </p:nvPr>
        </p:nvSpPr>
        <p:spPr/>
        <p:txBody>
          <a:bodyPr>
            <a:normAutofit fontScale="77500" lnSpcReduction="20000"/>
          </a:bodyPr>
          <a:lstStyle/>
          <a:p>
            <a:r>
              <a:rPr lang="de-DE" dirty="0"/>
              <a:t>Entwicklung der Fremdsprachenlehrerkompetenzen im Bereich der Unterrichtsplanung und Sprachvermittlung </a:t>
            </a:r>
            <a:endParaRPr lang="de-AT" dirty="0"/>
          </a:p>
          <a:p>
            <a:pPr lvl="0"/>
            <a:r>
              <a:rPr lang="cs-CZ" dirty="0" err="1"/>
              <a:t>Einsicht</a:t>
            </a:r>
            <a:r>
              <a:rPr lang="cs-CZ" dirty="0"/>
              <a:t> in </a:t>
            </a:r>
            <a:r>
              <a:rPr lang="cs-CZ" dirty="0" err="1"/>
              <a:t>die</a:t>
            </a:r>
            <a:r>
              <a:rPr lang="cs-CZ" dirty="0"/>
              <a:t> En</a:t>
            </a:r>
            <a:r>
              <a:rPr lang="de-AT" dirty="0"/>
              <a:t>t</a:t>
            </a:r>
            <a:r>
              <a:rPr lang="cs-CZ" dirty="0" err="1"/>
              <a:t>wicklug</a:t>
            </a:r>
            <a:r>
              <a:rPr lang="cs-CZ" dirty="0"/>
              <a:t> der </a:t>
            </a:r>
            <a:r>
              <a:rPr lang="cs-CZ" dirty="0" err="1"/>
              <a:t>Metoden</a:t>
            </a:r>
            <a:r>
              <a:rPr lang="cs-CZ" dirty="0"/>
              <a:t> des </a:t>
            </a:r>
            <a:r>
              <a:rPr lang="cs-CZ" dirty="0" err="1"/>
              <a:t>fremdsprachlichen</a:t>
            </a:r>
            <a:r>
              <a:rPr lang="cs-CZ" dirty="0"/>
              <a:t> </a:t>
            </a:r>
            <a:r>
              <a:rPr lang="cs-CZ" dirty="0" err="1"/>
              <a:t>Unterrichts</a:t>
            </a:r>
            <a:r>
              <a:rPr lang="cs-CZ" dirty="0"/>
              <a:t>  </a:t>
            </a:r>
          </a:p>
          <a:p>
            <a:pPr lvl="0"/>
            <a:r>
              <a:rPr lang="de-DE" dirty="0"/>
              <a:t>Einsicht in den aktuellen methodisch-didaktischen Ansatz im Fremdsprachenunterricht</a:t>
            </a:r>
            <a:endParaRPr lang="cs-CZ" dirty="0"/>
          </a:p>
          <a:p>
            <a:pPr lvl="0"/>
            <a:r>
              <a:rPr lang="cs-CZ" dirty="0" err="1"/>
              <a:t>Förderung</a:t>
            </a:r>
            <a:r>
              <a:rPr lang="cs-CZ" dirty="0"/>
              <a:t> der </a:t>
            </a:r>
            <a:r>
              <a:rPr lang="cs-CZ" dirty="0" err="1"/>
              <a:t>Fähigkeit</a:t>
            </a:r>
            <a:r>
              <a:rPr lang="cs-CZ" dirty="0"/>
              <a:t>, </a:t>
            </a:r>
            <a:r>
              <a:rPr lang="de-DE" dirty="0"/>
              <a:t>die Unterrichtsinhalte </a:t>
            </a:r>
            <a:r>
              <a:rPr lang="cs-CZ" dirty="0" err="1"/>
              <a:t>zu</a:t>
            </a:r>
            <a:r>
              <a:rPr lang="cs-CZ" dirty="0"/>
              <a:t> </a:t>
            </a:r>
            <a:r>
              <a:rPr lang="cs-CZ" dirty="0" err="1"/>
              <a:t>vermitteln</a:t>
            </a:r>
            <a:r>
              <a:rPr lang="cs-CZ" dirty="0"/>
              <a:t> (</a:t>
            </a:r>
            <a:r>
              <a:rPr lang="cs-CZ" dirty="0" err="1"/>
              <a:t>mit</a:t>
            </a:r>
            <a:r>
              <a:rPr lang="cs-CZ" dirty="0"/>
              <a:t> </a:t>
            </a:r>
            <a:r>
              <a:rPr lang="de-DE" dirty="0"/>
              <a:t>Einbeziehung </a:t>
            </a:r>
            <a:r>
              <a:rPr lang="cs-CZ" dirty="0"/>
              <a:t>der </a:t>
            </a:r>
            <a:r>
              <a:rPr lang="cs-CZ" dirty="0" err="1"/>
              <a:t>Prinzipien</a:t>
            </a:r>
            <a:r>
              <a:rPr lang="cs-CZ" dirty="0"/>
              <a:t> des </a:t>
            </a:r>
            <a:r>
              <a:rPr lang="cs-CZ" dirty="0" err="1"/>
              <a:t>modernen</a:t>
            </a:r>
            <a:r>
              <a:rPr lang="cs-CZ" dirty="0"/>
              <a:t> </a:t>
            </a:r>
            <a:r>
              <a:rPr lang="cs-CZ" dirty="0" err="1"/>
              <a:t>Fremdsprachenunterrichts</a:t>
            </a:r>
            <a:r>
              <a:rPr lang="cs-CZ" dirty="0"/>
              <a:t>) </a:t>
            </a:r>
          </a:p>
          <a:p>
            <a:pPr lvl="0"/>
            <a:r>
              <a:rPr lang="de-DE" dirty="0"/>
              <a:t>Aneignung von fachdidaktischem Basiswissen </a:t>
            </a:r>
          </a:p>
          <a:p>
            <a:pPr lvl="0"/>
            <a:r>
              <a:rPr lang="de-DE" dirty="0"/>
              <a:t>Entwicklung der Reflexionskompetenz der angehenden </a:t>
            </a:r>
            <a:r>
              <a:rPr lang="de-DE" dirty="0" err="1"/>
              <a:t>DaF</a:t>
            </a:r>
            <a:r>
              <a:rPr lang="de-DE" dirty="0"/>
              <a:t>-Lehrer/-innen  und in alternative Lehr-Lernmethoden </a:t>
            </a:r>
            <a:endParaRPr lang="cs-CZ" dirty="0"/>
          </a:p>
          <a:p>
            <a:endParaRPr lang="cs-CZ" dirty="0"/>
          </a:p>
        </p:txBody>
      </p:sp>
    </p:spTree>
    <p:extLst>
      <p:ext uri="{BB962C8B-B14F-4D97-AF65-F5344CB8AC3E}">
        <p14:creationId xmlns:p14="http://schemas.microsoft.com/office/powerpoint/2010/main" val="57902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AT" b="1" dirty="0"/>
              <a:t>Inhalte</a:t>
            </a:r>
            <a:r>
              <a:rPr lang="de-AT" dirty="0"/>
              <a:t> </a:t>
            </a:r>
            <a:endParaRPr lang="cs-CZ" dirty="0"/>
          </a:p>
        </p:txBody>
      </p:sp>
      <p:sp>
        <p:nvSpPr>
          <p:cNvPr id="3" name="Zástupný symbol pro obsah 2"/>
          <p:cNvSpPr>
            <a:spLocks noGrp="1"/>
          </p:cNvSpPr>
          <p:nvPr>
            <p:ph idx="1"/>
          </p:nvPr>
        </p:nvSpPr>
        <p:spPr>
          <a:xfrm>
            <a:off x="628650" y="2021032"/>
            <a:ext cx="7886700" cy="3688773"/>
          </a:xfrm>
        </p:spPr>
        <p:txBody>
          <a:bodyPr>
            <a:normAutofit fontScale="77500" lnSpcReduction="20000"/>
          </a:bodyPr>
          <a:lstStyle/>
          <a:p>
            <a:r>
              <a:rPr lang="de-AT" dirty="0"/>
              <a:t>Methoden des fremdsprachlichen Unterrichts im Überblick (GÜM, direkte Methoden, ALM, AVM, alternative Ansätze)</a:t>
            </a:r>
          </a:p>
          <a:p>
            <a:r>
              <a:rPr lang="de-AT" dirty="0"/>
              <a:t>Kommunikative Methode, interkultureller Ansatz (incl. Kommunikative Kompetenz, interkulturelle kommunikative Kompetenz)</a:t>
            </a:r>
          </a:p>
          <a:p>
            <a:r>
              <a:rPr lang="de-AT" dirty="0"/>
              <a:t>Vermittlung von Aussprache, Grammatik, Wortschatz im DaF-Unterricht</a:t>
            </a:r>
          </a:p>
          <a:p>
            <a:r>
              <a:rPr lang="de-AT" dirty="0"/>
              <a:t>Entwicklung von </a:t>
            </a:r>
            <a:r>
              <a:rPr lang="de-AT" dirty="0" err="1"/>
              <a:t>Sprachfer</a:t>
            </a:r>
            <a:r>
              <a:rPr lang="cs-CZ" dirty="0" err="1"/>
              <a:t>tigkeit</a:t>
            </a:r>
            <a:r>
              <a:rPr lang="de-AT" dirty="0"/>
              <a:t>en im DaF-Unterricht  (HV, LV, Sprechen, Schreiben) (WIEDERHOLUNG)</a:t>
            </a:r>
          </a:p>
        </p:txBody>
      </p:sp>
    </p:spTree>
    <p:extLst>
      <p:ext uri="{BB962C8B-B14F-4D97-AF65-F5344CB8AC3E}">
        <p14:creationId xmlns:p14="http://schemas.microsoft.com/office/powerpoint/2010/main" val="269686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NEUE INHALTE </a:t>
            </a:r>
          </a:p>
        </p:txBody>
      </p:sp>
      <p:sp>
        <p:nvSpPr>
          <p:cNvPr id="3" name="Zástupný symbol pro obsah 2"/>
          <p:cNvSpPr>
            <a:spLocks noGrp="1"/>
          </p:cNvSpPr>
          <p:nvPr>
            <p:ph idx="1"/>
          </p:nvPr>
        </p:nvSpPr>
        <p:spPr/>
        <p:txBody>
          <a:bodyPr/>
          <a:lstStyle/>
          <a:p>
            <a:r>
              <a:rPr lang="de-DE" dirty="0"/>
              <a:t>Literaturdidaktik</a:t>
            </a:r>
          </a:p>
          <a:p>
            <a:r>
              <a:rPr lang="de-DE" dirty="0"/>
              <a:t>Filmdidaktik</a:t>
            </a:r>
          </a:p>
          <a:p>
            <a:r>
              <a:rPr lang="de-DE" dirty="0" err="1"/>
              <a:t>Linguistic</a:t>
            </a:r>
            <a:r>
              <a:rPr lang="de-DE" dirty="0"/>
              <a:t> </a:t>
            </a:r>
            <a:r>
              <a:rPr lang="de-DE" dirty="0" err="1"/>
              <a:t>Landscapes</a:t>
            </a:r>
            <a:r>
              <a:rPr lang="de-DE" dirty="0"/>
              <a:t> </a:t>
            </a:r>
          </a:p>
          <a:p>
            <a:r>
              <a:rPr lang="de-DE" dirty="0"/>
              <a:t>Erinnerungsorte ...</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1684</Words>
  <Application>Microsoft Macintosh PowerPoint</Application>
  <PresentationFormat>Bildschirmpräsentation (4:3)</PresentationFormat>
  <Paragraphs>199</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Arial Black</vt:lpstr>
      <vt:lpstr>Calibri</vt:lpstr>
      <vt:lpstr>Wingdings</vt:lpstr>
      <vt:lpstr>Motiv sady Office</vt:lpstr>
      <vt:lpstr>2. Einheit_ FS 2020 </vt:lpstr>
      <vt:lpstr>Inhalt/Schwerpunkte</vt:lpstr>
      <vt:lpstr>Evaluation </vt:lpstr>
      <vt:lpstr>PowerPoint-Präsentation</vt:lpstr>
      <vt:lpstr>Mein Feedback</vt:lpstr>
      <vt:lpstr>PowerPoint-Präsentation</vt:lpstr>
      <vt:lpstr>Ziele</vt:lpstr>
      <vt:lpstr>Inhalte </vt:lpstr>
      <vt:lpstr>NEUE INHALTE </vt:lpstr>
      <vt:lpstr>Abschluss/Anforderungen</vt:lpstr>
      <vt:lpstr>PowerPoint-Präsentation</vt:lpstr>
      <vt:lpstr>PowerPoint-Präsentation</vt:lpstr>
      <vt:lpstr>Verbesserung der Hausaufgabe </vt:lpstr>
      <vt:lpstr>PowerPoint-Präsentation</vt:lpstr>
      <vt:lpstr>PowerPoint-Präsentation</vt:lpstr>
      <vt:lpstr>Aufgaben </vt:lpstr>
      <vt:lpstr>PowerPoint-Präsentation</vt:lpstr>
      <vt:lpstr>PowerPoint-Präsentation</vt:lpstr>
      <vt:lpstr>PowerPoint-Präsentation</vt:lpstr>
      <vt:lpstr>Auswahl Textkriterien </vt:lpstr>
      <vt:lpstr>PowerPoint-Präsentation</vt:lpstr>
      <vt:lpstr>PowerPoint-Präsentation</vt:lpstr>
      <vt:lpstr>PowerPoint-Präsentation</vt:lpstr>
      <vt:lpstr>PowerPoint-Präsentation</vt:lpstr>
      <vt:lpstr>Peter Bichsel: Ein Tisch ist ein Tisch</vt:lpstr>
      <vt:lpstr>PowerPoint-Präsentation</vt:lpstr>
      <vt:lpstr>PowerPoint-Präsentation</vt:lpstr>
      <vt:lpstr>PowerPoint-Präsentation</vt:lpstr>
      <vt:lpstr>Literatur</vt:lpstr>
      <vt:lpstr>Literatur</vt:lpstr>
      <vt:lpstr>Hausaufgabe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Einheit_ FS 2020</dc:title>
  <dc:creator>Janíková</dc:creator>
  <cp:lastModifiedBy>koeckjohannesbenjamin@gmail.com</cp:lastModifiedBy>
  <cp:revision>11</cp:revision>
  <dcterms:created xsi:type="dcterms:W3CDTF">2020-02-25T11:21:07Z</dcterms:created>
  <dcterms:modified xsi:type="dcterms:W3CDTF">2020-10-21T10:41:13Z</dcterms:modified>
</cp:coreProperties>
</file>