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5" r:id="rId5"/>
    <p:sldId id="267" r:id="rId6"/>
    <p:sldId id="268" r:id="rId7"/>
    <p:sldId id="269" r:id="rId8"/>
    <p:sldId id="271" r:id="rId9"/>
    <p:sldId id="28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0" r:id="rId18"/>
    <p:sldId id="279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>
      <p:cViewPr varScale="1">
        <p:scale>
          <a:sx n="107" d="100"/>
          <a:sy n="107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A625-389F-412F-ADDC-5036AFA139A2}" type="datetimeFigureOut">
              <a:rPr lang="de-DE" smtClean="0"/>
              <a:pPr/>
              <a:t>29.10.20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A625-389F-412F-ADDC-5036AFA139A2}" type="datetimeFigureOut">
              <a:rPr lang="de-DE" smtClean="0"/>
              <a:pPr/>
              <a:t>29.10.20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A625-389F-412F-ADDC-5036AFA139A2}" type="datetimeFigureOut">
              <a:rPr lang="de-DE" smtClean="0"/>
              <a:pPr/>
              <a:t>29.10.20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26551" y="326585"/>
            <a:ext cx="8490331" cy="816464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2900" b="1" strike="noStrike" spc="-1" dirty="0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326551" y="1796220"/>
            <a:ext cx="8327055" cy="4245611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400" b="0" strike="noStrike" spc="-1" dirty="0">
              <a:solidFill>
                <a:srgbClr val="1C1C1C"/>
              </a:solidFill>
              <a:latin typeface="Source Sans Pro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A625-389F-412F-ADDC-5036AFA139A2}" type="datetimeFigureOut">
              <a:rPr lang="de-DE" smtClean="0"/>
              <a:pPr/>
              <a:t>29.10.20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A625-389F-412F-ADDC-5036AFA139A2}" type="datetimeFigureOut">
              <a:rPr lang="de-DE" smtClean="0"/>
              <a:pPr/>
              <a:t>29.10.20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A625-389F-412F-ADDC-5036AFA139A2}" type="datetimeFigureOut">
              <a:rPr lang="de-DE" smtClean="0"/>
              <a:pPr/>
              <a:t>29.10.20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A625-389F-412F-ADDC-5036AFA139A2}" type="datetimeFigureOut">
              <a:rPr lang="de-DE" smtClean="0"/>
              <a:pPr/>
              <a:t>29.10.20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A625-389F-412F-ADDC-5036AFA139A2}" type="datetimeFigureOut">
              <a:rPr lang="de-DE" smtClean="0"/>
              <a:pPr/>
              <a:t>29.10.20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A625-389F-412F-ADDC-5036AFA139A2}" type="datetimeFigureOut">
              <a:rPr lang="de-DE" smtClean="0"/>
              <a:pPr/>
              <a:t>29.10.20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A625-389F-412F-ADDC-5036AFA139A2}" type="datetimeFigureOut">
              <a:rPr lang="de-DE" smtClean="0"/>
              <a:pPr/>
              <a:t>29.10.20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A625-389F-412F-ADDC-5036AFA139A2}" type="datetimeFigureOut">
              <a:rPr lang="de-DE" smtClean="0"/>
              <a:pPr/>
              <a:t>29.10.20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Textmasterformate durch Klicken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73A625-389F-412F-ADDC-5036AFA139A2}" type="datetimeFigureOut">
              <a:rPr lang="de-DE" smtClean="0"/>
              <a:pPr/>
              <a:t>29.10.20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de/search?client=firefox-b&amp;dcr=0&amp;q=Die+Fantastischen+Vier&amp;stick=H4sIAAAAAAAAAONgVuLUz9U3MMpOzikBABCTUsgNAAAA&amp;sa=X&amp;ved=0ahUKEwj3zPv_46DaAhWHZCwKHXSzASAQMQgtMA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/>
              <a:t>NJII_199B </a:t>
            </a:r>
            <a:br>
              <a:rPr lang="de-DE" dirty="0"/>
            </a:br>
            <a:r>
              <a:rPr lang="de-DE" dirty="0"/>
              <a:t>Verbesserung der Aussprache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de-DE" dirty="0"/>
              <a:t>Johannes Köck</a:t>
            </a:r>
            <a:endParaRPr lang="cs-CZ" dirty="0"/>
          </a:p>
          <a:p>
            <a:pPr algn="ctr"/>
            <a:r>
              <a:rPr lang="de-DE" dirty="0"/>
              <a:t>29.. 10. 2020</a:t>
            </a:r>
          </a:p>
          <a:p>
            <a:pPr algn="ctr"/>
            <a:r>
              <a:rPr lang="de-DE" dirty="0"/>
              <a:t>koeck@mail.muni.cz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r>
              <a:rPr lang="de-DE" sz="3300" dirty="0"/>
              <a:t>Zungenbrecher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 tIns="41473"/>
          <a:lstStyle/>
          <a:p>
            <a:pPr>
              <a:buFont typeface="Arial" pitchFamily="34" charset="0"/>
              <a:buChar char="•"/>
            </a:pPr>
            <a:endParaRPr lang="de-DE" dirty="0"/>
          </a:p>
        </p:txBody>
      </p:sp>
      <p:pic>
        <p:nvPicPr>
          <p:cNvPr id="37890" name="Picture 2" descr="Bildergebnis für chor bud spenc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2428" y="4251370"/>
            <a:ext cx="5061572" cy="2606630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>
          <a:xfrm>
            <a:off x="2286720" y="2884543"/>
            <a:ext cx="4570560" cy="1191752"/>
          </a:xfrm>
          <a:prstGeom prst="rect">
            <a:avLst/>
          </a:prstGeom>
        </p:spPr>
        <p:txBody>
          <a:bodyPr lIns="82945" tIns="41473" rIns="82945" bIns="41473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/>
              <a:t>Ich spreche die Zungenbrecher vor und ihr sprecht mir  nach 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Wir werden schneller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Am Ende versuchen wir einen Kanon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r>
              <a:rPr lang="de-DE" dirty="0"/>
              <a:t>„Deutsch“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457200" y="704088"/>
            <a:ext cx="8229600" cy="2724912"/>
          </a:xfrm>
        </p:spPr>
        <p:txBody>
          <a:bodyPr tIns="41473">
            <a:normAutofit/>
          </a:bodyPr>
          <a:lstStyle/>
          <a:p>
            <a:pPr algn="ctr"/>
            <a:r>
              <a:rPr lang="de-DE" sz="4400" dirty="0"/>
              <a:t>Hinter dichtem Fichtendickicht  picken dicke Finken tüchtig</a:t>
            </a:r>
          </a:p>
        </p:txBody>
      </p:sp>
      <p:pic>
        <p:nvPicPr>
          <p:cNvPr id="4" name="Picture 2" descr="Bildergebnis für fink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401" y="3941479"/>
            <a:ext cx="4377599" cy="2916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r>
              <a:rPr lang="de-DE" sz="2500" dirty="0"/>
              <a:t>BAIRISCH </a:t>
            </a:r>
          </a:p>
        </p:txBody>
      </p:sp>
      <p:sp>
        <p:nvSpPr>
          <p:cNvPr id="40962" name="AutoShape 2" descr="Bildergebnis für slivovitz"/>
          <p:cNvSpPr>
            <a:spLocks noChangeAspect="1" noChangeArrowheads="1"/>
          </p:cNvSpPr>
          <p:nvPr/>
        </p:nvSpPr>
        <p:spPr bwMode="auto">
          <a:xfrm>
            <a:off x="141120" y="-1458874"/>
            <a:ext cx="3049920" cy="3050241"/>
          </a:xfrm>
          <a:prstGeom prst="rect">
            <a:avLst/>
          </a:prstGeom>
          <a:noFill/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0964" name="AutoShape 4" descr="Bildergebnis für slivovitz"/>
          <p:cNvSpPr>
            <a:spLocks noChangeAspect="1" noChangeArrowheads="1"/>
          </p:cNvSpPr>
          <p:nvPr/>
        </p:nvSpPr>
        <p:spPr bwMode="auto">
          <a:xfrm>
            <a:off x="141120" y="-1458874"/>
            <a:ext cx="3049920" cy="3050241"/>
          </a:xfrm>
          <a:prstGeom prst="rect">
            <a:avLst/>
          </a:prstGeom>
          <a:noFill/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0966" name="Picture 6" descr="Bildergebnis für slivovit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5215" y="1873625"/>
            <a:ext cx="3179521" cy="3179856"/>
          </a:xfrm>
          <a:prstGeom prst="rect">
            <a:avLst/>
          </a:prstGeom>
          <a:noFill/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2286720" y="3010186"/>
            <a:ext cx="4570560" cy="914753"/>
          </a:xfrm>
          <a:prstGeom prst="rect">
            <a:avLst/>
          </a:prstGeom>
        </p:spPr>
        <p:txBody>
          <a:bodyPr lIns="82945" tIns="41473" rIns="82945" bIns="41473">
            <a:spAutoFit/>
          </a:bodyPr>
          <a:lstStyle/>
          <a:p>
            <a:r>
              <a:rPr lang="de-DE" dirty="0" err="1"/>
              <a:t>Zwanzg</a:t>
            </a:r>
            <a:r>
              <a:rPr lang="de-DE" dirty="0"/>
              <a:t> (20) </a:t>
            </a:r>
            <a:r>
              <a:rPr lang="de-DE" dirty="0" err="1"/>
              <a:t>zquetschte</a:t>
            </a:r>
            <a:r>
              <a:rPr lang="de-DE" dirty="0"/>
              <a:t> </a:t>
            </a:r>
            <a:r>
              <a:rPr lang="de-DE" dirty="0" err="1"/>
              <a:t>Zwetschgn</a:t>
            </a:r>
            <a:r>
              <a:rPr lang="de-DE" dirty="0"/>
              <a:t> und zwang </a:t>
            </a:r>
            <a:r>
              <a:rPr lang="de-DE" dirty="0" err="1"/>
              <a:t>zquetschte</a:t>
            </a:r>
            <a:r>
              <a:rPr lang="de-DE" dirty="0"/>
              <a:t> </a:t>
            </a:r>
            <a:r>
              <a:rPr lang="de-DE" dirty="0" err="1"/>
              <a:t>Zwetschgn</a:t>
            </a:r>
            <a:r>
              <a:rPr lang="de-DE" dirty="0"/>
              <a:t> </a:t>
            </a:r>
            <a:r>
              <a:rPr lang="de-DE" dirty="0" err="1"/>
              <a:t>sand</a:t>
            </a:r>
            <a:r>
              <a:rPr lang="de-DE" dirty="0"/>
              <a:t> </a:t>
            </a:r>
            <a:r>
              <a:rPr lang="de-DE" dirty="0" err="1"/>
              <a:t>vierzg</a:t>
            </a:r>
            <a:r>
              <a:rPr lang="de-DE" dirty="0"/>
              <a:t> </a:t>
            </a:r>
            <a:r>
              <a:rPr lang="de-DE" dirty="0" err="1"/>
              <a:t>zquetschte</a:t>
            </a:r>
            <a:r>
              <a:rPr lang="de-DE" dirty="0"/>
              <a:t> </a:t>
            </a:r>
            <a:r>
              <a:rPr lang="de-DE" dirty="0" err="1"/>
              <a:t>Zwetschgn</a:t>
            </a:r>
            <a:r>
              <a:rPr lang="de-DE" dirty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r>
              <a:rPr lang="de-DE" dirty="0"/>
              <a:t>SPANISCH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 tIns="41473"/>
          <a:lstStyle/>
          <a:p>
            <a:endParaRPr lang="de-DE" dirty="0"/>
          </a:p>
        </p:txBody>
      </p:sp>
      <p:pic>
        <p:nvPicPr>
          <p:cNvPr id="41986" name="Picture 2" descr="Ähnliches F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4639"/>
            <a:ext cx="8848829" cy="5275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 tIns="41473"/>
          <a:lstStyle/>
          <a:p>
            <a:endParaRPr lang="de-DE" dirty="0"/>
          </a:p>
        </p:txBody>
      </p:sp>
      <p:pic>
        <p:nvPicPr>
          <p:cNvPr id="4" name="Picture 2" descr="Der Potsdamer Postkutscher putzt den Potsdamer Postkutschwagen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830" y="1419974"/>
            <a:ext cx="8294455" cy="4406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326551" y="2845734"/>
            <a:ext cx="8327055" cy="3196097"/>
          </a:xfrm>
        </p:spPr>
        <p:txBody>
          <a:bodyPr tIns="41473">
            <a:normAutofit fontScale="92500" lnSpcReduction="10000"/>
          </a:bodyPr>
          <a:lstStyle/>
          <a:p>
            <a:r>
              <a:rPr lang="de-DE" sz="3300" dirty="0" err="1"/>
              <a:t>Compré</a:t>
            </a:r>
            <a:r>
              <a:rPr lang="de-DE" sz="3300" dirty="0"/>
              <a:t> </a:t>
            </a:r>
            <a:r>
              <a:rPr lang="de-DE" sz="3300" dirty="0" err="1"/>
              <a:t>pocas</a:t>
            </a:r>
            <a:r>
              <a:rPr lang="de-DE" sz="3300" dirty="0"/>
              <a:t> </a:t>
            </a:r>
            <a:r>
              <a:rPr lang="de-DE" sz="3300" dirty="0" err="1"/>
              <a:t>copas</a:t>
            </a:r>
            <a:r>
              <a:rPr lang="de-DE" sz="3300" dirty="0"/>
              <a:t>, </a:t>
            </a:r>
            <a:r>
              <a:rPr lang="de-DE" sz="3300" dirty="0" err="1"/>
              <a:t>pocas</a:t>
            </a:r>
            <a:r>
              <a:rPr lang="de-DE" sz="3300" dirty="0"/>
              <a:t> </a:t>
            </a:r>
            <a:r>
              <a:rPr lang="de-DE" sz="3300" dirty="0" err="1"/>
              <a:t>copas</a:t>
            </a:r>
            <a:r>
              <a:rPr lang="de-DE" sz="3300" dirty="0"/>
              <a:t> </a:t>
            </a:r>
            <a:r>
              <a:rPr lang="de-DE" sz="3300" dirty="0" err="1"/>
              <a:t>compré</a:t>
            </a:r>
            <a:r>
              <a:rPr lang="de-DE" sz="3300" dirty="0"/>
              <a:t>, y </a:t>
            </a:r>
            <a:r>
              <a:rPr lang="de-DE" sz="3300" dirty="0" err="1"/>
              <a:t>como</a:t>
            </a:r>
            <a:r>
              <a:rPr lang="de-DE" sz="3300" dirty="0"/>
              <a:t> </a:t>
            </a:r>
            <a:r>
              <a:rPr lang="de-DE" sz="3300" dirty="0" err="1"/>
              <a:t>pocas</a:t>
            </a:r>
            <a:r>
              <a:rPr lang="de-DE" sz="3300" dirty="0"/>
              <a:t> </a:t>
            </a:r>
            <a:r>
              <a:rPr lang="de-DE" sz="3300" dirty="0" err="1"/>
              <a:t>copras</a:t>
            </a:r>
            <a:r>
              <a:rPr lang="de-DE" sz="3300" dirty="0"/>
              <a:t> </a:t>
            </a:r>
            <a:r>
              <a:rPr lang="de-DE" sz="3300" dirty="0" err="1"/>
              <a:t>compré</a:t>
            </a:r>
            <a:r>
              <a:rPr lang="de-DE" sz="3300" dirty="0"/>
              <a:t>, </a:t>
            </a:r>
            <a:r>
              <a:rPr lang="de-DE" sz="3300" dirty="0" err="1"/>
              <a:t>pocas</a:t>
            </a:r>
            <a:r>
              <a:rPr lang="de-DE" sz="3300" dirty="0"/>
              <a:t> </a:t>
            </a:r>
            <a:r>
              <a:rPr lang="de-DE" sz="3300" dirty="0" err="1"/>
              <a:t>copas</a:t>
            </a:r>
            <a:r>
              <a:rPr lang="de-DE" sz="3300" dirty="0"/>
              <a:t> </a:t>
            </a:r>
            <a:r>
              <a:rPr lang="de-DE" sz="3300" dirty="0" err="1"/>
              <a:t>pagué</a:t>
            </a:r>
            <a:r>
              <a:rPr lang="de-DE" sz="3300" dirty="0"/>
              <a:t>.</a:t>
            </a:r>
          </a:p>
          <a:p>
            <a:endParaRPr lang="de-DE" sz="3300" dirty="0"/>
          </a:p>
          <a:p>
            <a:endParaRPr lang="de-DE" sz="3300" dirty="0"/>
          </a:p>
          <a:p>
            <a:r>
              <a:rPr lang="de-DE" sz="3300" dirty="0"/>
              <a:t>Ich kaufte wenig Gläser, wenige Gläser kaufte ich, und weil ich wenige Gläser kaufte, bezahlte ich weniger Gläser.</a:t>
            </a:r>
          </a:p>
          <a:p>
            <a:endParaRPr lang="de-DE" dirty="0"/>
          </a:p>
        </p:txBody>
      </p:sp>
      <p:pic>
        <p:nvPicPr>
          <p:cNvPr id="4" name="Picture 6" descr="Bildergebnis für gläs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8966" y="1"/>
            <a:ext cx="2255034" cy="2255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r>
              <a:rPr lang="de-DE" dirty="0"/>
              <a:t>Französisch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326551" y="3493808"/>
            <a:ext cx="8327055" cy="2548023"/>
          </a:xfrm>
        </p:spPr>
        <p:txBody>
          <a:bodyPr tIns="41473">
            <a:noAutofit/>
          </a:bodyPr>
          <a:lstStyle/>
          <a:p>
            <a:r>
              <a:rPr lang="fr-FR" sz="3300" dirty="0"/>
              <a:t>Brigitte Bardot a un gâteau comme cadeau sur son bateau à Bordeaux</a:t>
            </a:r>
          </a:p>
          <a:p>
            <a:endParaRPr lang="fr-FR" sz="3300" dirty="0"/>
          </a:p>
          <a:p>
            <a:endParaRPr lang="fr-FR" sz="3300" dirty="0"/>
          </a:p>
          <a:p>
            <a:r>
              <a:rPr lang="fr-FR" sz="3300" dirty="0"/>
              <a:t>.</a:t>
            </a:r>
            <a:r>
              <a:rPr lang="de-DE" sz="3300" dirty="0"/>
              <a:t> BB hat auf ihrem Schiff in Bordeaux einen Kuchen als Geschenk</a:t>
            </a:r>
          </a:p>
        </p:txBody>
      </p:sp>
      <p:pic>
        <p:nvPicPr>
          <p:cNvPr id="4" name="Picture 2" descr="Bildergebnis für brigitte bard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7399" y="253444"/>
            <a:ext cx="2346601" cy="2975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Hausaufgabe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Nehmen Sie sich jeden Tag Zeit und machen Sie die Übungen zur Stimmbildung und üben Sie die Aussprache der Wörter</a:t>
            </a:r>
          </a:p>
          <a:p>
            <a:r>
              <a:rPr lang="de-DE" dirty="0"/>
              <a:t>Nehmen Sie einen fremdsprachlichen Zungenbrecher mit in die nächste Stunde und laden Sie diesen hoch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359970" y="1808818"/>
            <a:ext cx="8327055" cy="4245611"/>
          </a:xfrm>
        </p:spPr>
        <p:txBody>
          <a:bodyPr tIns="41473"/>
          <a:lstStyle/>
          <a:p>
            <a:endParaRPr lang="de-DE" dirty="0"/>
          </a:p>
        </p:txBody>
      </p:sp>
      <p:sp>
        <p:nvSpPr>
          <p:cNvPr id="43010" name="AutoShape 2" descr="Bildergebnis für danke loriot"/>
          <p:cNvSpPr>
            <a:spLocks noChangeAspect="1" noChangeArrowheads="1"/>
          </p:cNvSpPr>
          <p:nvPr/>
        </p:nvSpPr>
        <p:spPr bwMode="auto">
          <a:xfrm>
            <a:off x="141120" y="-1458874"/>
            <a:ext cx="4311360" cy="3050241"/>
          </a:xfrm>
          <a:prstGeom prst="rect">
            <a:avLst/>
          </a:prstGeom>
          <a:noFill/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3012" name="AutoShape 4" descr="Bildergebnis für danke loriot"/>
          <p:cNvSpPr>
            <a:spLocks noChangeAspect="1" noChangeArrowheads="1"/>
          </p:cNvSpPr>
          <p:nvPr/>
        </p:nvSpPr>
        <p:spPr bwMode="auto">
          <a:xfrm>
            <a:off x="141120" y="-1458874"/>
            <a:ext cx="4311360" cy="3050241"/>
          </a:xfrm>
          <a:prstGeom prst="rect">
            <a:avLst/>
          </a:prstGeom>
          <a:noFill/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3014" name="Picture 6" descr="Bildergebnis für danke lori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714" y="253444"/>
            <a:ext cx="8381286" cy="5929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Stimmbildung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 descr="Ähnliches F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778" y="383058"/>
            <a:ext cx="8603535" cy="6160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326551" y="326585"/>
            <a:ext cx="8490331" cy="8164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de-DE" sz="2900" b="1" spc="-1" dirty="0">
                <a:solidFill>
                  <a:srgbClr val="FFFFFF"/>
                </a:solidFill>
                <a:latin typeface="Source Sans Pro Black"/>
              </a:rPr>
              <a:t>Was ist (überhaupt) Sprecherziehung?</a:t>
            </a:r>
          </a:p>
        </p:txBody>
      </p:sp>
      <p:sp>
        <p:nvSpPr>
          <p:cNvPr id="4" name="Rechteck 3"/>
          <p:cNvSpPr/>
          <p:nvPr/>
        </p:nvSpPr>
        <p:spPr>
          <a:xfrm>
            <a:off x="2286720" y="1879388"/>
            <a:ext cx="4570560" cy="2792190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r>
              <a:rPr lang="de-DE" sz="2200" dirty="0"/>
              <a:t>Sprecherziehung berücksichtigt alle Bereichen der mündlichen Kommunikation und beschäftigt sich mit folgenden Themenbereichen: Rhetorik, Grundlagen der Rhetorik, elementar Prozesse des Sprechens, Sprechtherapie und Sprechkunst.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326551" y="326585"/>
            <a:ext cx="8490331" cy="8164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de-DE" sz="2900" b="1" spc="-1" dirty="0">
                <a:latin typeface="Source Sans Pro Black"/>
              </a:rPr>
              <a:t>Mal so richtig entspannen...</a:t>
            </a:r>
          </a:p>
        </p:txBody>
      </p:sp>
      <p:pic>
        <p:nvPicPr>
          <p:cNvPr id="97" name="Grafik 96"/>
          <p:cNvPicPr/>
          <p:nvPr/>
        </p:nvPicPr>
        <p:blipFill>
          <a:blip r:embed="rId2"/>
          <a:stretch/>
        </p:blipFill>
        <p:spPr>
          <a:xfrm>
            <a:off x="1173625" y="1796220"/>
            <a:ext cx="6632581" cy="424561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r>
              <a:rPr lang="de-DE" sz="3600" dirty="0"/>
              <a:t>Übung  2 ATMEN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295170" y="1808818"/>
            <a:ext cx="8327055" cy="4245611"/>
          </a:xfrm>
        </p:spPr>
        <p:txBody>
          <a:bodyPr tIns="41473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de-DE" sz="2500" dirty="0"/>
              <a:t>Setzen Sie sich bequem auf einen Stuhl  (hören Sie der entspannenden Musik zu)</a:t>
            </a:r>
          </a:p>
          <a:p>
            <a:pPr>
              <a:buFont typeface="Arial" pitchFamily="34" charset="0"/>
              <a:buChar char="•"/>
            </a:pPr>
            <a:r>
              <a:rPr lang="de-DE" sz="2500" dirty="0"/>
              <a:t>Versuchen Sie abzuschalten, innerlich ruhig zu werden</a:t>
            </a:r>
          </a:p>
          <a:p>
            <a:pPr>
              <a:buFont typeface="Arial" pitchFamily="34" charset="0"/>
              <a:buChar char="•"/>
            </a:pPr>
            <a:r>
              <a:rPr lang="de-DE" sz="2500" dirty="0"/>
              <a:t>Legen Sie die Hand auf Ihren Bauch und spüren Sie den langsamen und gleichmäßigen </a:t>
            </a:r>
            <a:r>
              <a:rPr lang="de-DE" sz="2500" dirty="0" err="1"/>
              <a:t>Atemrhytmus</a:t>
            </a:r>
            <a:endParaRPr lang="de-DE" sz="2500" dirty="0"/>
          </a:p>
          <a:p>
            <a:pPr>
              <a:buFont typeface="Arial" pitchFamily="34" charset="0"/>
              <a:buChar char="•"/>
            </a:pPr>
            <a:r>
              <a:rPr lang="de-DE" sz="2500" dirty="0"/>
              <a:t>Spüren Sie das leichte Senken und Heben der Bauchdecke </a:t>
            </a:r>
          </a:p>
          <a:p>
            <a:pPr>
              <a:buFont typeface="Arial" pitchFamily="34" charset="0"/>
              <a:buChar char="•"/>
            </a:pPr>
            <a:r>
              <a:rPr lang="de-DE" sz="2500" dirty="0"/>
              <a:t>Erleben Sie drei Phasen des Atmens</a:t>
            </a:r>
          </a:p>
          <a:p>
            <a:pPr>
              <a:buFont typeface="Arial" pitchFamily="34" charset="0"/>
              <a:buChar char="•"/>
            </a:pPr>
            <a:r>
              <a:rPr lang="de-DE" sz="2500" dirty="0"/>
              <a:t>EINATMEN</a:t>
            </a:r>
          </a:p>
          <a:p>
            <a:pPr>
              <a:buFont typeface="Arial" pitchFamily="34" charset="0"/>
              <a:buChar char="•"/>
            </a:pPr>
            <a:r>
              <a:rPr lang="de-DE" sz="2500" dirty="0"/>
              <a:t>AUSATMEN</a:t>
            </a:r>
          </a:p>
          <a:p>
            <a:pPr>
              <a:buFont typeface="Arial" pitchFamily="34" charset="0"/>
              <a:buChar char="•"/>
            </a:pPr>
            <a:r>
              <a:rPr lang="de-DE" sz="2500" dirty="0"/>
              <a:t>PAUSE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r>
              <a:rPr lang="de-DE" sz="3300" dirty="0"/>
              <a:t>Atmen und Entspannen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 tIns="41473">
            <a:normAutofit/>
          </a:bodyPr>
          <a:lstStyle/>
          <a:p>
            <a:pPr>
              <a:buFont typeface="Arial" pitchFamily="34" charset="0"/>
              <a:buChar char="•"/>
            </a:pPr>
            <a:endParaRPr lang="de-DE" sz="2200" dirty="0"/>
          </a:p>
          <a:p>
            <a:pPr>
              <a:buFont typeface="Arial" pitchFamily="34" charset="0"/>
              <a:buChar char="•"/>
            </a:pPr>
            <a:endParaRPr lang="de-DE" sz="2200" dirty="0"/>
          </a:p>
          <a:p>
            <a:pPr>
              <a:buFont typeface="Arial" pitchFamily="34" charset="0"/>
              <a:buChar char="•"/>
            </a:pPr>
            <a:endParaRPr lang="de-DE" sz="2200" dirty="0"/>
          </a:p>
        </p:txBody>
      </p:sp>
      <p:sp>
        <p:nvSpPr>
          <p:cNvPr id="4" name="Rechteck 3"/>
          <p:cNvSpPr/>
          <p:nvPr/>
        </p:nvSpPr>
        <p:spPr>
          <a:xfrm>
            <a:off x="2286720" y="1857364"/>
            <a:ext cx="4570560" cy="3961741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/>
              <a:t>Lassen Sie ihre Schultern locker kreisen 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Atmen Sie ein und atmen Sie hörbar auf verschiedene Laute aus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f -f -f -f -f -f-, s-s-s-s-s-s-s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 Atemschnüffeln: 3x durch die Nase einatmen (dazwischen kleine Pause, als würden Sie an einer Blume duften)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Lippenflattern  (Schnauben eines Pferdes nachahmen)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Lippen mit dem Finger abheben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Zunge ausschütteln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Kiefer ausschütteln</a:t>
            </a:r>
          </a:p>
          <a:p>
            <a:pPr>
              <a:buFont typeface="Arial" pitchFamily="34" charset="0"/>
              <a:buChar char="•"/>
            </a:pPr>
            <a:r>
              <a:rPr lang="de-DE" dirty="0" err="1"/>
              <a:t>Glöckchenübung</a:t>
            </a:r>
            <a:r>
              <a:rPr lang="de-DE" dirty="0"/>
              <a:t> (Zunge pendelt zwischen Mundwinkeln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326551" y="318251"/>
            <a:ext cx="8327055" cy="6539749"/>
          </a:xfrm>
        </p:spPr>
        <p:txBody>
          <a:bodyPr tIns="41473">
            <a:normAutofit fontScale="92500" lnSpcReduction="10000"/>
          </a:bodyPr>
          <a:lstStyle/>
          <a:p>
            <a:r>
              <a:rPr lang="de-DE" dirty="0" err="1"/>
              <a:t>MfG</a:t>
            </a:r>
            <a:endParaRPr lang="de-DE" dirty="0"/>
          </a:p>
          <a:p>
            <a:r>
              <a:rPr lang="de-DE" dirty="0">
                <a:hlinkClick r:id="rId2"/>
              </a:rPr>
              <a:t>Die Fantastischen Vier</a:t>
            </a:r>
            <a:endParaRPr lang="de-DE" dirty="0"/>
          </a:p>
          <a:p>
            <a:r>
              <a:rPr lang="de-DE" sz="1800" dirty="0"/>
              <a:t>Nun da sich der Vorhang der Nacht von der Bühne hebt kann das Spiel beginnen, das uns vom Drama einer Kultur berichtet</a:t>
            </a:r>
          </a:p>
          <a:p>
            <a:br>
              <a:rPr lang="de-DE" sz="1800" dirty="0"/>
            </a:br>
            <a:r>
              <a:rPr lang="de-DE" sz="1800" dirty="0"/>
              <a:t>ARD, ZDF, C&amp;A</a:t>
            </a:r>
            <a:br>
              <a:rPr lang="de-DE" sz="1800" dirty="0"/>
            </a:br>
            <a:r>
              <a:rPr lang="de-DE" sz="1800" dirty="0"/>
              <a:t>BRD, DDR und USA</a:t>
            </a:r>
            <a:br>
              <a:rPr lang="de-DE" sz="1800" dirty="0"/>
            </a:br>
            <a:r>
              <a:rPr lang="de-DE" sz="1800" dirty="0"/>
              <a:t>BSE, HIV und DRK</a:t>
            </a:r>
            <a:br>
              <a:rPr lang="de-DE" sz="1800" dirty="0"/>
            </a:br>
            <a:r>
              <a:rPr lang="de-DE" sz="1800" dirty="0" err="1"/>
              <a:t>GbR</a:t>
            </a:r>
            <a:r>
              <a:rPr lang="de-DE" sz="1800" dirty="0"/>
              <a:t>, GmbH - ihr könnt mich mal</a:t>
            </a:r>
            <a:br>
              <a:rPr lang="de-DE" sz="1800" dirty="0"/>
            </a:br>
            <a:r>
              <a:rPr lang="de-DE" sz="1800" dirty="0"/>
              <a:t>THX, VHS und FSK</a:t>
            </a:r>
            <a:br>
              <a:rPr lang="de-DE" sz="1800" dirty="0"/>
            </a:br>
            <a:r>
              <a:rPr lang="de-DE" sz="1800" dirty="0"/>
              <a:t>RAF, LSD und FKK</a:t>
            </a:r>
            <a:br>
              <a:rPr lang="de-DE" sz="1800" dirty="0"/>
            </a:br>
            <a:r>
              <a:rPr lang="de-DE" sz="1800" dirty="0"/>
              <a:t>DVU, AKW und KKK</a:t>
            </a:r>
            <a:br>
              <a:rPr lang="de-DE" sz="1800" dirty="0"/>
            </a:br>
            <a:r>
              <a:rPr lang="de-DE" sz="1800" dirty="0"/>
              <a:t>RHP, USW, LMAA</a:t>
            </a:r>
            <a:br>
              <a:rPr lang="de-DE" sz="1800" dirty="0"/>
            </a:br>
            <a:r>
              <a:rPr lang="de-DE" sz="1800" dirty="0"/>
              <a:t>PLZ, UPS und DPD</a:t>
            </a:r>
            <a:br>
              <a:rPr lang="de-DE" sz="1800" dirty="0"/>
            </a:br>
            <a:r>
              <a:rPr lang="de-DE" sz="1800" dirty="0"/>
              <a:t>BMX, BPM und XTC</a:t>
            </a:r>
            <a:br>
              <a:rPr lang="de-DE" sz="1800" dirty="0"/>
            </a:br>
            <a:r>
              <a:rPr lang="de-DE" sz="1800" dirty="0"/>
              <a:t>EMI, CBS und BMG</a:t>
            </a:r>
            <a:br>
              <a:rPr lang="de-DE" sz="1800" dirty="0"/>
            </a:br>
            <a:r>
              <a:rPr lang="de-DE" sz="1800" dirty="0"/>
              <a:t>ADAC, DLRG - ojemine</a:t>
            </a:r>
            <a:br>
              <a:rPr lang="de-DE" sz="1800" dirty="0"/>
            </a:br>
            <a:r>
              <a:rPr lang="de-DE" sz="1800" dirty="0"/>
              <a:t>EKZ, RTL und DFB</a:t>
            </a:r>
            <a:br>
              <a:rPr lang="de-DE" sz="1800" dirty="0"/>
            </a:br>
            <a:r>
              <a:rPr lang="de-DE" sz="1800" dirty="0"/>
              <a:t>ABS, </a:t>
            </a:r>
            <a:r>
              <a:rPr lang="de-DE" sz="1800" dirty="0" err="1"/>
              <a:t>T&amp;Uuml;V</a:t>
            </a:r>
            <a:r>
              <a:rPr lang="de-DE" sz="1800" dirty="0"/>
              <a:t> und BMW</a:t>
            </a:r>
            <a:br>
              <a:rPr lang="de-DE" sz="1800" dirty="0"/>
            </a:br>
            <a:r>
              <a:rPr lang="de-DE" sz="1800" dirty="0"/>
              <a:t>KMH, ICE und </a:t>
            </a:r>
            <a:r>
              <a:rPr lang="de-DE" sz="1800" dirty="0" err="1"/>
              <a:t>Eschede</a:t>
            </a:r>
            <a:br>
              <a:rPr lang="de-DE" sz="1800" dirty="0"/>
            </a:br>
            <a:r>
              <a:rPr lang="de-DE" sz="1800" dirty="0"/>
              <a:t>PVC, FCKW - </a:t>
            </a:r>
            <a:r>
              <a:rPr lang="de-DE" sz="1800" dirty="0" err="1"/>
              <a:t>is'nich'o.k</a:t>
            </a:r>
            <a:r>
              <a:rPr lang="de-DE" sz="1800" dirty="0"/>
              <a:t>.</a:t>
            </a:r>
            <a:br>
              <a:rPr lang="de-DE" sz="1800" dirty="0"/>
            </a:br>
            <a:r>
              <a:rPr lang="de-DE" sz="1800" dirty="0" err="1"/>
              <a:t>Mfg</a:t>
            </a:r>
            <a:r>
              <a:rPr lang="de-DE" sz="1800" dirty="0"/>
              <a:t> mit freundlichen Grüßen die Welt liegt uns zu Füßen </a:t>
            </a:r>
            <a:br>
              <a:rPr lang="de-DE" sz="1800" dirty="0"/>
            </a:br>
            <a:r>
              <a:rPr lang="de-DE" sz="1800" dirty="0"/>
              <a:t>Denn wir stehen drauf, wir gehen darauf, für ein Leben voller Schall und Rauch</a:t>
            </a:r>
            <a:br>
              <a:rPr lang="de-DE" sz="1800" dirty="0"/>
            </a:br>
            <a:r>
              <a:rPr lang="de-DE" sz="1800" dirty="0"/>
              <a:t>Bevor wir fallen, fallen wir lieber auf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CC496-4110-A84B-8AF3-B49BE4CFB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Langvokale spielen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3B5103-3CA6-0B4F-B8EB-7E423F292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Arbeiten Sie in Paaren, gehen Sie die </a:t>
            </a:r>
            <a:r>
              <a:rPr lang="de-DE"/>
              <a:t>Übungen durch.</a:t>
            </a:r>
          </a:p>
        </p:txBody>
      </p:sp>
    </p:spTree>
    <p:extLst>
      <p:ext uri="{BB962C8B-B14F-4D97-AF65-F5344CB8AC3E}">
        <p14:creationId xmlns:p14="http://schemas.microsoft.com/office/powerpoint/2010/main" val="1031556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530</Words>
  <Application>Microsoft Macintosh PowerPoint</Application>
  <PresentationFormat>Bildschirmpräsentation (4:3)</PresentationFormat>
  <Paragraphs>55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Arial</vt:lpstr>
      <vt:lpstr>Calibri</vt:lpstr>
      <vt:lpstr>Constantia</vt:lpstr>
      <vt:lpstr>Source Sans Pro Black</vt:lpstr>
      <vt:lpstr>Source Sans Pro Light</vt:lpstr>
      <vt:lpstr>Wingdings 2</vt:lpstr>
      <vt:lpstr>Hyperion</vt:lpstr>
      <vt:lpstr>NJII_199B  Verbesserung der Aussprache </vt:lpstr>
      <vt:lpstr>Stimmbildung </vt:lpstr>
      <vt:lpstr>PowerPoint-Präsentation</vt:lpstr>
      <vt:lpstr>PowerPoint-Präsentation</vt:lpstr>
      <vt:lpstr>PowerPoint-Präsentation</vt:lpstr>
      <vt:lpstr>Übung  2 ATMEN </vt:lpstr>
      <vt:lpstr>Atmen und Entspannen </vt:lpstr>
      <vt:lpstr>PowerPoint-Präsentation</vt:lpstr>
      <vt:lpstr>Langvokale spielen</vt:lpstr>
      <vt:lpstr>Zungenbrecher </vt:lpstr>
      <vt:lpstr>„Deutsch“</vt:lpstr>
      <vt:lpstr>BAIRISCH </vt:lpstr>
      <vt:lpstr>SPANISCH </vt:lpstr>
      <vt:lpstr>PowerPoint-Präsentation</vt:lpstr>
      <vt:lpstr>PowerPoint-Präsentation</vt:lpstr>
      <vt:lpstr>Französisch </vt:lpstr>
      <vt:lpstr>Hausaufgabe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NJII_199B  Verbesserung der Aussprache</dc:title>
  <dc:creator>Packard Bell</dc:creator>
  <cp:lastModifiedBy>koeckjohannesbenjamin@gmail.com</cp:lastModifiedBy>
  <cp:revision>6</cp:revision>
  <dcterms:created xsi:type="dcterms:W3CDTF">2019-09-24T10:24:42Z</dcterms:created>
  <dcterms:modified xsi:type="dcterms:W3CDTF">2020-10-29T13:52:49Z</dcterms:modified>
</cp:coreProperties>
</file>