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0665CDE4-5454-4F64-9D85-9BFBD5C27424}" type="slidenum">
              <a:rPr lang="de-DE" smtClean="0"/>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26551" y="326585"/>
            <a:ext cx="8490331" cy="816464"/>
          </a:xfrm>
          <a:prstGeom prst="rect">
            <a:avLst/>
          </a:prstGeom>
        </p:spPr>
        <p:txBody>
          <a:bodyPr lIns="0" tIns="0" rIns="0" bIns="0" anchor="b"/>
          <a:lstStyle/>
          <a:p>
            <a:endParaRPr lang="de-DE" sz="2900" b="1" strike="noStrike" spc="-1" dirty="0">
              <a:solidFill>
                <a:srgbClr val="FFFFFF"/>
              </a:solidFill>
              <a:latin typeface="Source Sans Pro Black"/>
            </a:endParaRPr>
          </a:p>
        </p:txBody>
      </p:sp>
      <p:sp>
        <p:nvSpPr>
          <p:cNvPr id="10" name="PlaceHolder 2"/>
          <p:cNvSpPr>
            <a:spLocks noGrp="1"/>
          </p:cNvSpPr>
          <p:nvPr>
            <p:ph type="subTitle"/>
          </p:nvPr>
        </p:nvSpPr>
        <p:spPr>
          <a:xfrm>
            <a:off x="326551" y="1796220"/>
            <a:ext cx="8327055" cy="4245611"/>
          </a:xfrm>
          <a:prstGeom prst="rect">
            <a:avLst/>
          </a:prstGeom>
        </p:spPr>
        <p:txBody>
          <a:bodyPr lIns="0" tIns="0" rIns="0" bIns="0"/>
          <a:lstStyle/>
          <a:p>
            <a:endParaRPr lang="de-DE" sz="2400" b="0" strike="noStrike" spc="-1" dirty="0">
              <a:solidFill>
                <a:srgbClr val="1C1C1C"/>
              </a:solidFill>
              <a:latin typeface="Source Sans Pr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2873A625-389F-412F-ADDC-5036AFA139A2}" type="datetimeFigureOut">
              <a:rPr lang="de-DE" smtClean="0"/>
              <a:pPr/>
              <a:t>15.10.2020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0665CDE4-5454-4F64-9D85-9BFBD5C27424}" type="slidenum">
              <a:rPr lang="de-DE" smtClean="0"/>
              <a:pPr/>
              <a:t>‹#›</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73A625-389F-412F-ADDC-5036AFA139A2}" type="datetimeFigureOut">
              <a:rPr lang="de-DE" smtClean="0"/>
              <a:pPr/>
              <a:t>15.10.2020</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65CDE4-5454-4F64-9D85-9BFBD5C27424}" type="slidenum">
              <a:rPr lang="de-DE" smtClean="0"/>
              <a:pPr/>
              <a:t>‹#›</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ogle.de/search?client=firefox-b&amp;dcr=0&amp;q=Die+Fantastischen+Vier&amp;stick=H4sIAAAAAAAAAONgVuLUz9U3MMpOzikBABCTUsgNAAAA&amp;sa=X&amp;ved=0ahUKEwj3zPv_46DaAhWHZCwKHXSzASAQMQgtMA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gRJ0Yn8yrC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smtClean="0"/>
              <a:t>NJII_199B </a:t>
            </a:r>
            <a:br>
              <a:rPr lang="de-DE" dirty="0" smtClean="0"/>
            </a:br>
            <a:r>
              <a:rPr lang="de-DE" dirty="0" smtClean="0"/>
              <a:t>Verbesserung der Aussprache </a:t>
            </a:r>
            <a:endParaRPr lang="de-DE" dirty="0"/>
          </a:p>
        </p:txBody>
      </p:sp>
      <p:sp>
        <p:nvSpPr>
          <p:cNvPr id="3" name="Untertitel 2"/>
          <p:cNvSpPr>
            <a:spLocks noGrp="1"/>
          </p:cNvSpPr>
          <p:nvPr>
            <p:ph type="subTitle" idx="1"/>
          </p:nvPr>
        </p:nvSpPr>
        <p:spPr/>
        <p:txBody>
          <a:bodyPr/>
          <a:lstStyle/>
          <a:p>
            <a:pPr algn="ctr"/>
            <a:r>
              <a:rPr lang="de-DE" dirty="0" smtClean="0"/>
              <a:t>Johannes </a:t>
            </a:r>
            <a:r>
              <a:rPr lang="de-DE" dirty="0" smtClean="0"/>
              <a:t>Köck</a:t>
            </a:r>
            <a:endParaRPr lang="cs-CZ" dirty="0" smtClean="0"/>
          </a:p>
          <a:p>
            <a:pPr algn="ctr"/>
            <a:r>
              <a:rPr lang="de-DE" dirty="0" smtClean="0"/>
              <a:t>15. 10. 2020</a:t>
            </a:r>
            <a:endParaRPr lang="de-DE" dirty="0" smtClean="0"/>
          </a:p>
          <a:p>
            <a:pPr algn="ctr"/>
            <a:r>
              <a:rPr lang="de-DE" dirty="0" smtClean="0"/>
              <a:t>koeck@mail.muni.cz</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26551" y="326585"/>
            <a:ext cx="8490331" cy="816464"/>
          </a:xfrm>
          <a:prstGeom prst="rect">
            <a:avLst/>
          </a:prstGeom>
          <a:noFill/>
          <a:ln>
            <a:noFill/>
          </a:ln>
        </p:spPr>
        <p:txBody>
          <a:bodyPr lIns="0" tIns="0" rIns="0" bIns="0" anchor="b"/>
          <a:lstStyle/>
          <a:p>
            <a:r>
              <a:rPr lang="de-DE" sz="2900" b="1" spc="-1" dirty="0">
                <a:solidFill>
                  <a:srgbClr val="FFFFFF"/>
                </a:solidFill>
                <a:latin typeface="Source Sans Pro Black"/>
              </a:rPr>
              <a:t>Einstiegsübung Stille Post</a:t>
            </a:r>
          </a:p>
        </p:txBody>
      </p:sp>
      <p:sp>
        <p:nvSpPr>
          <p:cNvPr id="95" name="TextShape 2"/>
          <p:cNvSpPr txBox="1"/>
          <p:nvPr/>
        </p:nvSpPr>
        <p:spPr>
          <a:xfrm>
            <a:off x="326551" y="1796220"/>
            <a:ext cx="8327055" cy="4245611"/>
          </a:xfrm>
          <a:prstGeom prst="rect">
            <a:avLst/>
          </a:prstGeom>
          <a:noFill/>
          <a:ln>
            <a:noFill/>
          </a:ln>
        </p:spPr>
        <p:txBody>
          <a:bodyPr lIns="0" tIns="0" rIns="0" bIns="0">
            <a:normAutofit/>
          </a:bodyPr>
          <a:lstStyle/>
          <a:p>
            <a:pPr>
              <a:spcAft>
                <a:spcPts val="1036"/>
              </a:spcAft>
              <a:buClr>
                <a:srgbClr val="000000"/>
              </a:buClr>
              <a:buFont typeface="StarSymbol"/>
              <a:buAutoNum type="arabicParenR"/>
            </a:pPr>
            <a:endParaRPr lang="de-DE" sz="2400" b="1" spc="-1" dirty="0">
              <a:solidFill>
                <a:srgbClr val="1C1C1C"/>
              </a:solidFill>
              <a:latin typeface="Source Sans Pro Semibold"/>
            </a:endParaRPr>
          </a:p>
        </p:txBody>
      </p:sp>
      <p:sp>
        <p:nvSpPr>
          <p:cNvPr id="5" name="Rechteck 4"/>
          <p:cNvSpPr/>
          <p:nvPr/>
        </p:nvSpPr>
        <p:spPr>
          <a:xfrm>
            <a:off x="2286720" y="1879388"/>
            <a:ext cx="4570560" cy="3869408"/>
          </a:xfrm>
          <a:prstGeom prst="rect">
            <a:avLst/>
          </a:prstGeom>
        </p:spPr>
        <p:txBody>
          <a:bodyPr wrap="square" lIns="82945" tIns="41473" rIns="82945" bIns="41473">
            <a:spAutoFit/>
          </a:bodyPr>
          <a:lstStyle/>
          <a:p>
            <a:pPr>
              <a:buFont typeface="Arial" pitchFamily="34" charset="0"/>
              <a:buChar char="•"/>
            </a:pPr>
            <a:r>
              <a:rPr lang="de-DE" sz="2200" dirty="0"/>
              <a:t>Bilden Sie 2 Reihen</a:t>
            </a:r>
          </a:p>
          <a:p>
            <a:pPr>
              <a:buFont typeface="Arial" pitchFamily="34" charset="0"/>
              <a:buChar char="•"/>
            </a:pPr>
            <a:r>
              <a:rPr lang="de-DE" sz="2200" dirty="0"/>
              <a:t>Stellen Sie sich hintereinander auf </a:t>
            </a:r>
          </a:p>
          <a:p>
            <a:pPr>
              <a:buFont typeface="Arial" pitchFamily="34" charset="0"/>
              <a:buChar char="•"/>
            </a:pPr>
            <a:r>
              <a:rPr lang="de-DE" sz="2200" dirty="0"/>
              <a:t>Sie erhalten von uns einen Begriff</a:t>
            </a:r>
          </a:p>
          <a:p>
            <a:pPr>
              <a:buFont typeface="Arial" pitchFamily="34" charset="0"/>
              <a:buChar char="•"/>
            </a:pPr>
            <a:r>
              <a:rPr lang="de-DE" sz="2200" dirty="0"/>
              <a:t>Jede/r flüstert der Person vor sich den Begriff ins Ohr </a:t>
            </a:r>
          </a:p>
          <a:p>
            <a:pPr>
              <a:buFont typeface="Arial" pitchFamily="34" charset="0"/>
              <a:buChar char="•"/>
            </a:pPr>
            <a:r>
              <a:rPr lang="de-DE" sz="2200" dirty="0"/>
              <a:t>Die letzte Person rennt nach vorne und sucht den Zettel mit dem richtigen Wort (1Punkt für die schnellere Gruppe)</a:t>
            </a:r>
          </a:p>
          <a:p>
            <a:pPr>
              <a:buFont typeface="Arial" pitchFamily="34" charset="0"/>
              <a:buChar char="•"/>
            </a:pPr>
            <a:r>
              <a:rPr lang="de-DE" sz="2200" dirty="0"/>
              <a:t>Die vorderste Person geht jetzt ans Ende der Schlange </a:t>
            </a:r>
          </a:p>
        </p:txBody>
      </p:sp>
      <p:pic>
        <p:nvPicPr>
          <p:cNvPr id="3074" name="Picture 2" descr="Bildergebnis für stille post"/>
          <p:cNvPicPr>
            <a:picLocks noChangeAspect="1" noChangeArrowheads="1"/>
          </p:cNvPicPr>
          <p:nvPr/>
        </p:nvPicPr>
        <p:blipFill>
          <a:blip r:embed="rId2"/>
          <a:srcRect/>
          <a:stretch>
            <a:fillRect/>
          </a:stretch>
        </p:blipFill>
        <p:spPr bwMode="auto">
          <a:xfrm>
            <a:off x="6845760" y="1"/>
            <a:ext cx="2298240" cy="22984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26551" y="326585"/>
            <a:ext cx="8490331" cy="816464"/>
          </a:xfrm>
          <a:prstGeom prst="rect">
            <a:avLst/>
          </a:prstGeom>
          <a:noFill/>
          <a:ln>
            <a:noFill/>
          </a:ln>
        </p:spPr>
        <p:txBody>
          <a:bodyPr lIns="0" tIns="0" rIns="0" bIns="0" anchor="b"/>
          <a:lstStyle/>
          <a:p>
            <a:r>
              <a:rPr lang="de-DE" sz="2900" b="1" spc="-1" dirty="0">
                <a:latin typeface="Source Sans Pro Black"/>
              </a:rPr>
              <a:t>Mal so </a:t>
            </a:r>
            <a:r>
              <a:rPr lang="de-DE" sz="2900" b="1" spc="-1" dirty="0" smtClean="0">
                <a:latin typeface="Source Sans Pro Black"/>
              </a:rPr>
              <a:t>richtig entspannen...</a:t>
            </a:r>
            <a:endParaRPr lang="de-DE" sz="2900" b="1" spc="-1" dirty="0">
              <a:latin typeface="Source Sans Pro Black"/>
            </a:endParaRPr>
          </a:p>
        </p:txBody>
      </p:sp>
      <p:pic>
        <p:nvPicPr>
          <p:cNvPr id="97" name="Grafik 96"/>
          <p:cNvPicPr/>
          <p:nvPr/>
        </p:nvPicPr>
        <p:blipFill>
          <a:blip r:embed="rId2"/>
          <a:stretch/>
        </p:blipFill>
        <p:spPr>
          <a:xfrm>
            <a:off x="1173625" y="1796220"/>
            <a:ext cx="6632581" cy="4245611"/>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600" dirty="0" smtClean="0"/>
              <a:t>Übung  2 ATMEN </a:t>
            </a:r>
            <a:endParaRPr lang="de-DE" sz="3600" dirty="0"/>
          </a:p>
        </p:txBody>
      </p:sp>
      <p:sp>
        <p:nvSpPr>
          <p:cNvPr id="3" name="Textplatzhalter 2"/>
          <p:cNvSpPr>
            <a:spLocks noGrp="1"/>
          </p:cNvSpPr>
          <p:nvPr>
            <p:ph type="body"/>
          </p:nvPr>
        </p:nvSpPr>
        <p:spPr>
          <a:xfrm>
            <a:off x="295170" y="1808818"/>
            <a:ext cx="8327055" cy="4245611"/>
          </a:xfrm>
        </p:spPr>
        <p:txBody>
          <a:bodyPr tIns="41473">
            <a:noAutofit/>
          </a:bodyPr>
          <a:lstStyle/>
          <a:p>
            <a:pPr>
              <a:buFont typeface="Arial" pitchFamily="34" charset="0"/>
              <a:buChar char="•"/>
            </a:pPr>
            <a:r>
              <a:rPr lang="de-DE" sz="2500" dirty="0" smtClean="0"/>
              <a:t>Setzen Sie sich bequem auf einen Stuhl  (hören Sie der entspannenden Musik zu)</a:t>
            </a:r>
          </a:p>
          <a:p>
            <a:pPr>
              <a:buFont typeface="Arial" pitchFamily="34" charset="0"/>
              <a:buChar char="•"/>
            </a:pPr>
            <a:r>
              <a:rPr lang="de-DE" sz="2500" dirty="0" smtClean="0"/>
              <a:t>Versuchen Sie abzuschalten, innerlich ruhig zu werden</a:t>
            </a:r>
          </a:p>
          <a:p>
            <a:pPr>
              <a:buFont typeface="Arial" pitchFamily="34" charset="0"/>
              <a:buChar char="•"/>
            </a:pPr>
            <a:r>
              <a:rPr lang="de-DE" sz="2500" dirty="0" smtClean="0"/>
              <a:t>Legen Sie die Hand auf Ihren Bauch und spüren Sie den langsamen und gleichmäßigen </a:t>
            </a:r>
            <a:r>
              <a:rPr lang="de-DE" sz="2500" dirty="0" err="1" smtClean="0"/>
              <a:t>Atemrhytmus</a:t>
            </a:r>
            <a:endParaRPr lang="de-DE" sz="2500" dirty="0" smtClean="0"/>
          </a:p>
          <a:p>
            <a:pPr>
              <a:buFont typeface="Arial" pitchFamily="34" charset="0"/>
              <a:buChar char="•"/>
            </a:pPr>
            <a:r>
              <a:rPr lang="de-DE" sz="2500" dirty="0" smtClean="0"/>
              <a:t>Spüren Sie das leichte Senken und Heben der Bauchdecke </a:t>
            </a:r>
          </a:p>
          <a:p>
            <a:pPr>
              <a:buFont typeface="Arial" pitchFamily="34" charset="0"/>
              <a:buChar char="•"/>
            </a:pPr>
            <a:r>
              <a:rPr lang="de-DE" sz="2500" dirty="0" smtClean="0"/>
              <a:t>Erleben Sie drei Phasen des Atmens</a:t>
            </a:r>
          </a:p>
          <a:p>
            <a:pPr>
              <a:buFont typeface="Arial" pitchFamily="34" charset="0"/>
              <a:buChar char="•"/>
            </a:pPr>
            <a:r>
              <a:rPr lang="de-DE" sz="2500" dirty="0" smtClean="0"/>
              <a:t>EINATMEN</a:t>
            </a:r>
          </a:p>
          <a:p>
            <a:pPr>
              <a:buFont typeface="Arial" pitchFamily="34" charset="0"/>
              <a:buChar char="•"/>
            </a:pPr>
            <a:r>
              <a:rPr lang="de-DE" sz="2500" dirty="0" smtClean="0"/>
              <a:t>AUSATMEN</a:t>
            </a:r>
          </a:p>
          <a:p>
            <a:pPr>
              <a:buFont typeface="Arial" pitchFamily="34" charset="0"/>
              <a:buChar char="•"/>
            </a:pPr>
            <a:r>
              <a:rPr lang="de-DE" sz="2500" dirty="0" smtClean="0"/>
              <a:t>PAUSE </a:t>
            </a:r>
            <a:endParaRPr lang="de-DE" sz="2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Atmen und Entspannen </a:t>
            </a:r>
            <a:endParaRPr lang="de-DE" sz="3300" dirty="0"/>
          </a:p>
        </p:txBody>
      </p:sp>
      <p:sp>
        <p:nvSpPr>
          <p:cNvPr id="3" name="Textplatzhalter 2"/>
          <p:cNvSpPr>
            <a:spLocks noGrp="1"/>
          </p:cNvSpPr>
          <p:nvPr>
            <p:ph type="body"/>
          </p:nvPr>
        </p:nvSpPr>
        <p:spPr/>
        <p:txBody>
          <a:bodyPr tIns="41473">
            <a:normAutofit/>
          </a:bodyPr>
          <a:lstStyle/>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p:txBody>
      </p:sp>
      <p:sp>
        <p:nvSpPr>
          <p:cNvPr id="4" name="Rechteck 3"/>
          <p:cNvSpPr/>
          <p:nvPr/>
        </p:nvSpPr>
        <p:spPr>
          <a:xfrm>
            <a:off x="2286720" y="1857364"/>
            <a:ext cx="4570560" cy="3961741"/>
          </a:xfrm>
          <a:prstGeom prst="rect">
            <a:avLst/>
          </a:prstGeom>
        </p:spPr>
        <p:txBody>
          <a:bodyPr wrap="square" lIns="82945" tIns="41473" rIns="82945" bIns="41473">
            <a:spAutoFit/>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966324"/>
            <a:ext cx="8327055" cy="5075507"/>
          </a:xfrm>
        </p:spPr>
        <p:txBody>
          <a:bodyPr tIns="41473">
            <a:normAutofit lnSpcReduction="10000"/>
          </a:bodyPr>
          <a:lstStyle/>
          <a:p>
            <a:pPr>
              <a:buFont typeface="Arial" pitchFamily="34" charset="0"/>
              <a:buChar char="•"/>
            </a:pPr>
            <a:endParaRPr lang="de-DE" sz="2200" dirty="0" smtClean="0"/>
          </a:p>
          <a:p>
            <a:pPr algn="ct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r>
              <a:rPr lang="de-DE" sz="2200" dirty="0" smtClean="0"/>
              <a:t>Stellen Sie sich  </a:t>
            </a:r>
            <a:r>
              <a:rPr lang="de-DE" sz="2200" dirty="0" err="1" smtClean="0"/>
              <a:t>sich</a:t>
            </a:r>
            <a:r>
              <a:rPr lang="de-DE" sz="22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200" dirty="0"/>
          </a:p>
          <a:p>
            <a:pPr>
              <a:buFont typeface="Arial" pitchFamily="34" charset="0"/>
              <a:buChar char="•"/>
            </a:pPr>
            <a:r>
              <a:rPr lang="de-DE" sz="2200" dirty="0" smtClean="0"/>
              <a:t>Derjenige, auf den gezeigt wurde, übernimmt nun und wiederholt das Ganze (Satz + Zeigen auf beliebige andere Person). </a:t>
            </a:r>
          </a:p>
          <a:p>
            <a:pPr>
              <a:buFont typeface="Arial" pitchFamily="34" charset="0"/>
              <a:buChar char="•"/>
            </a:pPr>
            <a:endParaRPr lang="de-DE" dirty="0" smtClean="0"/>
          </a:p>
        </p:txBody>
      </p:sp>
      <p:pic>
        <p:nvPicPr>
          <p:cNvPr id="4" name="Picture 2" descr="Bildergebnis für ich wars nicht"/>
          <p:cNvPicPr>
            <a:picLocks noChangeAspect="1" noChangeArrowheads="1"/>
          </p:cNvPicPr>
          <p:nvPr/>
        </p:nvPicPr>
        <p:blipFill>
          <a:blip r:embed="rId2"/>
          <a:srcRect/>
          <a:stretch>
            <a:fillRect/>
          </a:stretch>
        </p:blipFill>
        <p:spPr bwMode="auto">
          <a:xfrm>
            <a:off x="3071802" y="1"/>
            <a:ext cx="3707880" cy="24645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318251"/>
            <a:ext cx="8327055" cy="6539749"/>
          </a:xfrm>
        </p:spPr>
        <p:txBody>
          <a:bodyPr tIns="41473">
            <a:normAutofit fontScale="92500" lnSpcReduction="10000"/>
          </a:bodyPr>
          <a:lstStyle/>
          <a:p>
            <a:r>
              <a:rPr lang="de-DE" dirty="0" err="1" smtClean="0"/>
              <a:t>MfG</a:t>
            </a:r>
            <a:endParaRPr lang="de-DE" dirty="0" smtClean="0"/>
          </a:p>
          <a:p>
            <a:r>
              <a:rPr lang="de-DE" dirty="0" smtClean="0">
                <a:hlinkClick r:id="rId2"/>
              </a:rPr>
              <a:t>Die Fantastischen Vier</a:t>
            </a:r>
            <a:endParaRPr lang="de-DE" dirty="0" smtClean="0"/>
          </a:p>
          <a:p>
            <a:r>
              <a:rPr lang="de-DE" sz="1800" dirty="0" smtClean="0"/>
              <a:t>Nun da sich der Vorhang der Nacht von der Bühne hebt kann das Spiel beginnen, das uns vom Drama einer Kultur berichtet</a:t>
            </a:r>
          </a:p>
          <a:p>
            <a:r>
              <a:rPr lang="de-DE" sz="1800" dirty="0" smtClean="0"/>
              <a:t/>
            </a:r>
            <a:br>
              <a:rPr lang="de-DE" sz="1800" dirty="0" smtClean="0"/>
            </a:br>
            <a:r>
              <a:rPr lang="de-DE" sz="1800" dirty="0" smtClean="0"/>
              <a:t>ARD, ZDF, C&amp;A</a:t>
            </a:r>
            <a:br>
              <a:rPr lang="de-DE" sz="1800" dirty="0" smtClean="0"/>
            </a:br>
            <a:r>
              <a:rPr lang="de-DE" sz="1800" dirty="0" smtClean="0"/>
              <a:t>BRD, DDR und USA</a:t>
            </a:r>
            <a:br>
              <a:rPr lang="de-DE" sz="1800" dirty="0" smtClean="0"/>
            </a:br>
            <a:r>
              <a:rPr lang="de-DE" sz="1800" dirty="0" smtClean="0"/>
              <a:t>BSE, HIV und DRK</a:t>
            </a:r>
            <a:br>
              <a:rPr lang="de-DE" sz="1800" dirty="0" smtClean="0"/>
            </a:br>
            <a:r>
              <a:rPr lang="de-DE" sz="1800" dirty="0" err="1" smtClean="0"/>
              <a:t>GbR</a:t>
            </a:r>
            <a:r>
              <a:rPr lang="de-DE" sz="1800" dirty="0" smtClean="0"/>
              <a:t>, GmbH - ihr könnt mich mal</a:t>
            </a:r>
            <a:br>
              <a:rPr lang="de-DE" sz="1800" dirty="0" smtClean="0"/>
            </a:br>
            <a:r>
              <a:rPr lang="de-DE" sz="1800" dirty="0" smtClean="0"/>
              <a:t>THX, VHS und FSK</a:t>
            </a:r>
            <a:br>
              <a:rPr lang="de-DE" sz="1800" dirty="0" smtClean="0"/>
            </a:br>
            <a:r>
              <a:rPr lang="de-DE" sz="1800" dirty="0" smtClean="0"/>
              <a:t>RAF, LSD und FKK</a:t>
            </a:r>
            <a:br>
              <a:rPr lang="de-DE" sz="1800" dirty="0" smtClean="0"/>
            </a:br>
            <a:r>
              <a:rPr lang="de-DE" sz="1800" dirty="0" smtClean="0"/>
              <a:t>DVU, AKW und KKK</a:t>
            </a:r>
            <a:br>
              <a:rPr lang="de-DE" sz="1800" dirty="0" smtClean="0"/>
            </a:br>
            <a:r>
              <a:rPr lang="de-DE" sz="1800" dirty="0" smtClean="0"/>
              <a:t>RHP, USW, LMAA</a:t>
            </a:r>
            <a:br>
              <a:rPr lang="de-DE" sz="1800" dirty="0" smtClean="0"/>
            </a:br>
            <a:r>
              <a:rPr lang="de-DE" sz="1800" dirty="0" smtClean="0"/>
              <a:t>PLZ, UPS und DPD</a:t>
            </a:r>
            <a:br>
              <a:rPr lang="de-DE" sz="1800" dirty="0" smtClean="0"/>
            </a:br>
            <a:r>
              <a:rPr lang="de-DE" sz="1800" dirty="0" smtClean="0"/>
              <a:t>BMX, BPM und XTC</a:t>
            </a:r>
            <a:br>
              <a:rPr lang="de-DE" sz="1800" dirty="0" smtClean="0"/>
            </a:br>
            <a:r>
              <a:rPr lang="de-DE" sz="1800" dirty="0" smtClean="0"/>
              <a:t>EMI, CBS und BMG</a:t>
            </a:r>
            <a:br>
              <a:rPr lang="de-DE" sz="1800" dirty="0" smtClean="0"/>
            </a:br>
            <a:r>
              <a:rPr lang="de-DE" sz="1800" dirty="0" smtClean="0"/>
              <a:t>ADAC, DLRG - ojemine</a:t>
            </a:r>
            <a:br>
              <a:rPr lang="de-DE" sz="1800" dirty="0" smtClean="0"/>
            </a:br>
            <a:r>
              <a:rPr lang="de-DE" sz="1800" dirty="0" smtClean="0"/>
              <a:t>EKZ, RTL und DFB</a:t>
            </a:r>
            <a:br>
              <a:rPr lang="de-DE" sz="1800" dirty="0" smtClean="0"/>
            </a:br>
            <a:r>
              <a:rPr lang="de-DE" sz="1800" dirty="0" smtClean="0"/>
              <a:t>ABS, </a:t>
            </a:r>
            <a:r>
              <a:rPr lang="de-DE" sz="1800" dirty="0" err="1" smtClean="0"/>
              <a:t>T&amp;Uuml;V</a:t>
            </a:r>
            <a:r>
              <a:rPr lang="de-DE" sz="1800" dirty="0" smtClean="0"/>
              <a:t> und BMW</a:t>
            </a:r>
            <a:br>
              <a:rPr lang="de-DE" sz="1800" dirty="0" smtClean="0"/>
            </a:br>
            <a:r>
              <a:rPr lang="de-DE" sz="1800" dirty="0" smtClean="0"/>
              <a:t>KMH, ICE und </a:t>
            </a:r>
            <a:r>
              <a:rPr lang="de-DE" sz="1800" dirty="0" err="1" smtClean="0"/>
              <a:t>Eschede</a:t>
            </a:r>
            <a:r>
              <a:rPr lang="de-DE" sz="1800" dirty="0" smtClean="0"/>
              <a:t/>
            </a:r>
            <a:br>
              <a:rPr lang="de-DE" sz="1800" dirty="0" smtClean="0"/>
            </a:br>
            <a:r>
              <a:rPr lang="de-DE" sz="1800" dirty="0" smtClean="0"/>
              <a:t>PVC, FCKW - </a:t>
            </a:r>
            <a:r>
              <a:rPr lang="de-DE" sz="1800" dirty="0" err="1" smtClean="0"/>
              <a:t>is'nich'o.k</a:t>
            </a:r>
            <a:r>
              <a:rPr lang="de-DE" sz="1800" dirty="0" smtClean="0"/>
              <a:t>.</a:t>
            </a:r>
            <a:br>
              <a:rPr lang="de-DE" sz="1800" dirty="0" smtClean="0"/>
            </a:br>
            <a:r>
              <a:rPr lang="de-DE" sz="1800" dirty="0" err="1" smtClean="0"/>
              <a:t>Mfg</a:t>
            </a:r>
            <a:r>
              <a:rPr lang="de-DE" sz="1800" dirty="0" smtClean="0"/>
              <a:t> mit freundlichen Grüßen die Welt liegt uns zu Füßen </a:t>
            </a:r>
            <a:br>
              <a:rPr lang="de-DE" sz="1800" dirty="0" smtClean="0"/>
            </a:br>
            <a:r>
              <a:rPr lang="de-DE" sz="1800" dirty="0" smtClean="0"/>
              <a:t>Denn wir stehen drauf, wir gehen darauf, für ein Leben voller Schall und Rauch</a:t>
            </a:r>
            <a:br>
              <a:rPr lang="de-DE" sz="1800" dirty="0" smtClean="0"/>
            </a:br>
            <a:r>
              <a:rPr lang="de-DE" sz="1800" dirty="0" smtClean="0"/>
              <a:t>Bevor wir fallen, fallen wir lieber auf</a:t>
            </a:r>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Zungenbrecher </a:t>
            </a:r>
            <a:endParaRPr lang="de-DE" sz="3300" dirty="0"/>
          </a:p>
        </p:txBody>
      </p:sp>
      <p:sp>
        <p:nvSpPr>
          <p:cNvPr id="3" name="Textplatzhalter 2"/>
          <p:cNvSpPr>
            <a:spLocks noGrp="1"/>
          </p:cNvSpPr>
          <p:nvPr>
            <p:ph type="body"/>
          </p:nvPr>
        </p:nvSpPr>
        <p:spPr/>
        <p:txBody>
          <a:bodyPr tIns="41473"/>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082428" y="4251370"/>
            <a:ext cx="5061572" cy="2606630"/>
          </a:xfrm>
          <a:prstGeom prst="rect">
            <a:avLst/>
          </a:prstGeom>
          <a:noFill/>
        </p:spPr>
      </p:pic>
      <p:sp>
        <p:nvSpPr>
          <p:cNvPr id="5" name="Rechteck 4"/>
          <p:cNvSpPr/>
          <p:nvPr/>
        </p:nvSpPr>
        <p:spPr>
          <a:xfrm>
            <a:off x="2286720" y="2884543"/>
            <a:ext cx="4570560" cy="1191752"/>
          </a:xfrm>
          <a:prstGeom prst="rect">
            <a:avLst/>
          </a:prstGeom>
        </p:spPr>
        <p:txBody>
          <a:bodyPr lIns="82945" tIns="41473" rIns="82945" bIns="41473">
            <a:spAutoFit/>
          </a:bodyPr>
          <a:lstStyle/>
          <a:p>
            <a:pPr>
              <a:buFont typeface="Arial" pitchFamily="34" charset="0"/>
              <a:buChar char="•"/>
            </a:pPr>
            <a:r>
              <a:rPr lang="de-DE" dirty="0" smtClean="0"/>
              <a:t>Ich spreche die Zungenbrecher vor und ihr sprecht mir  nach </a:t>
            </a:r>
          </a:p>
          <a:p>
            <a:pPr>
              <a:buFont typeface="Arial" pitchFamily="34" charset="0"/>
              <a:buChar char="•"/>
            </a:pPr>
            <a:r>
              <a:rPr lang="de-DE" dirty="0" smtClean="0"/>
              <a:t>Wir werden schneller</a:t>
            </a:r>
          </a:p>
          <a:p>
            <a:pPr>
              <a:buFont typeface="Arial" pitchFamily="34" charset="0"/>
              <a:buChar char="•"/>
            </a:pPr>
            <a:r>
              <a:rPr lang="de-DE" dirty="0" smtClean="0"/>
              <a:t>Am Ende versuchen wir einen Kanon </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„Deutsch“</a:t>
            </a:r>
            <a:endParaRPr lang="de-DE" dirty="0"/>
          </a:p>
        </p:txBody>
      </p:sp>
      <p:sp>
        <p:nvSpPr>
          <p:cNvPr id="3" name="Textplatzhalter 2"/>
          <p:cNvSpPr>
            <a:spLocks noGrp="1"/>
          </p:cNvSpPr>
          <p:nvPr>
            <p:ph type="body"/>
          </p:nvPr>
        </p:nvSpPr>
        <p:spPr>
          <a:xfrm>
            <a:off x="457200" y="704088"/>
            <a:ext cx="8229600" cy="2724912"/>
          </a:xfrm>
        </p:spPr>
        <p:txBody>
          <a:bodyPr tIns="41473">
            <a:normAutofit/>
          </a:bodyPr>
          <a:lstStyle/>
          <a:p>
            <a:pPr algn="ctr"/>
            <a:r>
              <a:rPr lang="de-DE" sz="4400" dirty="0" smtClean="0"/>
              <a:t>Hinter dichtem Fichtendickicht  picken dicke Finken tüchtig</a:t>
            </a:r>
            <a:endParaRPr lang="de-DE" sz="4400" dirty="0"/>
          </a:p>
        </p:txBody>
      </p:sp>
      <p:pic>
        <p:nvPicPr>
          <p:cNvPr id="4" name="Picture 2" descr="Bildergebnis für finken"/>
          <p:cNvPicPr>
            <a:picLocks noChangeAspect="1" noChangeArrowheads="1"/>
          </p:cNvPicPr>
          <p:nvPr/>
        </p:nvPicPr>
        <p:blipFill>
          <a:blip r:embed="rId2" cstate="print"/>
          <a:srcRect/>
          <a:stretch>
            <a:fillRect/>
          </a:stretch>
        </p:blipFill>
        <p:spPr bwMode="auto">
          <a:xfrm>
            <a:off x="4766401" y="3941479"/>
            <a:ext cx="4377599" cy="29165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2500" dirty="0" smtClean="0"/>
              <a:t>BAIRISCH </a:t>
            </a:r>
            <a:endParaRPr lang="de-DE" sz="2500" dirty="0"/>
          </a:p>
        </p:txBody>
      </p:sp>
      <p:sp>
        <p:nvSpPr>
          <p:cNvPr id="40962" name="AutoShape 2"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6775215" y="1873625"/>
            <a:ext cx="3179521" cy="3179856"/>
          </a:xfrm>
          <a:prstGeom prst="rect">
            <a:avLst/>
          </a:prstGeom>
          <a:noFill/>
        </p:spPr>
      </p:pic>
      <p:sp>
        <p:nvSpPr>
          <p:cNvPr id="7" name="Titel 6"/>
          <p:cNvSpPr>
            <a:spLocks noGrp="1"/>
          </p:cNvSpPr>
          <p:nvPr>
            <p:ph type="title"/>
          </p:nvPr>
        </p:nvSpPr>
        <p:spPr/>
        <p:txBody>
          <a:bodyPr tIns="41473"/>
          <a:lstStyle/>
          <a:p>
            <a:endParaRPr lang="de-DE" dirty="0"/>
          </a:p>
        </p:txBody>
      </p:sp>
      <p:sp>
        <p:nvSpPr>
          <p:cNvPr id="8" name="Rechteck 7"/>
          <p:cNvSpPr/>
          <p:nvPr/>
        </p:nvSpPr>
        <p:spPr>
          <a:xfrm>
            <a:off x="2286720" y="3010186"/>
            <a:ext cx="4570560" cy="914753"/>
          </a:xfrm>
          <a:prstGeom prst="rect">
            <a:avLst/>
          </a:prstGeom>
        </p:spPr>
        <p:txBody>
          <a:bodyPr lIns="82945" tIns="41473" rIns="82945" bIns="41473">
            <a:spAutoFit/>
          </a:bodyPr>
          <a:lstStyle/>
          <a:p>
            <a:r>
              <a:rPr lang="de-DE" dirty="0" err="1" smtClean="0"/>
              <a:t>Zwanzg</a:t>
            </a:r>
            <a:r>
              <a:rPr lang="de-DE" dirty="0" smtClean="0"/>
              <a:t> (20) </a:t>
            </a:r>
            <a:r>
              <a:rPr lang="de-DE" dirty="0" err="1" smtClean="0"/>
              <a:t>zquetschte</a:t>
            </a:r>
            <a:r>
              <a:rPr lang="de-DE" dirty="0" smtClean="0"/>
              <a:t> </a:t>
            </a:r>
            <a:r>
              <a:rPr lang="de-DE" dirty="0" err="1" smtClean="0"/>
              <a:t>Zwetschgn</a:t>
            </a:r>
            <a:r>
              <a:rPr lang="de-DE" dirty="0" smtClean="0"/>
              <a:t> und zwang </a:t>
            </a:r>
            <a:r>
              <a:rPr lang="de-DE" dirty="0" err="1" smtClean="0"/>
              <a:t>zquetschte</a:t>
            </a:r>
            <a:r>
              <a:rPr lang="de-DE" dirty="0" smtClean="0"/>
              <a:t> </a:t>
            </a:r>
            <a:r>
              <a:rPr lang="de-DE" dirty="0" err="1" smtClean="0"/>
              <a:t>Zwetschgn</a:t>
            </a:r>
            <a:r>
              <a:rPr lang="de-DE" dirty="0" smtClean="0"/>
              <a:t> </a:t>
            </a:r>
            <a:r>
              <a:rPr lang="de-DE" dirty="0" err="1" smtClean="0"/>
              <a:t>sand</a:t>
            </a:r>
            <a:r>
              <a:rPr lang="de-DE" dirty="0" smtClean="0"/>
              <a:t> </a:t>
            </a:r>
            <a:r>
              <a:rPr lang="de-DE" dirty="0" err="1" smtClean="0"/>
              <a:t>vierzg</a:t>
            </a:r>
            <a:r>
              <a:rPr lang="de-DE" dirty="0" smtClean="0"/>
              <a:t> </a:t>
            </a:r>
            <a:r>
              <a:rPr lang="de-DE" dirty="0" err="1" smtClean="0"/>
              <a:t>zquetschte</a:t>
            </a:r>
            <a:r>
              <a:rPr lang="de-DE" dirty="0" smtClean="0"/>
              <a:t> </a:t>
            </a:r>
            <a:r>
              <a:rPr lang="de-DE" dirty="0" err="1" smtClean="0"/>
              <a:t>Zwetschgn</a:t>
            </a:r>
            <a:r>
              <a:rPr lang="de-DE"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SPANISCH </a:t>
            </a:r>
            <a:endParaRPr lang="de-DE" dirty="0"/>
          </a:p>
        </p:txBody>
      </p:sp>
      <p:sp>
        <p:nvSpPr>
          <p:cNvPr id="3" name="Textplatzhalter 2"/>
          <p:cNvSpPr>
            <a:spLocks noGrp="1"/>
          </p:cNvSpPr>
          <p:nvPr>
            <p:ph type="body"/>
          </p:nvPr>
        </p:nvSpPr>
        <p:spPr/>
        <p:txBody>
          <a:bodyPr tIns="41473"/>
          <a:lstStyle/>
          <a:p>
            <a:endParaRPr lang="de-DE" dirty="0"/>
          </a:p>
        </p:txBody>
      </p:sp>
      <p:pic>
        <p:nvPicPr>
          <p:cNvPr id="41986" name="Picture 2" descr="Ähnliches Foto"/>
          <p:cNvPicPr>
            <a:picLocks noChangeAspect="1" noChangeArrowheads="1"/>
          </p:cNvPicPr>
          <p:nvPr/>
        </p:nvPicPr>
        <p:blipFill>
          <a:blip r:embed="rId2"/>
          <a:srcRect/>
          <a:stretch>
            <a:fillRect/>
          </a:stretch>
        </p:blipFill>
        <p:spPr bwMode="auto">
          <a:xfrm>
            <a:off x="0" y="1264639"/>
            <a:ext cx="8848829" cy="527510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Kennenlernaktivität</a:t>
            </a:r>
            <a:endParaRPr lang="de-DE" dirty="0"/>
          </a:p>
        </p:txBody>
      </p:sp>
      <p:sp>
        <p:nvSpPr>
          <p:cNvPr id="3" name="Inhaltsplatzhalter 2"/>
          <p:cNvSpPr>
            <a:spLocks noGrp="1"/>
          </p:cNvSpPr>
          <p:nvPr>
            <p:ph idx="1"/>
          </p:nvPr>
        </p:nvSpPr>
        <p:spPr/>
        <p:txBody>
          <a:bodyPr/>
          <a:lstStyle/>
          <a:p>
            <a:endParaRPr lang="de-DE" dirty="0"/>
          </a:p>
        </p:txBody>
      </p:sp>
      <p:pic>
        <p:nvPicPr>
          <p:cNvPr id="5122" name="Picture 2" descr="Bildergebnis für kennen lernen"/>
          <p:cNvPicPr>
            <a:picLocks noChangeAspect="1" noChangeArrowheads="1"/>
          </p:cNvPicPr>
          <p:nvPr/>
        </p:nvPicPr>
        <p:blipFill>
          <a:blip r:embed="rId2"/>
          <a:srcRect/>
          <a:stretch>
            <a:fillRect/>
          </a:stretch>
        </p:blipFill>
        <p:spPr bwMode="auto">
          <a:xfrm>
            <a:off x="1284086" y="1928802"/>
            <a:ext cx="6622921" cy="44100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p:txBody>
          <a:bodyPr tIns="41473"/>
          <a:lstStyle/>
          <a:p>
            <a:endParaRPr lang="de-DE" dirty="0"/>
          </a:p>
        </p:txBody>
      </p:sp>
      <p:pic>
        <p:nvPicPr>
          <p:cNvPr id="4" name="Picture 2" descr="Der Potsdamer Postkutscher putzt den Potsdamer Postkutschwagen."/>
          <p:cNvPicPr>
            <a:picLocks noChangeAspect="1" noChangeArrowheads="1"/>
          </p:cNvPicPr>
          <p:nvPr/>
        </p:nvPicPr>
        <p:blipFill>
          <a:blip r:embed="rId2"/>
          <a:srcRect/>
          <a:stretch>
            <a:fillRect/>
          </a:stretch>
        </p:blipFill>
        <p:spPr bwMode="auto">
          <a:xfrm>
            <a:off x="443830" y="1419974"/>
            <a:ext cx="8294455" cy="440689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26551" y="2845734"/>
            <a:ext cx="8327055" cy="3196097"/>
          </a:xfrm>
        </p:spPr>
        <p:txBody>
          <a:bodyPr tIns="41473">
            <a:normAutofit fontScale="92500" lnSpcReduction="10000"/>
          </a:bodyPr>
          <a:lstStyle/>
          <a:p>
            <a:r>
              <a:rPr lang="de-DE" sz="3300" dirty="0" err="1" smtClean="0"/>
              <a:t>Compré</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compré</a:t>
            </a:r>
            <a:r>
              <a:rPr lang="de-DE" sz="3300" dirty="0" smtClean="0"/>
              <a:t>, y </a:t>
            </a:r>
            <a:r>
              <a:rPr lang="de-DE" sz="3300" dirty="0" err="1" smtClean="0"/>
              <a:t>como</a:t>
            </a:r>
            <a:r>
              <a:rPr lang="de-DE" sz="3300" dirty="0" smtClean="0"/>
              <a:t> </a:t>
            </a:r>
            <a:r>
              <a:rPr lang="de-DE" sz="3300" dirty="0" err="1" smtClean="0"/>
              <a:t>pocas</a:t>
            </a:r>
            <a:r>
              <a:rPr lang="de-DE" sz="3300" dirty="0" smtClean="0"/>
              <a:t> </a:t>
            </a:r>
            <a:r>
              <a:rPr lang="de-DE" sz="3300" dirty="0" err="1" smtClean="0"/>
              <a:t>copras</a:t>
            </a:r>
            <a:r>
              <a:rPr lang="de-DE" sz="3300" dirty="0" smtClean="0"/>
              <a:t> </a:t>
            </a:r>
            <a:r>
              <a:rPr lang="de-DE" sz="3300" dirty="0" err="1" smtClean="0"/>
              <a:t>compré</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pagué</a:t>
            </a:r>
            <a:r>
              <a:rPr lang="de-DE" sz="3300" dirty="0" smtClean="0"/>
              <a:t>.</a:t>
            </a:r>
          </a:p>
          <a:p>
            <a:endParaRPr lang="de-DE" sz="3300" dirty="0" smtClean="0"/>
          </a:p>
          <a:p>
            <a:endParaRPr lang="de-DE" sz="3300" dirty="0" smtClean="0"/>
          </a:p>
          <a:p>
            <a:r>
              <a:rPr lang="de-DE" sz="3300" dirty="0" smtClean="0"/>
              <a:t>Ich kaufte wenig Gläser, wenige Gläser kaufte ich, und weil ich wenige Gläser kaufte, bezahlte ich weniger Gläser.</a:t>
            </a:r>
          </a:p>
          <a:p>
            <a:endParaRPr lang="de-DE" dirty="0"/>
          </a:p>
        </p:txBody>
      </p:sp>
      <p:pic>
        <p:nvPicPr>
          <p:cNvPr id="4" name="Picture 6" descr="Bildergebnis für gläser"/>
          <p:cNvPicPr>
            <a:picLocks noChangeAspect="1" noChangeArrowheads="1"/>
          </p:cNvPicPr>
          <p:nvPr/>
        </p:nvPicPr>
        <p:blipFill>
          <a:blip r:embed="rId2"/>
          <a:srcRect/>
          <a:stretch>
            <a:fillRect/>
          </a:stretch>
        </p:blipFill>
        <p:spPr bwMode="auto">
          <a:xfrm>
            <a:off x="6888966" y="1"/>
            <a:ext cx="2255034" cy="225527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Französisch </a:t>
            </a:r>
            <a:endParaRPr lang="de-DE" dirty="0"/>
          </a:p>
        </p:txBody>
      </p:sp>
      <p:sp>
        <p:nvSpPr>
          <p:cNvPr id="3" name="Textplatzhalter 2"/>
          <p:cNvSpPr>
            <a:spLocks noGrp="1"/>
          </p:cNvSpPr>
          <p:nvPr>
            <p:ph type="body"/>
          </p:nvPr>
        </p:nvSpPr>
        <p:spPr>
          <a:xfrm>
            <a:off x="326551" y="3493808"/>
            <a:ext cx="8327055" cy="2548023"/>
          </a:xfrm>
        </p:spPr>
        <p:txBody>
          <a:bodyPr tIns="41473">
            <a:noAutofit/>
          </a:bodyPr>
          <a:lstStyle/>
          <a:p>
            <a:r>
              <a:rPr lang="fr-FR" sz="3300" dirty="0" smtClean="0"/>
              <a:t>Brigitte Bardot a un gâteau comme cadeau sur son bateau à Bordeaux</a:t>
            </a:r>
          </a:p>
          <a:p>
            <a:endParaRPr lang="fr-FR" sz="3300" dirty="0" smtClean="0"/>
          </a:p>
          <a:p>
            <a:endParaRPr lang="fr-FR" sz="3300" dirty="0" smtClean="0"/>
          </a:p>
          <a:p>
            <a:r>
              <a:rPr lang="fr-FR" sz="3300" dirty="0" smtClean="0"/>
              <a:t>.</a:t>
            </a:r>
            <a:r>
              <a:rPr lang="de-DE" sz="3300" dirty="0" smtClean="0"/>
              <a:t> BB hat auf ihrem Schiff in Bordeaux einen Kuchen als Geschenk</a:t>
            </a:r>
            <a:endParaRPr lang="de-DE" sz="3300" dirty="0"/>
          </a:p>
        </p:txBody>
      </p:sp>
      <p:pic>
        <p:nvPicPr>
          <p:cNvPr id="4" name="Picture 2" descr="Bildergebnis für brigitte bardot"/>
          <p:cNvPicPr>
            <a:picLocks noChangeAspect="1" noChangeArrowheads="1"/>
          </p:cNvPicPr>
          <p:nvPr/>
        </p:nvPicPr>
        <p:blipFill>
          <a:blip r:embed="rId2"/>
          <a:srcRect/>
          <a:stretch>
            <a:fillRect/>
          </a:stretch>
        </p:blipFill>
        <p:spPr bwMode="auto">
          <a:xfrm>
            <a:off x="6797399" y="253444"/>
            <a:ext cx="2346601" cy="297534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r>
              <a:rPr lang="de-DE" dirty="0" smtClean="0"/>
              <a:t>Nehmen Sie sich jeden Tag Zeit und machen </a:t>
            </a:r>
            <a:r>
              <a:rPr lang="de-DE" smtClean="0"/>
              <a:t>Sie die Übungen </a:t>
            </a:r>
            <a:r>
              <a:rPr lang="de-DE" dirty="0" smtClean="0"/>
              <a:t>zur Stimmbildung und üben Sie die Aussprache der Wörter</a:t>
            </a: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59970" y="1808818"/>
            <a:ext cx="8327055" cy="4245611"/>
          </a:xfrm>
        </p:spPr>
        <p:txBody>
          <a:bodyPr tIns="41473"/>
          <a:lstStyle/>
          <a:p>
            <a:endParaRPr lang="de-DE" dirty="0"/>
          </a:p>
        </p:txBody>
      </p:sp>
      <p:sp>
        <p:nvSpPr>
          <p:cNvPr id="43010" name="AutoShape 2"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762714" y="253444"/>
            <a:ext cx="8381286" cy="59296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KETTENGESCHICHTE</a:t>
            </a:r>
            <a:endParaRPr lang="de-DE" dirty="0"/>
          </a:p>
        </p:txBody>
      </p:sp>
      <p:sp>
        <p:nvSpPr>
          <p:cNvPr id="3" name="Zástupný symbol pro obsah 2"/>
          <p:cNvSpPr>
            <a:spLocks noGrp="1"/>
          </p:cNvSpPr>
          <p:nvPr>
            <p:ph idx="1"/>
          </p:nvPr>
        </p:nvSpPr>
        <p:spPr/>
        <p:txBody>
          <a:bodyPr/>
          <a:lstStyle/>
          <a:p>
            <a:r>
              <a:rPr lang="de-DE" dirty="0" smtClean="0"/>
              <a:t>Letztes </a:t>
            </a:r>
            <a:r>
              <a:rPr lang="de-DE" smtClean="0"/>
              <a:t>Wort  Anfangsbuchstabe aus Name</a:t>
            </a: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Ziele/Voraussetzungen</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dirty="0" smtClean="0"/>
              <a:t>Jede/r sollte seine/Ihre Aussprache analysebasiert verbessern. </a:t>
            </a:r>
          </a:p>
          <a:p>
            <a:pPr>
              <a:buFont typeface="Arial" pitchFamily="34" charset="0"/>
              <a:buChar char="•"/>
            </a:pPr>
            <a:r>
              <a:rPr lang="de-DE" dirty="0" smtClean="0"/>
              <a:t>Auch der Einsatz der Stimme soll gezielt verbessert werden.</a:t>
            </a:r>
          </a:p>
          <a:p>
            <a:pPr>
              <a:buFont typeface="Arial" pitchFamily="34" charset="0"/>
              <a:buChar char="•"/>
            </a:pPr>
            <a:r>
              <a:rPr lang="de-DE" dirty="0" smtClean="0"/>
              <a:t>Intensive Übungen, Bereitschaft aktiv mitzuarbeiten, Übungen zu Hause durchzuführen, Nachricht, Text sprechen (ca. 10 Minuten)</a:t>
            </a:r>
          </a:p>
          <a:p>
            <a:pPr>
              <a:buFont typeface="Arial" pitchFamily="34" charset="0"/>
              <a:buChar char="•"/>
            </a:pPr>
            <a:r>
              <a:rPr lang="de-DE" dirty="0" smtClean="0"/>
              <a:t>Maximal 2 malige Absenz</a:t>
            </a:r>
            <a:endParaRPr lang="de-DE" dirty="0"/>
          </a:p>
        </p:txBody>
      </p:sp>
      <p:pic>
        <p:nvPicPr>
          <p:cNvPr id="19458" name="Picture 2" descr="Bildergebnis für zieldurchlauf"/>
          <p:cNvPicPr>
            <a:picLocks noChangeAspect="1" noChangeArrowheads="1"/>
          </p:cNvPicPr>
          <p:nvPr/>
        </p:nvPicPr>
        <p:blipFill>
          <a:blip r:embed="rId2"/>
          <a:srcRect/>
          <a:stretch>
            <a:fillRect/>
          </a:stretch>
        </p:blipFill>
        <p:spPr bwMode="auto">
          <a:xfrm>
            <a:off x="5643570" y="4526713"/>
            <a:ext cx="3500430" cy="23312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Gruppenarbeit</a:t>
            </a:r>
            <a:endParaRPr lang="de-DE" dirty="0"/>
          </a:p>
        </p:txBody>
      </p:sp>
      <p:sp>
        <p:nvSpPr>
          <p:cNvPr id="3" name="Inhaltsplatzhalter 2"/>
          <p:cNvSpPr>
            <a:spLocks noGrp="1"/>
          </p:cNvSpPr>
          <p:nvPr>
            <p:ph idx="1"/>
          </p:nvPr>
        </p:nvSpPr>
        <p:spPr/>
        <p:txBody>
          <a:bodyPr>
            <a:normAutofit fontScale="92500"/>
          </a:bodyPr>
          <a:lstStyle/>
          <a:p>
            <a:r>
              <a:rPr lang="de-DE" dirty="0" smtClean="0"/>
              <a:t>Bitte erstellen Sie ein  Poster zu folgenden  Punkten (4 Personen)</a:t>
            </a:r>
          </a:p>
          <a:p>
            <a:r>
              <a:rPr lang="de-DE" dirty="0" smtClean="0"/>
              <a:t>Warum ist eine gute Aussprache wichtig/bzw. nicht wichtig? </a:t>
            </a:r>
          </a:p>
          <a:p>
            <a:r>
              <a:rPr lang="de-DE" dirty="0" smtClean="0"/>
              <a:t>Welche Vorteile Nachteile bringt  sie?</a:t>
            </a:r>
          </a:p>
          <a:p>
            <a:r>
              <a:rPr lang="de-DE" dirty="0" smtClean="0"/>
              <a:t>Erinnern Sie sich an Situationen in denen die Aussprache (Fremdsprache)relevant war</a:t>
            </a:r>
          </a:p>
          <a:p>
            <a:r>
              <a:rPr lang="de-DE" dirty="0" smtClean="0"/>
              <a:t>Was ist für Sie schwierig an der deutschen Aussprache?</a:t>
            </a:r>
          </a:p>
          <a:p>
            <a:r>
              <a:rPr lang="de-DE" dirty="0" smtClean="0"/>
              <a:t>Sammeln Sie je 10 Wörter die schwer auszusprechen sind (Deutsch, Tschechisch)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smtClean="0">
                <a:hlinkClick r:id="rId2"/>
              </a:rPr>
              <a:t>https://www.youtube.com/watch?v=gRJ0Yn8yrCw</a:t>
            </a:r>
            <a:endParaRPr lang="de-DE" dirty="0" smtClean="0"/>
          </a:p>
          <a:p>
            <a:r>
              <a:rPr lang="de-DE" dirty="0" smtClean="0"/>
              <a:t>Ergänzen Sie ihre Liste an Wörtern.</a:t>
            </a:r>
          </a:p>
          <a:p>
            <a:r>
              <a:rPr lang="de-DE" dirty="0" smtClean="0"/>
              <a:t>Welche Wörter sind besonders schwierig?</a:t>
            </a:r>
          </a:p>
          <a:p>
            <a:r>
              <a:rPr lang="de-DE" dirty="0" smtClean="0"/>
              <a:t>Wo genau haben die Personen Probleme?</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Stimmbildung </a:t>
            </a:r>
            <a:endParaRPr lang="de-DE" dirty="0"/>
          </a:p>
        </p:txBody>
      </p:sp>
      <p:sp>
        <p:nvSpPr>
          <p:cNvPr id="3" name="Inhaltsplatzhalter 2"/>
          <p:cNvSpPr>
            <a:spLocks noGrp="1"/>
          </p:cNvSpPr>
          <p:nvPr>
            <p:ph idx="1"/>
          </p:nvPr>
        </p:nvSpPr>
        <p:spPr/>
        <p:txBody>
          <a:bodyP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377778" y="383058"/>
            <a:ext cx="8603535" cy="61609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26551" y="326585"/>
            <a:ext cx="8490331" cy="816464"/>
          </a:xfrm>
          <a:prstGeom prst="rect">
            <a:avLst/>
          </a:prstGeom>
          <a:noFill/>
          <a:ln>
            <a:noFill/>
          </a:ln>
        </p:spPr>
        <p:txBody>
          <a:bodyPr lIns="0" tIns="0" rIns="0" bIns="0" anchor="b"/>
          <a:lstStyle/>
          <a:p>
            <a:r>
              <a:rPr lang="de-DE" sz="2900" b="1" spc="-1" dirty="0">
                <a:solidFill>
                  <a:srgbClr val="FFFFFF"/>
                </a:solidFill>
                <a:latin typeface="Source Sans Pro Black"/>
              </a:rPr>
              <a:t>Was ist (überhaupt) Sprecherziehung?</a:t>
            </a:r>
          </a:p>
        </p:txBody>
      </p:sp>
      <p:sp>
        <p:nvSpPr>
          <p:cNvPr id="4" name="Rechteck 3"/>
          <p:cNvSpPr/>
          <p:nvPr/>
        </p:nvSpPr>
        <p:spPr>
          <a:xfrm>
            <a:off x="2286720" y="1879388"/>
            <a:ext cx="4570560" cy="2792190"/>
          </a:xfrm>
          <a:prstGeom prst="rect">
            <a:avLst/>
          </a:prstGeom>
        </p:spPr>
        <p:txBody>
          <a:bodyPr wrap="square" lIns="82945" tIns="41473" rIns="82945" bIns="41473">
            <a:spAutoFit/>
          </a:bodyPr>
          <a:lstStyle/>
          <a:p>
            <a:r>
              <a:rPr lang="de-DE" sz="2200" dirty="0"/>
              <a:t>Sprecherziehung berücksichtigt alle Bereichen der mündlichen Kommunikation und beschäftigt sich mit folgenden Themenbereichen: Rhetorik, Grundlagen der Rhetorik, elementar Prozesse des Sprechens, Sprechtherapie und Sprechkunst.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TotalTime>
  <Words>646</Words>
  <Application>Microsoft Office PowerPoint</Application>
  <PresentationFormat>Předvádění na obrazovce (4:3)</PresentationFormat>
  <Paragraphs>88</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Hyperion</vt:lpstr>
      <vt:lpstr>NJII_199B  Verbesserung der Aussprache </vt:lpstr>
      <vt:lpstr>Kennenlernaktivität</vt:lpstr>
      <vt:lpstr>KETTENGESCHICHTE</vt:lpstr>
      <vt:lpstr>Ziele/Voraussetzungen</vt:lpstr>
      <vt:lpstr>Gruppenarbeit</vt:lpstr>
      <vt:lpstr>Snímek 6</vt:lpstr>
      <vt:lpstr>Stimmbildung </vt:lpstr>
      <vt:lpstr>Snímek 8</vt:lpstr>
      <vt:lpstr>Snímek 9</vt:lpstr>
      <vt:lpstr>Snímek 10</vt:lpstr>
      <vt:lpstr>Snímek 11</vt:lpstr>
      <vt:lpstr>Übung  2 ATMEN </vt:lpstr>
      <vt:lpstr>Atmen und Entspannen </vt:lpstr>
      <vt:lpstr>Snímek 14</vt:lpstr>
      <vt:lpstr>Snímek 15</vt:lpstr>
      <vt:lpstr>Zungenbrecher </vt:lpstr>
      <vt:lpstr>„Deutsch“</vt:lpstr>
      <vt:lpstr>BAIRISCH </vt:lpstr>
      <vt:lpstr>SPANISCH </vt:lpstr>
      <vt:lpstr>Snímek 20</vt:lpstr>
      <vt:lpstr>Snímek 21</vt:lpstr>
      <vt:lpstr>Französisch </vt:lpstr>
      <vt:lpstr>Hausaufgabe </vt:lpstr>
      <vt:lpstr>Snímek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NJII_199B  Verbesserung der Aussprache</dc:title>
  <dc:creator>Packard Bell</dc:creator>
  <cp:lastModifiedBy>Uzivatel</cp:lastModifiedBy>
  <cp:revision>3</cp:revision>
  <dcterms:created xsi:type="dcterms:W3CDTF">2019-09-24T10:24:42Z</dcterms:created>
  <dcterms:modified xsi:type="dcterms:W3CDTF">2020-10-15T15:56:42Z</dcterms:modified>
</cp:coreProperties>
</file>