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80" r:id="rId22"/>
    <p:sldId id="279" r:id="rId2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3"/>
  </p:normalViewPr>
  <p:slideViewPr>
    <p:cSldViewPr>
      <p:cViewPr varScale="1">
        <p:scale>
          <a:sx n="107" d="100"/>
          <a:sy n="107" d="100"/>
        </p:scale>
        <p:origin x="1760"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Ref idx="1002">
        <a:schemeClr val="bg2"/>
      </p:bgRef>
    </p:bg>
    <p:spTree>
      <p:nvGrpSpPr>
        <p:cNvPr id="1" name=""/>
        <p:cNvGrpSpPr/>
        <p:nvPr/>
      </p:nvGrpSpPr>
      <p:grpSpPr>
        <a:xfrm>
          <a:off x="0" y="0"/>
          <a:ext cx="0" cy="0"/>
          <a:chOff x="0" y="0"/>
          <a:chExt cx="0" cy="0"/>
        </a:xfrm>
      </p:grpSpPr>
      <p:sp>
        <p:nvSpPr>
          <p:cNvPr id="9" name="Titel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de-DE"/>
              <a:t>Titelmasterformat durch Klicken bearbeiten</a:t>
            </a:r>
            <a:endParaRPr kumimoji="0" lang="en-US"/>
          </a:p>
        </p:txBody>
      </p:sp>
      <p:sp>
        <p:nvSpPr>
          <p:cNvPr id="17" name="Untertitel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a:t>Formatvorlage des Untertitelmasters durch Klicken bearbeiten</a:t>
            </a:r>
            <a:endParaRPr kumimoji="0" lang="en-US"/>
          </a:p>
        </p:txBody>
      </p:sp>
      <p:sp>
        <p:nvSpPr>
          <p:cNvPr id="30" name="Datumsplatzhalter 29"/>
          <p:cNvSpPr>
            <a:spLocks noGrp="1"/>
          </p:cNvSpPr>
          <p:nvPr>
            <p:ph type="dt" sz="half" idx="10"/>
          </p:nvPr>
        </p:nvSpPr>
        <p:spPr/>
        <p:txBody>
          <a:bodyPr/>
          <a:lstStyle/>
          <a:p>
            <a:fld id="{2873A625-389F-412F-ADDC-5036AFA139A2}" type="datetimeFigureOut">
              <a:rPr lang="de-DE" smtClean="0"/>
              <a:pPr/>
              <a:t>22.10.20</a:t>
            </a:fld>
            <a:endParaRPr lang="de-DE"/>
          </a:p>
        </p:txBody>
      </p:sp>
      <p:sp>
        <p:nvSpPr>
          <p:cNvPr id="19" name="Fußzeilenplatzhalter 18"/>
          <p:cNvSpPr>
            <a:spLocks noGrp="1"/>
          </p:cNvSpPr>
          <p:nvPr>
            <p:ph type="ftr" sz="quarter" idx="11"/>
          </p:nvPr>
        </p:nvSpPr>
        <p:spPr/>
        <p:txBody>
          <a:bodyPr/>
          <a:lstStyle/>
          <a:p>
            <a:endParaRPr lang="de-DE"/>
          </a:p>
        </p:txBody>
      </p:sp>
      <p:sp>
        <p:nvSpPr>
          <p:cNvPr id="27" name="Foliennummernplatzhalter 26"/>
          <p:cNvSpPr>
            <a:spLocks noGrp="1"/>
          </p:cNvSpPr>
          <p:nvPr>
            <p:ph type="sldNum" sz="quarter" idx="12"/>
          </p:nvPr>
        </p:nvSpPr>
        <p:spPr/>
        <p:txBody>
          <a:bodyPr/>
          <a:lstStyle/>
          <a:p>
            <a:fld id="{0665CDE4-5454-4F64-9D85-9BFBD5C27424}"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p:txBody>
          <a:bodyPr/>
          <a:lstStyle/>
          <a:p>
            <a:fld id="{2873A625-389F-412F-ADDC-5036AFA139A2}" type="datetimeFigureOut">
              <a:rPr lang="de-DE" smtClean="0"/>
              <a:pPr/>
              <a:t>22.10.20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665CDE4-5454-4F64-9D85-9BFBD5C27424}"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914401"/>
            <a:ext cx="2057400" cy="5211763"/>
          </a:xfrm>
        </p:spPr>
        <p:txBody>
          <a:bodyPr vert="eaVert"/>
          <a:lstStyle/>
          <a:p>
            <a:r>
              <a:rPr kumimoji="0" lang="de-DE"/>
              <a:t>Titelmasterformat durch Klicken bearbeiten</a:t>
            </a:r>
            <a:endParaRPr kumimoji="0" lang="en-US"/>
          </a:p>
        </p:txBody>
      </p:sp>
      <p:sp>
        <p:nvSpPr>
          <p:cNvPr id="3" name="Vertikaler Textplatzhalter 2"/>
          <p:cNvSpPr>
            <a:spLocks noGrp="1"/>
          </p:cNvSpPr>
          <p:nvPr>
            <p:ph type="body" orient="vert" idx="1"/>
          </p:nvPr>
        </p:nvSpPr>
        <p:spPr>
          <a:xfrm>
            <a:off x="457200" y="914401"/>
            <a:ext cx="6019800" cy="5211763"/>
          </a:xfrm>
        </p:spPr>
        <p:txBody>
          <a:bodyPr vert="eaVer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p:txBody>
          <a:bodyPr/>
          <a:lstStyle/>
          <a:p>
            <a:fld id="{2873A625-389F-412F-ADDC-5036AFA139A2}" type="datetimeFigureOut">
              <a:rPr lang="de-DE" smtClean="0"/>
              <a:pPr/>
              <a:t>22.10.20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665CDE4-5454-4F64-9D85-9BFBD5C27424}" type="slidenum">
              <a:rPr lang="de-DE" smtClean="0"/>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326551" y="326585"/>
            <a:ext cx="8490331" cy="816464"/>
          </a:xfrm>
          <a:prstGeom prst="rect">
            <a:avLst/>
          </a:prstGeom>
        </p:spPr>
        <p:txBody>
          <a:bodyPr lIns="0" tIns="0" rIns="0" bIns="0" anchor="b"/>
          <a:lstStyle/>
          <a:p>
            <a:endParaRPr lang="de-DE" sz="2900" b="1" strike="noStrike" spc="-1" dirty="0">
              <a:solidFill>
                <a:srgbClr val="FFFFFF"/>
              </a:solidFill>
              <a:latin typeface="Source Sans Pro Black"/>
            </a:endParaRPr>
          </a:p>
        </p:txBody>
      </p:sp>
      <p:sp>
        <p:nvSpPr>
          <p:cNvPr id="10" name="PlaceHolder 2"/>
          <p:cNvSpPr>
            <a:spLocks noGrp="1"/>
          </p:cNvSpPr>
          <p:nvPr>
            <p:ph type="subTitle"/>
          </p:nvPr>
        </p:nvSpPr>
        <p:spPr>
          <a:xfrm>
            <a:off x="326551" y="1796220"/>
            <a:ext cx="8327055" cy="4245611"/>
          </a:xfrm>
          <a:prstGeom prst="rect">
            <a:avLst/>
          </a:prstGeom>
        </p:spPr>
        <p:txBody>
          <a:bodyPr lIns="0" tIns="0" rIns="0" bIns="0"/>
          <a:lstStyle/>
          <a:p>
            <a:endParaRPr lang="de-DE" sz="2400" b="0" strike="noStrike" spc="-1" dirty="0">
              <a:solidFill>
                <a:srgbClr val="1C1C1C"/>
              </a:solidFill>
              <a:latin typeface="Source Sans Pro Ligh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3" name="Inhaltsplatzhalter 2"/>
          <p:cNvSpPr>
            <a:spLocks noGrp="1"/>
          </p:cNvSpPr>
          <p:nvPr>
            <p:ph idx="1"/>
          </p:nvPr>
        </p:nvSpPr>
        <p:spPr/>
        <p:txBody>
          <a:body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p:txBody>
          <a:bodyPr/>
          <a:lstStyle/>
          <a:p>
            <a:fld id="{2873A625-389F-412F-ADDC-5036AFA139A2}" type="datetimeFigureOut">
              <a:rPr lang="de-DE" smtClean="0"/>
              <a:pPr/>
              <a:t>22.10.20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665CDE4-5454-4F64-9D85-9BFBD5C27424}"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bg>
      <p:bgRef idx="1002">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de-DE"/>
              <a:t>Titelmasterformat durch Klicken bearbeiten</a:t>
            </a:r>
            <a:endParaRPr kumimoji="0" lang="en-US"/>
          </a:p>
        </p:txBody>
      </p:sp>
      <p:sp>
        <p:nvSpPr>
          <p:cNvPr id="3" name="Textplatzhalt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a:t>Textmasterformate durch Klicken bearbeiten</a:t>
            </a:r>
          </a:p>
        </p:txBody>
      </p:sp>
      <p:sp>
        <p:nvSpPr>
          <p:cNvPr id="4" name="Datumsplatzhalter 3"/>
          <p:cNvSpPr>
            <a:spLocks noGrp="1"/>
          </p:cNvSpPr>
          <p:nvPr>
            <p:ph type="dt" sz="half" idx="10"/>
          </p:nvPr>
        </p:nvSpPr>
        <p:spPr/>
        <p:txBody>
          <a:bodyPr/>
          <a:lstStyle/>
          <a:p>
            <a:fld id="{2873A625-389F-412F-ADDC-5036AFA139A2}" type="datetimeFigureOut">
              <a:rPr lang="de-DE" smtClean="0"/>
              <a:pPr/>
              <a:t>22.10.20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665CDE4-5454-4F64-9D85-9BFBD5C27424}"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a:lstStyle/>
          <a:p>
            <a:r>
              <a:rPr kumimoji="0" lang="de-DE"/>
              <a:t>Titelmasterformat durch Klicken bearbeiten</a:t>
            </a:r>
            <a:endParaRPr kumimoji="0" lang="en-US"/>
          </a:p>
        </p:txBody>
      </p:sp>
      <p:sp>
        <p:nvSpPr>
          <p:cNvPr id="3" name="Inhaltsplatzhalt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Inhaltsplatzhalt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5" name="Datumsplatzhalter 4"/>
          <p:cNvSpPr>
            <a:spLocks noGrp="1"/>
          </p:cNvSpPr>
          <p:nvPr>
            <p:ph type="dt" sz="half" idx="10"/>
          </p:nvPr>
        </p:nvSpPr>
        <p:spPr/>
        <p:txBody>
          <a:bodyPr/>
          <a:lstStyle/>
          <a:p>
            <a:fld id="{2873A625-389F-412F-ADDC-5036AFA139A2}" type="datetimeFigureOut">
              <a:rPr lang="de-DE" smtClean="0"/>
              <a:pPr/>
              <a:t>22.10.20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665CDE4-5454-4F64-9D85-9BFBD5C27424}"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tIns="45720" anchor="b"/>
          <a:lstStyle>
            <a:lvl1pPr>
              <a:defRPr/>
            </a:lvl1pPr>
          </a:lstStyle>
          <a:p>
            <a:r>
              <a:rPr kumimoji="0" lang="de-DE"/>
              <a:t>Titelmasterformat durch Klicken bearbeiten</a:t>
            </a:r>
            <a:endParaRPr kumimoji="0" lang="en-US"/>
          </a:p>
        </p:txBody>
      </p:sp>
      <p:sp>
        <p:nvSpPr>
          <p:cNvPr id="3" name="Textplatzhalt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e-DE"/>
              <a:t>Textmasterformate durch Klicken bearbeiten</a:t>
            </a:r>
          </a:p>
        </p:txBody>
      </p:sp>
      <p:sp>
        <p:nvSpPr>
          <p:cNvPr id="4" name="Textplatzhalt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e-DE"/>
              <a:t>Textmasterformate durch Klicken bearbeiten</a:t>
            </a:r>
          </a:p>
        </p:txBody>
      </p:sp>
      <p:sp>
        <p:nvSpPr>
          <p:cNvPr id="5" name="Inhaltsplatzhalt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6" name="Inhaltsplatzhalt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7" name="Datumsplatzhalter 6"/>
          <p:cNvSpPr>
            <a:spLocks noGrp="1"/>
          </p:cNvSpPr>
          <p:nvPr>
            <p:ph type="dt" sz="half" idx="10"/>
          </p:nvPr>
        </p:nvSpPr>
        <p:spPr/>
        <p:txBody>
          <a:bodyPr/>
          <a:lstStyle/>
          <a:p>
            <a:fld id="{2873A625-389F-412F-ADDC-5036AFA139A2}" type="datetimeFigureOut">
              <a:rPr lang="de-DE" smtClean="0"/>
              <a:pPr/>
              <a:t>22.10.20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0665CDE4-5454-4F64-9D85-9BFBD5C27424}"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de-DE"/>
              <a:t>Titelmasterformat durch Klicken bearbeiten</a:t>
            </a:r>
            <a:endParaRPr kumimoji="0" lang="en-US"/>
          </a:p>
        </p:txBody>
      </p:sp>
      <p:sp>
        <p:nvSpPr>
          <p:cNvPr id="3" name="Datumsplatzhalter 2"/>
          <p:cNvSpPr>
            <a:spLocks noGrp="1"/>
          </p:cNvSpPr>
          <p:nvPr>
            <p:ph type="dt" sz="half" idx="10"/>
          </p:nvPr>
        </p:nvSpPr>
        <p:spPr/>
        <p:txBody>
          <a:bodyPr/>
          <a:lstStyle/>
          <a:p>
            <a:fld id="{2873A625-389F-412F-ADDC-5036AFA139A2}" type="datetimeFigureOut">
              <a:rPr lang="de-DE" smtClean="0"/>
              <a:pPr/>
              <a:t>22.10.20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0665CDE4-5454-4F64-9D85-9BFBD5C27424}"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873A625-389F-412F-ADDC-5036AFA139A2}" type="datetimeFigureOut">
              <a:rPr lang="de-DE" smtClean="0"/>
              <a:pPr/>
              <a:t>22.10.20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0665CDE4-5454-4F64-9D85-9BFBD5C27424}"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de-DE"/>
              <a:t>Titelmasterformat durch Klicken bearbeiten</a:t>
            </a:r>
            <a:endParaRPr kumimoji="0" lang="en-US"/>
          </a:p>
        </p:txBody>
      </p:sp>
      <p:sp>
        <p:nvSpPr>
          <p:cNvPr id="3" name="Textplatzhalt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de-DE"/>
              <a:t>Textmasterformate durch Klicken bearbeiten</a:t>
            </a:r>
          </a:p>
        </p:txBody>
      </p:sp>
      <p:sp>
        <p:nvSpPr>
          <p:cNvPr id="4" name="Inhaltsplatzhalt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5" name="Datumsplatzhalter 4"/>
          <p:cNvSpPr>
            <a:spLocks noGrp="1"/>
          </p:cNvSpPr>
          <p:nvPr>
            <p:ph type="dt" sz="half" idx="10"/>
          </p:nvPr>
        </p:nvSpPr>
        <p:spPr/>
        <p:txBody>
          <a:bodyPr/>
          <a:lstStyle/>
          <a:p>
            <a:fld id="{2873A625-389F-412F-ADDC-5036AFA139A2}" type="datetimeFigureOut">
              <a:rPr lang="de-DE" smtClean="0"/>
              <a:pPr/>
              <a:t>22.10.20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665CDE4-5454-4F64-9D85-9BFBD5C27424}"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9" name="Eine Ecke des Rechtecks schneiden und abrunde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htwinkliges Dreiec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el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de-DE"/>
              <a:t>Titelmasterformat durch Klicken bearbeiten</a:t>
            </a:r>
            <a:endParaRPr kumimoji="0" lang="en-US"/>
          </a:p>
        </p:txBody>
      </p:sp>
      <p:sp>
        <p:nvSpPr>
          <p:cNvPr id="4" name="Textplatzhalt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de-DE"/>
              <a:t>Textmasterformate durch Klicken bearbeiten</a:t>
            </a:r>
          </a:p>
        </p:txBody>
      </p:sp>
      <p:sp>
        <p:nvSpPr>
          <p:cNvPr id="5" name="Datumsplatzhalter 4"/>
          <p:cNvSpPr>
            <a:spLocks noGrp="1"/>
          </p:cNvSpPr>
          <p:nvPr>
            <p:ph type="dt" sz="half" idx="10"/>
          </p:nvPr>
        </p:nvSpPr>
        <p:spPr/>
        <p:txBody>
          <a:bodyPr/>
          <a:lstStyle/>
          <a:p>
            <a:fld id="{2873A625-389F-412F-ADDC-5036AFA139A2}" type="datetimeFigureOut">
              <a:rPr lang="de-DE" smtClean="0"/>
              <a:pPr/>
              <a:t>22.10.20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a:xfrm>
            <a:off x="8077200" y="6356350"/>
            <a:ext cx="609600" cy="365125"/>
          </a:xfrm>
        </p:spPr>
        <p:txBody>
          <a:bodyPr/>
          <a:lstStyle/>
          <a:p>
            <a:fld id="{0665CDE4-5454-4F64-9D85-9BFBD5C27424}" type="slidenum">
              <a:rPr lang="de-DE" smtClean="0"/>
              <a:pPr/>
              <a:t>‹Nr.›</a:t>
            </a:fld>
            <a:endParaRPr lang="de-DE"/>
          </a:p>
        </p:txBody>
      </p:sp>
      <p:sp>
        <p:nvSpPr>
          <p:cNvPr id="3" name="Bildplatzhalt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de-DE"/>
              <a:t>Bild durch Klicken auf Symbol hinzufügen</a:t>
            </a:r>
            <a:endParaRPr kumimoji="0" lang="en-US" dirty="0"/>
          </a:p>
        </p:txBody>
      </p:sp>
      <p:sp>
        <p:nvSpPr>
          <p:cNvPr id="10" name="Freihand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ihand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ihand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ihand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elplatzhalt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de-DE"/>
              <a:t>Titelmasterformat durch Klicken bearbeiten</a:t>
            </a:r>
            <a:endParaRPr kumimoji="0" lang="en-US"/>
          </a:p>
        </p:txBody>
      </p:sp>
      <p:sp>
        <p:nvSpPr>
          <p:cNvPr id="30" name="Textplatzhalt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de-DE"/>
              <a:t>Textmasterformate durch Klicken bearbeiten</a:t>
            </a:r>
          </a:p>
          <a:p>
            <a:pPr lvl="1" eaLnBrk="1" latinLnBrk="0" hangingPunct="1"/>
            <a:r>
              <a:rPr kumimoji="0" lang="de-DE"/>
              <a:t>Zweite Ebene</a:t>
            </a:r>
          </a:p>
          <a:p>
            <a:pPr lvl="2" eaLnBrk="1" latinLnBrk="0" hangingPunct="1"/>
            <a:r>
              <a:rPr kumimoji="0" lang="de-DE"/>
              <a:t>Dritte Ebene</a:t>
            </a:r>
          </a:p>
          <a:p>
            <a:pPr lvl="3" eaLnBrk="1" latinLnBrk="0" hangingPunct="1"/>
            <a:r>
              <a:rPr kumimoji="0" lang="de-DE"/>
              <a:t>Vierte Ebene</a:t>
            </a:r>
          </a:p>
          <a:p>
            <a:pPr lvl="4" eaLnBrk="1" latinLnBrk="0" hangingPunct="1"/>
            <a:r>
              <a:rPr kumimoji="0" lang="de-DE"/>
              <a:t>Fünfte Ebene</a:t>
            </a:r>
            <a:endParaRPr kumimoji="0" lang="en-US"/>
          </a:p>
        </p:txBody>
      </p:sp>
      <p:sp>
        <p:nvSpPr>
          <p:cNvPr id="10" name="Datumsplatzhalt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873A625-389F-412F-ADDC-5036AFA139A2}" type="datetimeFigureOut">
              <a:rPr lang="de-DE" smtClean="0"/>
              <a:pPr/>
              <a:t>22.10.20</a:t>
            </a:fld>
            <a:endParaRPr lang="de-DE"/>
          </a:p>
        </p:txBody>
      </p:sp>
      <p:sp>
        <p:nvSpPr>
          <p:cNvPr id="22" name="Fußzeilenplatzhalt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de-DE"/>
          </a:p>
        </p:txBody>
      </p:sp>
      <p:sp>
        <p:nvSpPr>
          <p:cNvPr id="18" name="Foliennummernplatzhalt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665CDE4-5454-4F64-9D85-9BFBD5C27424}" type="slidenum">
              <a:rPr lang="de-DE" smtClean="0"/>
              <a:pPr/>
              <a:t>‹Nr.›</a:t>
            </a:fld>
            <a:endParaRPr lang="de-DE"/>
          </a:p>
        </p:txBody>
      </p:sp>
      <p:grpSp>
        <p:nvGrpSpPr>
          <p:cNvPr id="2" name="Gruppieren 1"/>
          <p:cNvGrpSpPr/>
          <p:nvPr/>
        </p:nvGrpSpPr>
        <p:grpSpPr>
          <a:xfrm>
            <a:off x="-19017" y="202408"/>
            <a:ext cx="9180548" cy="649224"/>
            <a:chOff x="-19045" y="216550"/>
            <a:chExt cx="9180548" cy="649224"/>
          </a:xfrm>
        </p:grpSpPr>
        <p:sp>
          <p:nvSpPr>
            <p:cNvPr id="12" name="Freihand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ihand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google.de/search?client=firefox-b&amp;dcr=0&amp;q=Die+Fantastischen+Vier&amp;stick=H4sIAAAAAAAAAONgVuLUz9U3MMpOzikBABCTUsgNAAAA&amp;sa=X&amp;ved=0ahUKEwj3zPv_46DaAhWHZCwKHXSzASAQMQgtMA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gRJ0Yn8yrCw"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pPr algn="ctr"/>
            <a:r>
              <a:rPr lang="de-DE" dirty="0"/>
              <a:t>NJII_199B </a:t>
            </a:r>
            <a:br>
              <a:rPr lang="de-DE" dirty="0"/>
            </a:br>
            <a:r>
              <a:rPr lang="de-DE" dirty="0"/>
              <a:t>Verbesserung der Aussprache </a:t>
            </a:r>
          </a:p>
        </p:txBody>
      </p:sp>
      <p:sp>
        <p:nvSpPr>
          <p:cNvPr id="3" name="Untertitel 2"/>
          <p:cNvSpPr>
            <a:spLocks noGrp="1"/>
          </p:cNvSpPr>
          <p:nvPr>
            <p:ph type="subTitle" idx="1"/>
          </p:nvPr>
        </p:nvSpPr>
        <p:spPr/>
        <p:txBody>
          <a:bodyPr/>
          <a:lstStyle/>
          <a:p>
            <a:pPr algn="ctr"/>
            <a:r>
              <a:rPr lang="de-DE" dirty="0"/>
              <a:t>Johannes Köck</a:t>
            </a:r>
            <a:endParaRPr lang="cs-CZ" dirty="0"/>
          </a:p>
          <a:p>
            <a:pPr algn="ctr"/>
            <a:r>
              <a:rPr lang="de-DE" dirty="0"/>
              <a:t>22.. 10. 2020</a:t>
            </a:r>
          </a:p>
          <a:p>
            <a:pPr algn="ctr"/>
            <a:r>
              <a:rPr lang="de-DE" dirty="0"/>
              <a:t>koeck@mail.muni.cz</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tIns="41473"/>
          <a:lstStyle/>
          <a:p>
            <a:r>
              <a:rPr lang="de-DE" sz="3600" dirty="0"/>
              <a:t>Übung  2 ATMEN </a:t>
            </a:r>
          </a:p>
        </p:txBody>
      </p:sp>
      <p:sp>
        <p:nvSpPr>
          <p:cNvPr id="3" name="Textplatzhalter 2"/>
          <p:cNvSpPr>
            <a:spLocks noGrp="1"/>
          </p:cNvSpPr>
          <p:nvPr>
            <p:ph type="body"/>
          </p:nvPr>
        </p:nvSpPr>
        <p:spPr>
          <a:xfrm>
            <a:off x="295170" y="1808818"/>
            <a:ext cx="8327055" cy="4245611"/>
          </a:xfrm>
        </p:spPr>
        <p:txBody>
          <a:bodyPr tIns="41473">
            <a:noAutofit/>
          </a:bodyPr>
          <a:lstStyle/>
          <a:p>
            <a:pPr>
              <a:buFont typeface="Arial" pitchFamily="34" charset="0"/>
              <a:buChar char="•"/>
            </a:pPr>
            <a:r>
              <a:rPr lang="de-DE" sz="2500" dirty="0"/>
              <a:t>Setzen Sie sich bequem auf einen Stuhl  (hören Sie der entspannenden Musik zu)</a:t>
            </a:r>
          </a:p>
          <a:p>
            <a:pPr>
              <a:buFont typeface="Arial" pitchFamily="34" charset="0"/>
              <a:buChar char="•"/>
            </a:pPr>
            <a:r>
              <a:rPr lang="de-DE" sz="2500" dirty="0"/>
              <a:t>Versuchen Sie abzuschalten, innerlich ruhig zu werden</a:t>
            </a:r>
          </a:p>
          <a:p>
            <a:pPr>
              <a:buFont typeface="Arial" pitchFamily="34" charset="0"/>
              <a:buChar char="•"/>
            </a:pPr>
            <a:r>
              <a:rPr lang="de-DE" sz="2500" dirty="0"/>
              <a:t>Legen Sie die Hand auf Ihren Bauch und spüren Sie den langsamen und gleichmäßigen </a:t>
            </a:r>
            <a:r>
              <a:rPr lang="de-DE" sz="2500" dirty="0" err="1"/>
              <a:t>Atemrhytmus</a:t>
            </a:r>
            <a:endParaRPr lang="de-DE" sz="2500" dirty="0"/>
          </a:p>
          <a:p>
            <a:pPr>
              <a:buFont typeface="Arial" pitchFamily="34" charset="0"/>
              <a:buChar char="•"/>
            </a:pPr>
            <a:r>
              <a:rPr lang="de-DE" sz="2500" dirty="0"/>
              <a:t>Spüren Sie das leichte Senken und Heben der Bauchdecke </a:t>
            </a:r>
          </a:p>
          <a:p>
            <a:pPr>
              <a:buFont typeface="Arial" pitchFamily="34" charset="0"/>
              <a:buChar char="•"/>
            </a:pPr>
            <a:r>
              <a:rPr lang="de-DE" sz="2500" dirty="0"/>
              <a:t>Erleben Sie drei Phasen des Atmens</a:t>
            </a:r>
          </a:p>
          <a:p>
            <a:pPr>
              <a:buFont typeface="Arial" pitchFamily="34" charset="0"/>
              <a:buChar char="•"/>
            </a:pPr>
            <a:r>
              <a:rPr lang="de-DE" sz="2500" dirty="0"/>
              <a:t>EINATMEN</a:t>
            </a:r>
          </a:p>
          <a:p>
            <a:pPr>
              <a:buFont typeface="Arial" pitchFamily="34" charset="0"/>
              <a:buChar char="•"/>
            </a:pPr>
            <a:r>
              <a:rPr lang="de-DE" sz="2500" dirty="0"/>
              <a:t>AUSATMEN</a:t>
            </a:r>
          </a:p>
          <a:p>
            <a:pPr>
              <a:buFont typeface="Arial" pitchFamily="34" charset="0"/>
              <a:buChar char="•"/>
            </a:pPr>
            <a:r>
              <a:rPr lang="de-DE" sz="2500" dirty="0"/>
              <a:t>PAUSE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tIns="41473"/>
          <a:lstStyle/>
          <a:p>
            <a:r>
              <a:rPr lang="de-DE" sz="3300" dirty="0"/>
              <a:t>Atmen und Entspannen </a:t>
            </a:r>
          </a:p>
        </p:txBody>
      </p:sp>
      <p:sp>
        <p:nvSpPr>
          <p:cNvPr id="3" name="Textplatzhalter 2"/>
          <p:cNvSpPr>
            <a:spLocks noGrp="1"/>
          </p:cNvSpPr>
          <p:nvPr>
            <p:ph type="body"/>
          </p:nvPr>
        </p:nvSpPr>
        <p:spPr/>
        <p:txBody>
          <a:bodyPr tIns="41473">
            <a:normAutofit/>
          </a:bodyPr>
          <a:lstStyle/>
          <a:p>
            <a:pPr>
              <a:buFont typeface="Arial" pitchFamily="34" charset="0"/>
              <a:buChar char="•"/>
            </a:pPr>
            <a:endParaRPr lang="de-DE" sz="2200" dirty="0"/>
          </a:p>
          <a:p>
            <a:pPr>
              <a:buFont typeface="Arial" pitchFamily="34" charset="0"/>
              <a:buChar char="•"/>
            </a:pPr>
            <a:endParaRPr lang="de-DE" sz="2200" dirty="0"/>
          </a:p>
          <a:p>
            <a:pPr>
              <a:buFont typeface="Arial" pitchFamily="34" charset="0"/>
              <a:buChar char="•"/>
            </a:pPr>
            <a:endParaRPr lang="de-DE" sz="2200" dirty="0"/>
          </a:p>
        </p:txBody>
      </p:sp>
      <p:sp>
        <p:nvSpPr>
          <p:cNvPr id="4" name="Rechteck 3"/>
          <p:cNvSpPr/>
          <p:nvPr/>
        </p:nvSpPr>
        <p:spPr>
          <a:xfrm>
            <a:off x="2286720" y="1857364"/>
            <a:ext cx="4570560" cy="3961741"/>
          </a:xfrm>
          <a:prstGeom prst="rect">
            <a:avLst/>
          </a:prstGeom>
        </p:spPr>
        <p:txBody>
          <a:bodyPr wrap="square" lIns="82945" tIns="41473" rIns="82945" bIns="41473">
            <a:spAutoFit/>
          </a:bodyPr>
          <a:lstStyle/>
          <a:p>
            <a:pPr>
              <a:buFont typeface="Arial" pitchFamily="34" charset="0"/>
              <a:buChar char="•"/>
            </a:pPr>
            <a:r>
              <a:rPr lang="de-DE" dirty="0"/>
              <a:t>Lassen Sie ihre Schultern locker kreisen </a:t>
            </a:r>
          </a:p>
          <a:p>
            <a:pPr>
              <a:buFont typeface="Arial" pitchFamily="34" charset="0"/>
              <a:buChar char="•"/>
            </a:pPr>
            <a:r>
              <a:rPr lang="de-DE" dirty="0"/>
              <a:t>Atmen Sie ein und atmen Sie hörbar auf verschiedene Laute aus</a:t>
            </a:r>
          </a:p>
          <a:p>
            <a:pPr>
              <a:buFont typeface="Arial" pitchFamily="34" charset="0"/>
              <a:buChar char="•"/>
            </a:pPr>
            <a:r>
              <a:rPr lang="en-US" dirty="0"/>
              <a:t>f -f -f -f -f -f-, s-s-s-s-s-s-s</a:t>
            </a:r>
          </a:p>
          <a:p>
            <a:pPr>
              <a:buFont typeface="Arial" pitchFamily="34" charset="0"/>
              <a:buChar char="•"/>
            </a:pPr>
            <a:r>
              <a:rPr lang="de-DE" dirty="0"/>
              <a:t> Atemschnüffeln: 3x durch die Nase einatmen (dazwischen kleine Pause, als würden Sie an einer Blume duften)</a:t>
            </a:r>
          </a:p>
          <a:p>
            <a:pPr>
              <a:buFont typeface="Arial" pitchFamily="34" charset="0"/>
              <a:buChar char="•"/>
            </a:pPr>
            <a:r>
              <a:rPr lang="de-DE" dirty="0"/>
              <a:t>Lippenflattern  (Schnauben eines Pferdes nachahmen)</a:t>
            </a:r>
          </a:p>
          <a:p>
            <a:pPr>
              <a:buFont typeface="Arial" pitchFamily="34" charset="0"/>
              <a:buChar char="•"/>
            </a:pPr>
            <a:r>
              <a:rPr lang="de-DE" dirty="0"/>
              <a:t>Lippen mit dem Finger abheben</a:t>
            </a:r>
          </a:p>
          <a:p>
            <a:pPr>
              <a:buFont typeface="Arial" pitchFamily="34" charset="0"/>
              <a:buChar char="•"/>
            </a:pPr>
            <a:r>
              <a:rPr lang="de-DE" dirty="0"/>
              <a:t>Zunge ausschütteln</a:t>
            </a:r>
          </a:p>
          <a:p>
            <a:pPr>
              <a:buFont typeface="Arial" pitchFamily="34" charset="0"/>
              <a:buChar char="•"/>
            </a:pPr>
            <a:r>
              <a:rPr lang="de-DE" dirty="0"/>
              <a:t>Kiefer ausschütteln</a:t>
            </a:r>
          </a:p>
          <a:p>
            <a:pPr>
              <a:buFont typeface="Arial" pitchFamily="34" charset="0"/>
              <a:buChar char="•"/>
            </a:pPr>
            <a:r>
              <a:rPr lang="de-DE" dirty="0" err="1"/>
              <a:t>Glöckchenübung</a:t>
            </a:r>
            <a:r>
              <a:rPr lang="de-DE" dirty="0"/>
              <a:t> (Zunge pendelt zwischen Mundwinkeln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p:nvPr>
        </p:nvSpPr>
        <p:spPr>
          <a:xfrm>
            <a:off x="326551" y="966324"/>
            <a:ext cx="8327055" cy="5075507"/>
          </a:xfrm>
        </p:spPr>
        <p:txBody>
          <a:bodyPr tIns="41473">
            <a:normAutofit lnSpcReduction="10000"/>
          </a:bodyPr>
          <a:lstStyle/>
          <a:p>
            <a:pPr>
              <a:buFont typeface="Arial" pitchFamily="34" charset="0"/>
              <a:buChar char="•"/>
            </a:pPr>
            <a:endParaRPr lang="de-DE" sz="2200" dirty="0"/>
          </a:p>
          <a:p>
            <a:pPr algn="ctr">
              <a:buFont typeface="Arial" pitchFamily="34" charset="0"/>
              <a:buChar char="•"/>
            </a:pPr>
            <a:endParaRPr lang="de-DE" sz="2200" dirty="0"/>
          </a:p>
          <a:p>
            <a:pPr>
              <a:buFont typeface="Arial" pitchFamily="34" charset="0"/>
              <a:buChar char="•"/>
            </a:pPr>
            <a:endParaRPr lang="de-DE" sz="2200" dirty="0"/>
          </a:p>
          <a:p>
            <a:pPr>
              <a:buFont typeface="Arial" pitchFamily="34" charset="0"/>
              <a:buChar char="•"/>
            </a:pPr>
            <a:endParaRPr lang="de-DE" sz="2200" dirty="0"/>
          </a:p>
          <a:p>
            <a:pPr>
              <a:buFont typeface="Arial" pitchFamily="34" charset="0"/>
              <a:buChar char="•"/>
            </a:pPr>
            <a:endParaRPr lang="de-DE" sz="2200" dirty="0"/>
          </a:p>
          <a:p>
            <a:pPr>
              <a:buFont typeface="Arial" pitchFamily="34" charset="0"/>
              <a:buChar char="•"/>
            </a:pPr>
            <a:endParaRPr lang="de-DE" sz="2200" dirty="0"/>
          </a:p>
          <a:p>
            <a:pPr>
              <a:buFont typeface="Arial" pitchFamily="34" charset="0"/>
              <a:buChar char="•"/>
            </a:pPr>
            <a:endParaRPr lang="de-DE" sz="2200" dirty="0"/>
          </a:p>
          <a:p>
            <a:pPr>
              <a:buFont typeface="Arial" pitchFamily="34" charset="0"/>
              <a:buChar char="•"/>
            </a:pPr>
            <a:r>
              <a:rPr lang="de-DE" sz="2200" dirty="0"/>
              <a:t>Stellen Sie sich  </a:t>
            </a:r>
            <a:r>
              <a:rPr lang="de-DE" sz="2200" dirty="0" err="1"/>
              <a:t>sich</a:t>
            </a:r>
            <a:r>
              <a:rPr lang="de-DE" sz="2200" dirty="0"/>
              <a:t> im Kreis auf. Eine Person (am besten der Dozent) sagt den Satz "Ich war's nicht, DU warst es". Beim "DU" zeigt man mit dem Zeigefinger auf eine andere Person, wobei die Bewegung möglichst zackig und zielgerichtet ausgeführt werden sollte. Die Energie des Zeigens (und damit auch der Stimme) wird dabei gebündelt. Man schleudert dem Gegenüber nicht nur den Finger entgegen, sondern auch die Stimme</a:t>
            </a:r>
          </a:p>
          <a:p>
            <a:pPr>
              <a:buFont typeface="Arial" pitchFamily="34" charset="0"/>
              <a:buChar char="•"/>
            </a:pPr>
            <a:endParaRPr lang="de-DE" sz="2200" dirty="0"/>
          </a:p>
          <a:p>
            <a:pPr>
              <a:buFont typeface="Arial" pitchFamily="34" charset="0"/>
              <a:buChar char="•"/>
            </a:pPr>
            <a:r>
              <a:rPr lang="de-DE" sz="2200" dirty="0"/>
              <a:t>Derjenige, auf den gezeigt wurde, übernimmt nun und wiederholt das Ganze (Satz + Zeigen auf beliebige andere Person). </a:t>
            </a:r>
          </a:p>
          <a:p>
            <a:pPr>
              <a:buFont typeface="Arial" pitchFamily="34" charset="0"/>
              <a:buChar char="•"/>
            </a:pPr>
            <a:endParaRPr lang="de-DE" dirty="0"/>
          </a:p>
        </p:txBody>
      </p:sp>
      <p:pic>
        <p:nvPicPr>
          <p:cNvPr id="4" name="Picture 2" descr="Bildergebnis für ich wars nicht"/>
          <p:cNvPicPr>
            <a:picLocks noChangeAspect="1" noChangeArrowheads="1"/>
          </p:cNvPicPr>
          <p:nvPr/>
        </p:nvPicPr>
        <p:blipFill>
          <a:blip r:embed="rId2"/>
          <a:srcRect/>
          <a:stretch>
            <a:fillRect/>
          </a:stretch>
        </p:blipFill>
        <p:spPr bwMode="auto">
          <a:xfrm>
            <a:off x="3071802" y="1"/>
            <a:ext cx="3707880" cy="246459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p:nvPr>
        </p:nvSpPr>
        <p:spPr>
          <a:xfrm>
            <a:off x="326551" y="318251"/>
            <a:ext cx="8327055" cy="6539749"/>
          </a:xfrm>
        </p:spPr>
        <p:txBody>
          <a:bodyPr tIns="41473">
            <a:normAutofit fontScale="92500" lnSpcReduction="10000"/>
          </a:bodyPr>
          <a:lstStyle/>
          <a:p>
            <a:r>
              <a:rPr lang="de-DE" dirty="0" err="1"/>
              <a:t>MfG</a:t>
            </a:r>
            <a:endParaRPr lang="de-DE" dirty="0"/>
          </a:p>
          <a:p>
            <a:r>
              <a:rPr lang="de-DE" dirty="0">
                <a:hlinkClick r:id="rId2"/>
              </a:rPr>
              <a:t>Die Fantastischen Vier</a:t>
            </a:r>
            <a:endParaRPr lang="de-DE" dirty="0"/>
          </a:p>
          <a:p>
            <a:r>
              <a:rPr lang="de-DE" sz="1800" dirty="0"/>
              <a:t>Nun da sich der Vorhang der Nacht von der Bühne hebt kann das Spiel beginnen, das uns vom Drama einer Kultur berichtet</a:t>
            </a:r>
          </a:p>
          <a:p>
            <a:br>
              <a:rPr lang="de-DE" sz="1800" dirty="0"/>
            </a:br>
            <a:r>
              <a:rPr lang="de-DE" sz="1800" dirty="0"/>
              <a:t>ARD, ZDF, C&amp;A</a:t>
            </a:r>
            <a:br>
              <a:rPr lang="de-DE" sz="1800" dirty="0"/>
            </a:br>
            <a:r>
              <a:rPr lang="de-DE" sz="1800" dirty="0"/>
              <a:t>BRD, DDR und USA</a:t>
            </a:r>
            <a:br>
              <a:rPr lang="de-DE" sz="1800" dirty="0"/>
            </a:br>
            <a:r>
              <a:rPr lang="de-DE" sz="1800" dirty="0"/>
              <a:t>BSE, HIV und DRK</a:t>
            </a:r>
            <a:br>
              <a:rPr lang="de-DE" sz="1800" dirty="0"/>
            </a:br>
            <a:r>
              <a:rPr lang="de-DE" sz="1800" dirty="0" err="1"/>
              <a:t>GbR</a:t>
            </a:r>
            <a:r>
              <a:rPr lang="de-DE" sz="1800" dirty="0"/>
              <a:t>, GmbH - ihr könnt mich mal</a:t>
            </a:r>
            <a:br>
              <a:rPr lang="de-DE" sz="1800" dirty="0"/>
            </a:br>
            <a:r>
              <a:rPr lang="de-DE" sz="1800" dirty="0"/>
              <a:t>THX, VHS und FSK</a:t>
            </a:r>
            <a:br>
              <a:rPr lang="de-DE" sz="1800" dirty="0"/>
            </a:br>
            <a:r>
              <a:rPr lang="de-DE" sz="1800" dirty="0"/>
              <a:t>RAF, LSD und FKK</a:t>
            </a:r>
            <a:br>
              <a:rPr lang="de-DE" sz="1800" dirty="0"/>
            </a:br>
            <a:r>
              <a:rPr lang="de-DE" sz="1800" dirty="0"/>
              <a:t>DVU, AKW und KKK</a:t>
            </a:r>
            <a:br>
              <a:rPr lang="de-DE" sz="1800" dirty="0"/>
            </a:br>
            <a:r>
              <a:rPr lang="de-DE" sz="1800" dirty="0"/>
              <a:t>RHP, USW, LMAA</a:t>
            </a:r>
            <a:br>
              <a:rPr lang="de-DE" sz="1800" dirty="0"/>
            </a:br>
            <a:r>
              <a:rPr lang="de-DE" sz="1800" dirty="0"/>
              <a:t>PLZ, UPS und DPD</a:t>
            </a:r>
            <a:br>
              <a:rPr lang="de-DE" sz="1800" dirty="0"/>
            </a:br>
            <a:r>
              <a:rPr lang="de-DE" sz="1800" dirty="0"/>
              <a:t>BMX, BPM und XTC</a:t>
            </a:r>
            <a:br>
              <a:rPr lang="de-DE" sz="1800" dirty="0"/>
            </a:br>
            <a:r>
              <a:rPr lang="de-DE" sz="1800" dirty="0"/>
              <a:t>EMI, CBS und BMG</a:t>
            </a:r>
            <a:br>
              <a:rPr lang="de-DE" sz="1800" dirty="0"/>
            </a:br>
            <a:r>
              <a:rPr lang="de-DE" sz="1800" dirty="0"/>
              <a:t>ADAC, DLRG - ojemine</a:t>
            </a:r>
            <a:br>
              <a:rPr lang="de-DE" sz="1800" dirty="0"/>
            </a:br>
            <a:r>
              <a:rPr lang="de-DE" sz="1800" dirty="0"/>
              <a:t>EKZ, RTL und DFB</a:t>
            </a:r>
            <a:br>
              <a:rPr lang="de-DE" sz="1800" dirty="0"/>
            </a:br>
            <a:r>
              <a:rPr lang="de-DE" sz="1800" dirty="0"/>
              <a:t>ABS, </a:t>
            </a:r>
            <a:r>
              <a:rPr lang="de-DE" sz="1800" dirty="0" err="1"/>
              <a:t>T&amp;Uuml;V</a:t>
            </a:r>
            <a:r>
              <a:rPr lang="de-DE" sz="1800" dirty="0"/>
              <a:t> und BMW</a:t>
            </a:r>
            <a:br>
              <a:rPr lang="de-DE" sz="1800" dirty="0"/>
            </a:br>
            <a:r>
              <a:rPr lang="de-DE" sz="1800" dirty="0"/>
              <a:t>KMH, ICE und </a:t>
            </a:r>
            <a:r>
              <a:rPr lang="de-DE" sz="1800" dirty="0" err="1"/>
              <a:t>Eschede</a:t>
            </a:r>
            <a:br>
              <a:rPr lang="de-DE" sz="1800" dirty="0"/>
            </a:br>
            <a:r>
              <a:rPr lang="de-DE" sz="1800" dirty="0"/>
              <a:t>PVC, FCKW - </a:t>
            </a:r>
            <a:r>
              <a:rPr lang="de-DE" sz="1800" dirty="0" err="1"/>
              <a:t>is'nich'o.k</a:t>
            </a:r>
            <a:r>
              <a:rPr lang="de-DE" sz="1800" dirty="0"/>
              <a:t>.</a:t>
            </a:r>
            <a:br>
              <a:rPr lang="de-DE" sz="1800" dirty="0"/>
            </a:br>
            <a:r>
              <a:rPr lang="de-DE" sz="1800" dirty="0" err="1"/>
              <a:t>Mfg</a:t>
            </a:r>
            <a:r>
              <a:rPr lang="de-DE" sz="1800" dirty="0"/>
              <a:t> mit freundlichen Grüßen die Welt liegt uns zu Füßen </a:t>
            </a:r>
            <a:br>
              <a:rPr lang="de-DE" sz="1800" dirty="0"/>
            </a:br>
            <a:r>
              <a:rPr lang="de-DE" sz="1800" dirty="0"/>
              <a:t>Denn wir stehen drauf, wir gehen darauf, für ein Leben voller Schall und Rauch</a:t>
            </a:r>
            <a:br>
              <a:rPr lang="de-DE" sz="1800" dirty="0"/>
            </a:br>
            <a:r>
              <a:rPr lang="de-DE" sz="1800" dirty="0"/>
              <a:t>Bevor wir fallen, fallen wir lieber auf</a:t>
            </a:r>
          </a:p>
          <a:p>
            <a:endParaRPr lang="de-DE"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tIns="41473"/>
          <a:lstStyle/>
          <a:p>
            <a:r>
              <a:rPr lang="de-DE" sz="3300" dirty="0"/>
              <a:t>Zungenbrecher </a:t>
            </a:r>
          </a:p>
        </p:txBody>
      </p:sp>
      <p:sp>
        <p:nvSpPr>
          <p:cNvPr id="3" name="Textplatzhalter 2"/>
          <p:cNvSpPr>
            <a:spLocks noGrp="1"/>
          </p:cNvSpPr>
          <p:nvPr>
            <p:ph type="body"/>
          </p:nvPr>
        </p:nvSpPr>
        <p:spPr/>
        <p:txBody>
          <a:bodyPr tIns="41473"/>
          <a:lstStyle/>
          <a:p>
            <a:pPr>
              <a:buFont typeface="Arial" pitchFamily="34" charset="0"/>
              <a:buChar char="•"/>
            </a:pPr>
            <a:endParaRPr lang="de-DE" dirty="0"/>
          </a:p>
        </p:txBody>
      </p:sp>
      <p:pic>
        <p:nvPicPr>
          <p:cNvPr id="37890" name="Picture 2" descr="Bildergebnis für chor bud spencer"/>
          <p:cNvPicPr>
            <a:picLocks noChangeAspect="1" noChangeArrowheads="1"/>
          </p:cNvPicPr>
          <p:nvPr/>
        </p:nvPicPr>
        <p:blipFill>
          <a:blip r:embed="rId2"/>
          <a:srcRect/>
          <a:stretch>
            <a:fillRect/>
          </a:stretch>
        </p:blipFill>
        <p:spPr bwMode="auto">
          <a:xfrm>
            <a:off x="4082428" y="4251370"/>
            <a:ext cx="5061572" cy="2606630"/>
          </a:xfrm>
          <a:prstGeom prst="rect">
            <a:avLst/>
          </a:prstGeom>
          <a:noFill/>
        </p:spPr>
      </p:pic>
      <p:sp>
        <p:nvSpPr>
          <p:cNvPr id="5" name="Rechteck 4"/>
          <p:cNvSpPr/>
          <p:nvPr/>
        </p:nvSpPr>
        <p:spPr>
          <a:xfrm>
            <a:off x="2286720" y="2884543"/>
            <a:ext cx="4570560" cy="1191752"/>
          </a:xfrm>
          <a:prstGeom prst="rect">
            <a:avLst/>
          </a:prstGeom>
        </p:spPr>
        <p:txBody>
          <a:bodyPr lIns="82945" tIns="41473" rIns="82945" bIns="41473">
            <a:spAutoFit/>
          </a:bodyPr>
          <a:lstStyle/>
          <a:p>
            <a:pPr>
              <a:buFont typeface="Arial" pitchFamily="34" charset="0"/>
              <a:buChar char="•"/>
            </a:pPr>
            <a:r>
              <a:rPr lang="de-DE" dirty="0"/>
              <a:t>Ich spreche die Zungenbrecher vor und ihr sprecht mir  nach </a:t>
            </a:r>
          </a:p>
          <a:p>
            <a:pPr>
              <a:buFont typeface="Arial" pitchFamily="34" charset="0"/>
              <a:buChar char="•"/>
            </a:pPr>
            <a:r>
              <a:rPr lang="de-DE" dirty="0"/>
              <a:t>Wir werden schneller</a:t>
            </a:r>
          </a:p>
          <a:p>
            <a:pPr>
              <a:buFont typeface="Arial" pitchFamily="34" charset="0"/>
              <a:buChar char="•"/>
            </a:pPr>
            <a:r>
              <a:rPr lang="de-DE" dirty="0"/>
              <a:t>Am Ende versuchen wir einen Kanon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tIns="41473"/>
          <a:lstStyle/>
          <a:p>
            <a:r>
              <a:rPr lang="de-DE" dirty="0"/>
              <a:t>„Deutsch“</a:t>
            </a:r>
          </a:p>
        </p:txBody>
      </p:sp>
      <p:sp>
        <p:nvSpPr>
          <p:cNvPr id="3" name="Textplatzhalter 2"/>
          <p:cNvSpPr>
            <a:spLocks noGrp="1"/>
          </p:cNvSpPr>
          <p:nvPr>
            <p:ph type="body"/>
          </p:nvPr>
        </p:nvSpPr>
        <p:spPr>
          <a:xfrm>
            <a:off x="457200" y="704088"/>
            <a:ext cx="8229600" cy="2724912"/>
          </a:xfrm>
        </p:spPr>
        <p:txBody>
          <a:bodyPr tIns="41473">
            <a:normAutofit/>
          </a:bodyPr>
          <a:lstStyle/>
          <a:p>
            <a:pPr algn="ctr"/>
            <a:r>
              <a:rPr lang="de-DE" sz="4400" dirty="0"/>
              <a:t>Hinter dichtem Fichtendickicht  picken dicke Finken tüchtig</a:t>
            </a:r>
          </a:p>
        </p:txBody>
      </p:sp>
      <p:pic>
        <p:nvPicPr>
          <p:cNvPr id="4" name="Picture 2" descr="Bildergebnis für finken"/>
          <p:cNvPicPr>
            <a:picLocks noChangeAspect="1" noChangeArrowheads="1"/>
          </p:cNvPicPr>
          <p:nvPr/>
        </p:nvPicPr>
        <p:blipFill>
          <a:blip r:embed="rId2" cstate="print"/>
          <a:srcRect/>
          <a:stretch>
            <a:fillRect/>
          </a:stretch>
        </p:blipFill>
        <p:spPr bwMode="auto">
          <a:xfrm>
            <a:off x="4766401" y="3941479"/>
            <a:ext cx="4377599" cy="291652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tIns="41473"/>
          <a:lstStyle/>
          <a:p>
            <a:r>
              <a:rPr lang="de-DE" sz="2500" dirty="0"/>
              <a:t>BAIRISCH </a:t>
            </a:r>
          </a:p>
        </p:txBody>
      </p:sp>
      <p:sp>
        <p:nvSpPr>
          <p:cNvPr id="40962" name="AutoShape 2" descr="Bildergebnis für slivovitz"/>
          <p:cNvSpPr>
            <a:spLocks noChangeAspect="1" noChangeArrowheads="1"/>
          </p:cNvSpPr>
          <p:nvPr/>
        </p:nvSpPr>
        <p:spPr bwMode="auto">
          <a:xfrm>
            <a:off x="141120" y="-1458874"/>
            <a:ext cx="3049920" cy="3050241"/>
          </a:xfrm>
          <a:prstGeom prst="rect">
            <a:avLst/>
          </a:prstGeom>
          <a:noFill/>
        </p:spPr>
        <p:txBody>
          <a:bodyPr vert="horz" wrap="square" lIns="82945" tIns="41473" rIns="82945" bIns="41473" numCol="1" anchor="t" anchorCtr="0" compatLnSpc="1">
            <a:prstTxWarp prst="textNoShape">
              <a:avLst/>
            </a:prstTxWarp>
          </a:bodyPr>
          <a:lstStyle/>
          <a:p>
            <a:endParaRPr lang="de-DE"/>
          </a:p>
        </p:txBody>
      </p:sp>
      <p:sp>
        <p:nvSpPr>
          <p:cNvPr id="40964" name="AutoShape 4" descr="Bildergebnis für slivovitz"/>
          <p:cNvSpPr>
            <a:spLocks noChangeAspect="1" noChangeArrowheads="1"/>
          </p:cNvSpPr>
          <p:nvPr/>
        </p:nvSpPr>
        <p:spPr bwMode="auto">
          <a:xfrm>
            <a:off x="141120" y="-1458874"/>
            <a:ext cx="3049920" cy="3050241"/>
          </a:xfrm>
          <a:prstGeom prst="rect">
            <a:avLst/>
          </a:prstGeom>
          <a:noFill/>
        </p:spPr>
        <p:txBody>
          <a:bodyPr vert="horz" wrap="square" lIns="82945" tIns="41473" rIns="82945" bIns="41473" numCol="1" anchor="t" anchorCtr="0" compatLnSpc="1">
            <a:prstTxWarp prst="textNoShape">
              <a:avLst/>
            </a:prstTxWarp>
          </a:bodyPr>
          <a:lstStyle/>
          <a:p>
            <a:endParaRPr lang="de-DE"/>
          </a:p>
        </p:txBody>
      </p:sp>
      <p:pic>
        <p:nvPicPr>
          <p:cNvPr id="40966" name="Picture 6" descr="Bildergebnis für slivovitz"/>
          <p:cNvPicPr>
            <a:picLocks noChangeAspect="1" noChangeArrowheads="1"/>
          </p:cNvPicPr>
          <p:nvPr/>
        </p:nvPicPr>
        <p:blipFill>
          <a:blip r:embed="rId2" cstate="print"/>
          <a:srcRect/>
          <a:stretch>
            <a:fillRect/>
          </a:stretch>
        </p:blipFill>
        <p:spPr bwMode="auto">
          <a:xfrm>
            <a:off x="6775215" y="1873625"/>
            <a:ext cx="3179521" cy="3179856"/>
          </a:xfrm>
          <a:prstGeom prst="rect">
            <a:avLst/>
          </a:prstGeom>
          <a:noFill/>
        </p:spPr>
      </p:pic>
      <p:sp>
        <p:nvSpPr>
          <p:cNvPr id="7" name="Titel 6"/>
          <p:cNvSpPr>
            <a:spLocks noGrp="1"/>
          </p:cNvSpPr>
          <p:nvPr>
            <p:ph type="title"/>
          </p:nvPr>
        </p:nvSpPr>
        <p:spPr/>
        <p:txBody>
          <a:bodyPr tIns="41473"/>
          <a:lstStyle/>
          <a:p>
            <a:endParaRPr lang="de-DE" dirty="0"/>
          </a:p>
        </p:txBody>
      </p:sp>
      <p:sp>
        <p:nvSpPr>
          <p:cNvPr id="8" name="Rechteck 7"/>
          <p:cNvSpPr/>
          <p:nvPr/>
        </p:nvSpPr>
        <p:spPr>
          <a:xfrm>
            <a:off x="2286720" y="3010186"/>
            <a:ext cx="4570560" cy="914753"/>
          </a:xfrm>
          <a:prstGeom prst="rect">
            <a:avLst/>
          </a:prstGeom>
        </p:spPr>
        <p:txBody>
          <a:bodyPr lIns="82945" tIns="41473" rIns="82945" bIns="41473">
            <a:spAutoFit/>
          </a:bodyPr>
          <a:lstStyle/>
          <a:p>
            <a:r>
              <a:rPr lang="de-DE" dirty="0" err="1"/>
              <a:t>Zwanzg</a:t>
            </a:r>
            <a:r>
              <a:rPr lang="de-DE" dirty="0"/>
              <a:t> (20) </a:t>
            </a:r>
            <a:r>
              <a:rPr lang="de-DE" dirty="0" err="1"/>
              <a:t>zquetschte</a:t>
            </a:r>
            <a:r>
              <a:rPr lang="de-DE" dirty="0"/>
              <a:t> </a:t>
            </a:r>
            <a:r>
              <a:rPr lang="de-DE" dirty="0" err="1"/>
              <a:t>Zwetschgn</a:t>
            </a:r>
            <a:r>
              <a:rPr lang="de-DE" dirty="0"/>
              <a:t> und zwang </a:t>
            </a:r>
            <a:r>
              <a:rPr lang="de-DE" dirty="0" err="1"/>
              <a:t>zquetschte</a:t>
            </a:r>
            <a:r>
              <a:rPr lang="de-DE" dirty="0"/>
              <a:t> </a:t>
            </a:r>
            <a:r>
              <a:rPr lang="de-DE" dirty="0" err="1"/>
              <a:t>Zwetschgn</a:t>
            </a:r>
            <a:r>
              <a:rPr lang="de-DE" dirty="0"/>
              <a:t> </a:t>
            </a:r>
            <a:r>
              <a:rPr lang="de-DE" dirty="0" err="1"/>
              <a:t>sand</a:t>
            </a:r>
            <a:r>
              <a:rPr lang="de-DE" dirty="0"/>
              <a:t> </a:t>
            </a:r>
            <a:r>
              <a:rPr lang="de-DE" dirty="0" err="1"/>
              <a:t>vierzg</a:t>
            </a:r>
            <a:r>
              <a:rPr lang="de-DE" dirty="0"/>
              <a:t> </a:t>
            </a:r>
            <a:r>
              <a:rPr lang="de-DE" dirty="0" err="1"/>
              <a:t>zquetschte</a:t>
            </a:r>
            <a:r>
              <a:rPr lang="de-DE" dirty="0"/>
              <a:t> </a:t>
            </a:r>
            <a:r>
              <a:rPr lang="de-DE" dirty="0" err="1"/>
              <a:t>Zwetschgn</a:t>
            </a:r>
            <a:r>
              <a:rPr lang="de-DE"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tIns="41473"/>
          <a:lstStyle/>
          <a:p>
            <a:r>
              <a:rPr lang="de-DE" dirty="0"/>
              <a:t>SPANISCH </a:t>
            </a:r>
          </a:p>
        </p:txBody>
      </p:sp>
      <p:sp>
        <p:nvSpPr>
          <p:cNvPr id="3" name="Textplatzhalter 2"/>
          <p:cNvSpPr>
            <a:spLocks noGrp="1"/>
          </p:cNvSpPr>
          <p:nvPr>
            <p:ph type="body"/>
          </p:nvPr>
        </p:nvSpPr>
        <p:spPr/>
        <p:txBody>
          <a:bodyPr tIns="41473"/>
          <a:lstStyle/>
          <a:p>
            <a:endParaRPr lang="de-DE" dirty="0"/>
          </a:p>
        </p:txBody>
      </p:sp>
      <p:pic>
        <p:nvPicPr>
          <p:cNvPr id="41986" name="Picture 2" descr="Ähnliches Foto"/>
          <p:cNvPicPr>
            <a:picLocks noChangeAspect="1" noChangeArrowheads="1"/>
          </p:cNvPicPr>
          <p:nvPr/>
        </p:nvPicPr>
        <p:blipFill>
          <a:blip r:embed="rId2"/>
          <a:srcRect/>
          <a:stretch>
            <a:fillRect/>
          </a:stretch>
        </p:blipFill>
        <p:spPr bwMode="auto">
          <a:xfrm>
            <a:off x="0" y="1264639"/>
            <a:ext cx="8848829" cy="5275109"/>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tIns="41473"/>
          <a:lstStyle/>
          <a:p>
            <a:endParaRPr lang="de-DE"/>
          </a:p>
        </p:txBody>
      </p:sp>
      <p:sp>
        <p:nvSpPr>
          <p:cNvPr id="3" name="Textplatzhalter 2"/>
          <p:cNvSpPr>
            <a:spLocks noGrp="1"/>
          </p:cNvSpPr>
          <p:nvPr>
            <p:ph type="body"/>
          </p:nvPr>
        </p:nvSpPr>
        <p:spPr/>
        <p:txBody>
          <a:bodyPr tIns="41473"/>
          <a:lstStyle/>
          <a:p>
            <a:endParaRPr lang="de-DE" dirty="0"/>
          </a:p>
        </p:txBody>
      </p:sp>
      <p:pic>
        <p:nvPicPr>
          <p:cNvPr id="4" name="Picture 2" descr="Der Potsdamer Postkutscher putzt den Potsdamer Postkutschwagen."/>
          <p:cNvPicPr>
            <a:picLocks noChangeAspect="1" noChangeArrowheads="1"/>
          </p:cNvPicPr>
          <p:nvPr/>
        </p:nvPicPr>
        <p:blipFill>
          <a:blip r:embed="rId2"/>
          <a:srcRect/>
          <a:stretch>
            <a:fillRect/>
          </a:stretch>
        </p:blipFill>
        <p:spPr bwMode="auto">
          <a:xfrm>
            <a:off x="443830" y="1419974"/>
            <a:ext cx="8294455" cy="440689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tIns="41473"/>
          <a:lstStyle/>
          <a:p>
            <a:endParaRPr lang="de-DE"/>
          </a:p>
        </p:txBody>
      </p:sp>
      <p:sp>
        <p:nvSpPr>
          <p:cNvPr id="3" name="Textplatzhalter 2"/>
          <p:cNvSpPr>
            <a:spLocks noGrp="1"/>
          </p:cNvSpPr>
          <p:nvPr>
            <p:ph type="body"/>
          </p:nvPr>
        </p:nvSpPr>
        <p:spPr>
          <a:xfrm>
            <a:off x="326551" y="2845734"/>
            <a:ext cx="8327055" cy="3196097"/>
          </a:xfrm>
        </p:spPr>
        <p:txBody>
          <a:bodyPr tIns="41473">
            <a:normAutofit fontScale="92500" lnSpcReduction="10000"/>
          </a:bodyPr>
          <a:lstStyle/>
          <a:p>
            <a:r>
              <a:rPr lang="de-DE" sz="3300" dirty="0" err="1"/>
              <a:t>Compré</a:t>
            </a:r>
            <a:r>
              <a:rPr lang="de-DE" sz="3300" dirty="0"/>
              <a:t> </a:t>
            </a:r>
            <a:r>
              <a:rPr lang="de-DE" sz="3300" dirty="0" err="1"/>
              <a:t>pocas</a:t>
            </a:r>
            <a:r>
              <a:rPr lang="de-DE" sz="3300" dirty="0"/>
              <a:t> </a:t>
            </a:r>
            <a:r>
              <a:rPr lang="de-DE" sz="3300" dirty="0" err="1"/>
              <a:t>copas</a:t>
            </a:r>
            <a:r>
              <a:rPr lang="de-DE" sz="3300" dirty="0"/>
              <a:t>, </a:t>
            </a:r>
            <a:r>
              <a:rPr lang="de-DE" sz="3300" dirty="0" err="1"/>
              <a:t>pocas</a:t>
            </a:r>
            <a:r>
              <a:rPr lang="de-DE" sz="3300" dirty="0"/>
              <a:t> </a:t>
            </a:r>
            <a:r>
              <a:rPr lang="de-DE" sz="3300" dirty="0" err="1"/>
              <a:t>copas</a:t>
            </a:r>
            <a:r>
              <a:rPr lang="de-DE" sz="3300" dirty="0"/>
              <a:t> </a:t>
            </a:r>
            <a:r>
              <a:rPr lang="de-DE" sz="3300" dirty="0" err="1"/>
              <a:t>compré</a:t>
            </a:r>
            <a:r>
              <a:rPr lang="de-DE" sz="3300" dirty="0"/>
              <a:t>, y </a:t>
            </a:r>
            <a:r>
              <a:rPr lang="de-DE" sz="3300" dirty="0" err="1"/>
              <a:t>como</a:t>
            </a:r>
            <a:r>
              <a:rPr lang="de-DE" sz="3300" dirty="0"/>
              <a:t> </a:t>
            </a:r>
            <a:r>
              <a:rPr lang="de-DE" sz="3300" dirty="0" err="1"/>
              <a:t>pocas</a:t>
            </a:r>
            <a:r>
              <a:rPr lang="de-DE" sz="3300" dirty="0"/>
              <a:t> </a:t>
            </a:r>
            <a:r>
              <a:rPr lang="de-DE" sz="3300" dirty="0" err="1"/>
              <a:t>copras</a:t>
            </a:r>
            <a:r>
              <a:rPr lang="de-DE" sz="3300" dirty="0"/>
              <a:t> </a:t>
            </a:r>
            <a:r>
              <a:rPr lang="de-DE" sz="3300" dirty="0" err="1"/>
              <a:t>compré</a:t>
            </a:r>
            <a:r>
              <a:rPr lang="de-DE" sz="3300" dirty="0"/>
              <a:t>, </a:t>
            </a:r>
            <a:r>
              <a:rPr lang="de-DE" sz="3300" dirty="0" err="1"/>
              <a:t>pocas</a:t>
            </a:r>
            <a:r>
              <a:rPr lang="de-DE" sz="3300" dirty="0"/>
              <a:t> </a:t>
            </a:r>
            <a:r>
              <a:rPr lang="de-DE" sz="3300" dirty="0" err="1"/>
              <a:t>copas</a:t>
            </a:r>
            <a:r>
              <a:rPr lang="de-DE" sz="3300" dirty="0"/>
              <a:t> </a:t>
            </a:r>
            <a:r>
              <a:rPr lang="de-DE" sz="3300" dirty="0" err="1"/>
              <a:t>pagué</a:t>
            </a:r>
            <a:r>
              <a:rPr lang="de-DE" sz="3300" dirty="0"/>
              <a:t>.</a:t>
            </a:r>
          </a:p>
          <a:p>
            <a:endParaRPr lang="de-DE" sz="3300" dirty="0"/>
          </a:p>
          <a:p>
            <a:endParaRPr lang="de-DE" sz="3300" dirty="0"/>
          </a:p>
          <a:p>
            <a:r>
              <a:rPr lang="de-DE" sz="3300" dirty="0"/>
              <a:t>Ich kaufte wenig Gläser, wenige Gläser kaufte ich, und weil ich wenige Gläser kaufte, bezahlte ich weniger Gläser.</a:t>
            </a:r>
          </a:p>
          <a:p>
            <a:endParaRPr lang="de-DE" dirty="0"/>
          </a:p>
        </p:txBody>
      </p:sp>
      <p:pic>
        <p:nvPicPr>
          <p:cNvPr id="4" name="Picture 6" descr="Bildergebnis für gläser"/>
          <p:cNvPicPr>
            <a:picLocks noChangeAspect="1" noChangeArrowheads="1"/>
          </p:cNvPicPr>
          <p:nvPr/>
        </p:nvPicPr>
        <p:blipFill>
          <a:blip r:embed="rId2"/>
          <a:srcRect/>
          <a:stretch>
            <a:fillRect/>
          </a:stretch>
        </p:blipFill>
        <p:spPr bwMode="auto">
          <a:xfrm>
            <a:off x="6888966" y="1"/>
            <a:ext cx="2255034" cy="225527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Ziele/Voraussetzungen</a:t>
            </a:r>
          </a:p>
        </p:txBody>
      </p:sp>
      <p:sp>
        <p:nvSpPr>
          <p:cNvPr id="3" name="Inhaltsplatzhalter 2"/>
          <p:cNvSpPr>
            <a:spLocks noGrp="1"/>
          </p:cNvSpPr>
          <p:nvPr>
            <p:ph idx="1"/>
          </p:nvPr>
        </p:nvSpPr>
        <p:spPr/>
        <p:txBody>
          <a:bodyPr/>
          <a:lstStyle/>
          <a:p>
            <a:pPr>
              <a:buFont typeface="Arial" pitchFamily="34" charset="0"/>
              <a:buChar char="•"/>
            </a:pPr>
            <a:r>
              <a:rPr lang="de-DE" dirty="0"/>
              <a:t>Jede/r sollte seine/Ihre Aussprache analysebasiert verbessern. </a:t>
            </a:r>
          </a:p>
          <a:p>
            <a:pPr>
              <a:buFont typeface="Arial" pitchFamily="34" charset="0"/>
              <a:buChar char="•"/>
            </a:pPr>
            <a:r>
              <a:rPr lang="de-DE" dirty="0"/>
              <a:t>Auch der Einsatz der Stimme soll gezielt verbessert werden.</a:t>
            </a:r>
          </a:p>
          <a:p>
            <a:pPr>
              <a:buFont typeface="Arial" pitchFamily="34" charset="0"/>
              <a:buChar char="•"/>
            </a:pPr>
            <a:r>
              <a:rPr lang="de-DE" dirty="0"/>
              <a:t>Intensive Übungen, Bereitschaft aktiv mitzuarbeiten, Übungen zu Hause durchzuführen, Nachricht, Text sprechen (ca. 10 Minuten)</a:t>
            </a:r>
          </a:p>
          <a:p>
            <a:pPr>
              <a:buFont typeface="Arial" pitchFamily="34" charset="0"/>
              <a:buChar char="•"/>
            </a:pPr>
            <a:r>
              <a:rPr lang="de-DE" dirty="0"/>
              <a:t>Maximal 2 malige Absenz</a:t>
            </a:r>
          </a:p>
        </p:txBody>
      </p:sp>
      <p:pic>
        <p:nvPicPr>
          <p:cNvPr id="19458" name="Picture 2" descr="Bildergebnis für zieldurchlauf"/>
          <p:cNvPicPr>
            <a:picLocks noChangeAspect="1" noChangeArrowheads="1"/>
          </p:cNvPicPr>
          <p:nvPr/>
        </p:nvPicPr>
        <p:blipFill>
          <a:blip r:embed="rId2"/>
          <a:srcRect/>
          <a:stretch>
            <a:fillRect/>
          </a:stretch>
        </p:blipFill>
        <p:spPr bwMode="auto">
          <a:xfrm>
            <a:off x="5643570" y="4526713"/>
            <a:ext cx="3500430" cy="2331287"/>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tIns="41473"/>
          <a:lstStyle/>
          <a:p>
            <a:r>
              <a:rPr lang="de-DE" dirty="0"/>
              <a:t>Französisch </a:t>
            </a:r>
          </a:p>
        </p:txBody>
      </p:sp>
      <p:sp>
        <p:nvSpPr>
          <p:cNvPr id="3" name="Textplatzhalter 2"/>
          <p:cNvSpPr>
            <a:spLocks noGrp="1"/>
          </p:cNvSpPr>
          <p:nvPr>
            <p:ph type="body"/>
          </p:nvPr>
        </p:nvSpPr>
        <p:spPr>
          <a:xfrm>
            <a:off x="326551" y="3493808"/>
            <a:ext cx="8327055" cy="2548023"/>
          </a:xfrm>
        </p:spPr>
        <p:txBody>
          <a:bodyPr tIns="41473">
            <a:noAutofit/>
          </a:bodyPr>
          <a:lstStyle/>
          <a:p>
            <a:r>
              <a:rPr lang="fr-FR" sz="3300" dirty="0"/>
              <a:t>Brigitte Bardot a un gâteau comme cadeau sur son bateau à Bordeaux</a:t>
            </a:r>
          </a:p>
          <a:p>
            <a:endParaRPr lang="fr-FR" sz="3300" dirty="0"/>
          </a:p>
          <a:p>
            <a:endParaRPr lang="fr-FR" sz="3300" dirty="0"/>
          </a:p>
          <a:p>
            <a:r>
              <a:rPr lang="fr-FR" sz="3300" dirty="0"/>
              <a:t>.</a:t>
            </a:r>
            <a:r>
              <a:rPr lang="de-DE" sz="3300" dirty="0"/>
              <a:t> BB hat auf ihrem Schiff in Bordeaux einen Kuchen als Geschenk</a:t>
            </a:r>
          </a:p>
        </p:txBody>
      </p:sp>
      <p:pic>
        <p:nvPicPr>
          <p:cNvPr id="4" name="Picture 2" descr="Bildergebnis für brigitte bardot"/>
          <p:cNvPicPr>
            <a:picLocks noChangeAspect="1" noChangeArrowheads="1"/>
          </p:cNvPicPr>
          <p:nvPr/>
        </p:nvPicPr>
        <p:blipFill>
          <a:blip r:embed="rId2"/>
          <a:srcRect/>
          <a:stretch>
            <a:fillRect/>
          </a:stretch>
        </p:blipFill>
        <p:spPr bwMode="auto">
          <a:xfrm>
            <a:off x="6797399" y="253444"/>
            <a:ext cx="2346601" cy="2975349"/>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Hausaufgabe </a:t>
            </a:r>
          </a:p>
        </p:txBody>
      </p:sp>
      <p:sp>
        <p:nvSpPr>
          <p:cNvPr id="3" name="Inhaltsplatzhalter 2"/>
          <p:cNvSpPr>
            <a:spLocks noGrp="1"/>
          </p:cNvSpPr>
          <p:nvPr>
            <p:ph idx="1"/>
          </p:nvPr>
        </p:nvSpPr>
        <p:spPr/>
        <p:txBody>
          <a:bodyPr/>
          <a:lstStyle/>
          <a:p>
            <a:r>
              <a:rPr lang="de-DE" dirty="0"/>
              <a:t>Nehmen Sie sich jeden Tag Zeit und machen Sie die Übungen zur Stimmbildung und üben Sie die Aussprache der Wörter</a:t>
            </a:r>
          </a:p>
          <a:p>
            <a:r>
              <a:rPr lang="de-DE" dirty="0"/>
              <a:t>Nehmen Sie einen fremdsprachlichen Zungenbrecher mit in die nächste Stunde und laden Sie diesen hoch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tIns="41473"/>
          <a:lstStyle/>
          <a:p>
            <a:endParaRPr lang="de-DE"/>
          </a:p>
        </p:txBody>
      </p:sp>
      <p:sp>
        <p:nvSpPr>
          <p:cNvPr id="3" name="Textplatzhalter 2"/>
          <p:cNvSpPr>
            <a:spLocks noGrp="1"/>
          </p:cNvSpPr>
          <p:nvPr>
            <p:ph type="body"/>
          </p:nvPr>
        </p:nvSpPr>
        <p:spPr>
          <a:xfrm>
            <a:off x="359970" y="1808818"/>
            <a:ext cx="8327055" cy="4245611"/>
          </a:xfrm>
        </p:spPr>
        <p:txBody>
          <a:bodyPr tIns="41473"/>
          <a:lstStyle/>
          <a:p>
            <a:endParaRPr lang="de-DE" dirty="0"/>
          </a:p>
        </p:txBody>
      </p:sp>
      <p:sp>
        <p:nvSpPr>
          <p:cNvPr id="43010" name="AutoShape 2" descr="Bildergebnis für danke loriot"/>
          <p:cNvSpPr>
            <a:spLocks noChangeAspect="1" noChangeArrowheads="1"/>
          </p:cNvSpPr>
          <p:nvPr/>
        </p:nvSpPr>
        <p:spPr bwMode="auto">
          <a:xfrm>
            <a:off x="141120" y="-1458874"/>
            <a:ext cx="4311360" cy="3050241"/>
          </a:xfrm>
          <a:prstGeom prst="rect">
            <a:avLst/>
          </a:prstGeom>
          <a:noFill/>
        </p:spPr>
        <p:txBody>
          <a:bodyPr vert="horz" wrap="square" lIns="82945" tIns="41473" rIns="82945" bIns="41473" numCol="1" anchor="t" anchorCtr="0" compatLnSpc="1">
            <a:prstTxWarp prst="textNoShape">
              <a:avLst/>
            </a:prstTxWarp>
          </a:bodyPr>
          <a:lstStyle/>
          <a:p>
            <a:endParaRPr lang="de-DE"/>
          </a:p>
        </p:txBody>
      </p:sp>
      <p:sp>
        <p:nvSpPr>
          <p:cNvPr id="43012" name="AutoShape 4" descr="Bildergebnis für danke loriot"/>
          <p:cNvSpPr>
            <a:spLocks noChangeAspect="1" noChangeArrowheads="1"/>
          </p:cNvSpPr>
          <p:nvPr/>
        </p:nvSpPr>
        <p:spPr bwMode="auto">
          <a:xfrm>
            <a:off x="141120" y="-1458874"/>
            <a:ext cx="4311360" cy="3050241"/>
          </a:xfrm>
          <a:prstGeom prst="rect">
            <a:avLst/>
          </a:prstGeom>
          <a:noFill/>
        </p:spPr>
        <p:txBody>
          <a:bodyPr vert="horz" wrap="square" lIns="82945" tIns="41473" rIns="82945" bIns="41473" numCol="1" anchor="t" anchorCtr="0" compatLnSpc="1">
            <a:prstTxWarp prst="textNoShape">
              <a:avLst/>
            </a:prstTxWarp>
          </a:bodyPr>
          <a:lstStyle/>
          <a:p>
            <a:endParaRPr lang="de-DE"/>
          </a:p>
        </p:txBody>
      </p:sp>
      <p:pic>
        <p:nvPicPr>
          <p:cNvPr id="43014" name="Picture 6" descr="Bildergebnis für danke loriot"/>
          <p:cNvPicPr>
            <a:picLocks noChangeAspect="1" noChangeArrowheads="1"/>
          </p:cNvPicPr>
          <p:nvPr/>
        </p:nvPicPr>
        <p:blipFill>
          <a:blip r:embed="rId2"/>
          <a:srcRect/>
          <a:stretch>
            <a:fillRect/>
          </a:stretch>
        </p:blipFill>
        <p:spPr bwMode="auto">
          <a:xfrm>
            <a:off x="762714" y="253444"/>
            <a:ext cx="8381286" cy="592967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Gruppenarbeit</a:t>
            </a:r>
          </a:p>
        </p:txBody>
      </p:sp>
      <p:sp>
        <p:nvSpPr>
          <p:cNvPr id="3" name="Inhaltsplatzhalter 2"/>
          <p:cNvSpPr>
            <a:spLocks noGrp="1"/>
          </p:cNvSpPr>
          <p:nvPr>
            <p:ph idx="1"/>
          </p:nvPr>
        </p:nvSpPr>
        <p:spPr/>
        <p:txBody>
          <a:bodyPr>
            <a:normAutofit fontScale="92500"/>
          </a:bodyPr>
          <a:lstStyle/>
          <a:p>
            <a:r>
              <a:rPr lang="de-DE" dirty="0"/>
              <a:t>Bitte erstellen Sie ein  Poster zu folgenden  Punkten (4 Personen)</a:t>
            </a:r>
          </a:p>
          <a:p>
            <a:r>
              <a:rPr lang="de-DE" dirty="0"/>
              <a:t>Warum ist eine gute Aussprache wichtig/bzw. nicht wichtig? </a:t>
            </a:r>
          </a:p>
          <a:p>
            <a:r>
              <a:rPr lang="de-DE" dirty="0"/>
              <a:t>Welche Vorteile Nachteile bringt  sie?</a:t>
            </a:r>
          </a:p>
          <a:p>
            <a:r>
              <a:rPr lang="de-DE" dirty="0"/>
              <a:t>Erinnern Sie sich an Situationen in denen die Aussprache (Fremdsprache)relevant war</a:t>
            </a:r>
          </a:p>
          <a:p>
            <a:r>
              <a:rPr lang="de-DE" dirty="0"/>
              <a:t>Was ist für Sie schwierig an der deutschen Aussprache?</a:t>
            </a:r>
          </a:p>
          <a:p>
            <a:r>
              <a:rPr lang="de-DE" dirty="0"/>
              <a:t>Sammeln Sie je 10 Wörter die schwer auszusprechen sind (Deutsch, Tschechisch)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r>
              <a:rPr lang="de-DE" dirty="0">
                <a:hlinkClick r:id="rId2"/>
              </a:rPr>
              <a:t>https://www.youtube.com/watch?v=gRJ0Yn8yrCw</a:t>
            </a:r>
            <a:endParaRPr lang="de-DE" dirty="0"/>
          </a:p>
          <a:p>
            <a:r>
              <a:rPr lang="de-DE" dirty="0"/>
              <a:t>Ergänzen Sie ihre Liste an Wörtern.</a:t>
            </a:r>
          </a:p>
          <a:p>
            <a:r>
              <a:rPr lang="de-DE" dirty="0"/>
              <a:t>Welche Wörter sind besonders schwierig?</a:t>
            </a:r>
          </a:p>
          <a:p>
            <a:r>
              <a:rPr lang="de-DE" dirty="0"/>
              <a:t>Wo genau haben die Personen Probleme?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Stimmbildung </a:t>
            </a:r>
          </a:p>
        </p:txBody>
      </p:sp>
      <p:sp>
        <p:nvSpPr>
          <p:cNvPr id="3" name="Inhaltsplatzhalter 2"/>
          <p:cNvSpPr>
            <a:spLocks noGrp="1"/>
          </p:cNvSpPr>
          <p:nvPr>
            <p:ph idx="1"/>
          </p:nvPr>
        </p:nvSpPr>
        <p:spPr/>
        <p:txBody>
          <a:bodyPr/>
          <a:lstStyle/>
          <a:p>
            <a:endParaRPr lang="de-D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Untertitel 2"/>
          <p:cNvSpPr>
            <a:spLocks noGrp="1"/>
          </p:cNvSpPr>
          <p:nvPr>
            <p:ph type="subTitle"/>
          </p:nvPr>
        </p:nvSpPr>
        <p:spPr/>
        <p:txBody>
          <a:bodyPr/>
          <a:lstStyle/>
          <a:p>
            <a:endParaRPr lang="de-DE" dirty="0"/>
          </a:p>
        </p:txBody>
      </p:sp>
      <p:pic>
        <p:nvPicPr>
          <p:cNvPr id="1026" name="Picture 2" descr="Ähnliches Foto"/>
          <p:cNvPicPr>
            <a:picLocks noChangeAspect="1" noChangeArrowheads="1"/>
          </p:cNvPicPr>
          <p:nvPr/>
        </p:nvPicPr>
        <p:blipFill>
          <a:blip r:embed="rId2"/>
          <a:srcRect/>
          <a:stretch>
            <a:fillRect/>
          </a:stretch>
        </p:blipFill>
        <p:spPr bwMode="auto">
          <a:xfrm>
            <a:off x="377778" y="383058"/>
            <a:ext cx="8603535" cy="616099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Shape 1"/>
          <p:cNvSpPr txBox="1"/>
          <p:nvPr/>
        </p:nvSpPr>
        <p:spPr>
          <a:xfrm>
            <a:off x="326551" y="326585"/>
            <a:ext cx="8490331" cy="816464"/>
          </a:xfrm>
          <a:prstGeom prst="rect">
            <a:avLst/>
          </a:prstGeom>
          <a:noFill/>
          <a:ln>
            <a:noFill/>
          </a:ln>
        </p:spPr>
        <p:txBody>
          <a:bodyPr lIns="0" tIns="0" rIns="0" bIns="0" anchor="b"/>
          <a:lstStyle/>
          <a:p>
            <a:r>
              <a:rPr lang="de-DE" sz="2900" b="1" spc="-1" dirty="0">
                <a:solidFill>
                  <a:srgbClr val="FFFFFF"/>
                </a:solidFill>
                <a:latin typeface="Source Sans Pro Black"/>
              </a:rPr>
              <a:t>Was ist (überhaupt) Sprecherziehung?</a:t>
            </a:r>
          </a:p>
        </p:txBody>
      </p:sp>
      <p:sp>
        <p:nvSpPr>
          <p:cNvPr id="4" name="Rechteck 3"/>
          <p:cNvSpPr/>
          <p:nvPr/>
        </p:nvSpPr>
        <p:spPr>
          <a:xfrm>
            <a:off x="2286720" y="1879388"/>
            <a:ext cx="4570560" cy="2792190"/>
          </a:xfrm>
          <a:prstGeom prst="rect">
            <a:avLst/>
          </a:prstGeom>
        </p:spPr>
        <p:txBody>
          <a:bodyPr wrap="square" lIns="82945" tIns="41473" rIns="82945" bIns="41473">
            <a:spAutoFit/>
          </a:bodyPr>
          <a:lstStyle/>
          <a:p>
            <a:r>
              <a:rPr lang="de-DE" sz="2200" dirty="0"/>
              <a:t>Sprecherziehung berücksichtigt alle Bereichen der mündlichen Kommunikation und beschäftigt sich mit folgenden Themenbereichen: Rhetorik, Grundlagen der Rhetorik, elementar Prozesse des Sprechens, Sprechtherapie und Sprechkunst.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Shape 1"/>
          <p:cNvSpPr txBox="1"/>
          <p:nvPr/>
        </p:nvSpPr>
        <p:spPr>
          <a:xfrm>
            <a:off x="326551" y="326585"/>
            <a:ext cx="8490331" cy="816464"/>
          </a:xfrm>
          <a:prstGeom prst="rect">
            <a:avLst/>
          </a:prstGeom>
          <a:noFill/>
          <a:ln>
            <a:noFill/>
          </a:ln>
        </p:spPr>
        <p:txBody>
          <a:bodyPr lIns="0" tIns="0" rIns="0" bIns="0" anchor="b"/>
          <a:lstStyle/>
          <a:p>
            <a:r>
              <a:rPr lang="de-DE" sz="2900" b="1" spc="-1" dirty="0">
                <a:solidFill>
                  <a:srgbClr val="FFFFFF"/>
                </a:solidFill>
                <a:latin typeface="Source Sans Pro Black"/>
              </a:rPr>
              <a:t>Einstiegsübung Stille Post</a:t>
            </a:r>
          </a:p>
        </p:txBody>
      </p:sp>
      <p:sp>
        <p:nvSpPr>
          <p:cNvPr id="95" name="TextShape 2"/>
          <p:cNvSpPr txBox="1"/>
          <p:nvPr/>
        </p:nvSpPr>
        <p:spPr>
          <a:xfrm>
            <a:off x="326551" y="1796220"/>
            <a:ext cx="8327055" cy="4245611"/>
          </a:xfrm>
          <a:prstGeom prst="rect">
            <a:avLst/>
          </a:prstGeom>
          <a:noFill/>
          <a:ln>
            <a:noFill/>
          </a:ln>
        </p:spPr>
        <p:txBody>
          <a:bodyPr lIns="0" tIns="0" rIns="0" bIns="0">
            <a:normAutofit/>
          </a:bodyPr>
          <a:lstStyle/>
          <a:p>
            <a:pPr>
              <a:spcAft>
                <a:spcPts val="1036"/>
              </a:spcAft>
              <a:buClr>
                <a:srgbClr val="000000"/>
              </a:buClr>
              <a:buFont typeface="StarSymbol"/>
              <a:buAutoNum type="arabicParenR"/>
            </a:pPr>
            <a:endParaRPr lang="de-DE" sz="2400" b="1" spc="-1" dirty="0">
              <a:solidFill>
                <a:srgbClr val="1C1C1C"/>
              </a:solidFill>
              <a:latin typeface="Source Sans Pro Semibold"/>
            </a:endParaRPr>
          </a:p>
        </p:txBody>
      </p:sp>
      <p:sp>
        <p:nvSpPr>
          <p:cNvPr id="5" name="Rechteck 4"/>
          <p:cNvSpPr/>
          <p:nvPr/>
        </p:nvSpPr>
        <p:spPr>
          <a:xfrm>
            <a:off x="2286720" y="1879388"/>
            <a:ext cx="4570560" cy="3869408"/>
          </a:xfrm>
          <a:prstGeom prst="rect">
            <a:avLst/>
          </a:prstGeom>
        </p:spPr>
        <p:txBody>
          <a:bodyPr wrap="square" lIns="82945" tIns="41473" rIns="82945" bIns="41473">
            <a:spAutoFit/>
          </a:bodyPr>
          <a:lstStyle/>
          <a:p>
            <a:pPr>
              <a:buFont typeface="Arial" pitchFamily="34" charset="0"/>
              <a:buChar char="•"/>
            </a:pPr>
            <a:r>
              <a:rPr lang="de-DE" sz="2200" dirty="0"/>
              <a:t>Bilden Sie 2 Reihen</a:t>
            </a:r>
          </a:p>
          <a:p>
            <a:pPr>
              <a:buFont typeface="Arial" pitchFamily="34" charset="0"/>
              <a:buChar char="•"/>
            </a:pPr>
            <a:r>
              <a:rPr lang="de-DE" sz="2200" dirty="0"/>
              <a:t>Stellen Sie sich hintereinander auf </a:t>
            </a:r>
          </a:p>
          <a:p>
            <a:pPr>
              <a:buFont typeface="Arial" pitchFamily="34" charset="0"/>
              <a:buChar char="•"/>
            </a:pPr>
            <a:r>
              <a:rPr lang="de-DE" sz="2200" dirty="0"/>
              <a:t>Sie erhalten von uns einen Begriff</a:t>
            </a:r>
          </a:p>
          <a:p>
            <a:pPr>
              <a:buFont typeface="Arial" pitchFamily="34" charset="0"/>
              <a:buChar char="•"/>
            </a:pPr>
            <a:r>
              <a:rPr lang="de-DE" sz="2200" dirty="0"/>
              <a:t>Jede/r flüstert der Person vor sich den Begriff ins Ohr </a:t>
            </a:r>
          </a:p>
          <a:p>
            <a:pPr>
              <a:buFont typeface="Arial" pitchFamily="34" charset="0"/>
              <a:buChar char="•"/>
            </a:pPr>
            <a:r>
              <a:rPr lang="de-DE" sz="2200" dirty="0"/>
              <a:t>Die letzte Person rennt nach vorne und sucht den Zettel mit dem richtigen Wort (1Punkt für die schnellere Gruppe)</a:t>
            </a:r>
          </a:p>
          <a:p>
            <a:pPr>
              <a:buFont typeface="Arial" pitchFamily="34" charset="0"/>
              <a:buChar char="•"/>
            </a:pPr>
            <a:r>
              <a:rPr lang="de-DE" sz="2200" dirty="0"/>
              <a:t>Die vorderste Person geht jetzt ans Ende der Schlange </a:t>
            </a:r>
          </a:p>
        </p:txBody>
      </p:sp>
      <p:pic>
        <p:nvPicPr>
          <p:cNvPr id="3074" name="Picture 2" descr="Bildergebnis für stille post"/>
          <p:cNvPicPr>
            <a:picLocks noChangeAspect="1" noChangeArrowheads="1"/>
          </p:cNvPicPr>
          <p:nvPr/>
        </p:nvPicPr>
        <p:blipFill>
          <a:blip r:embed="rId2"/>
          <a:srcRect/>
          <a:stretch>
            <a:fillRect/>
          </a:stretch>
        </p:blipFill>
        <p:spPr bwMode="auto">
          <a:xfrm>
            <a:off x="6845760" y="1"/>
            <a:ext cx="2298240" cy="229848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Shape 1"/>
          <p:cNvSpPr txBox="1"/>
          <p:nvPr/>
        </p:nvSpPr>
        <p:spPr>
          <a:xfrm>
            <a:off x="326551" y="326585"/>
            <a:ext cx="8490331" cy="816464"/>
          </a:xfrm>
          <a:prstGeom prst="rect">
            <a:avLst/>
          </a:prstGeom>
          <a:noFill/>
          <a:ln>
            <a:noFill/>
          </a:ln>
        </p:spPr>
        <p:txBody>
          <a:bodyPr lIns="0" tIns="0" rIns="0" bIns="0" anchor="b"/>
          <a:lstStyle/>
          <a:p>
            <a:r>
              <a:rPr lang="de-DE" sz="2900" b="1" spc="-1" dirty="0">
                <a:latin typeface="Source Sans Pro Black"/>
              </a:rPr>
              <a:t>Mal so richtig entspannen...</a:t>
            </a:r>
          </a:p>
        </p:txBody>
      </p:sp>
      <p:pic>
        <p:nvPicPr>
          <p:cNvPr id="97" name="Grafik 96"/>
          <p:cNvPicPr/>
          <p:nvPr/>
        </p:nvPicPr>
        <p:blipFill>
          <a:blip r:embed="rId2"/>
          <a:stretch/>
        </p:blipFill>
        <p:spPr>
          <a:xfrm>
            <a:off x="1173625" y="1796220"/>
            <a:ext cx="6632581" cy="4245611"/>
          </a:xfrm>
          <a:prstGeom prst="rect">
            <a:avLst/>
          </a:prstGeom>
          <a:ln>
            <a:no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perion">
  <a:themeElements>
    <a:clrScheme name="Hyperion">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Hyperion">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yperion">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0</TotalTime>
  <Words>833</Words>
  <Application>Microsoft Macintosh PowerPoint</Application>
  <PresentationFormat>Bildschirmpräsentation (4:3)</PresentationFormat>
  <Paragraphs>86</Paragraphs>
  <Slides>22</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22</vt:i4>
      </vt:variant>
    </vt:vector>
  </HeadingPairs>
  <TitlesOfParts>
    <vt:vector size="31" baseType="lpstr">
      <vt:lpstr>Arial</vt:lpstr>
      <vt:lpstr>Calibri</vt:lpstr>
      <vt:lpstr>Constantia</vt:lpstr>
      <vt:lpstr>Source Sans Pro Black</vt:lpstr>
      <vt:lpstr>Source Sans Pro Light</vt:lpstr>
      <vt:lpstr>Source Sans Pro Semibold</vt:lpstr>
      <vt:lpstr>StarSymbol</vt:lpstr>
      <vt:lpstr>Wingdings 2</vt:lpstr>
      <vt:lpstr>Hyperion</vt:lpstr>
      <vt:lpstr>NJII_199B  Verbesserung der Aussprache </vt:lpstr>
      <vt:lpstr>Ziele/Voraussetzungen</vt:lpstr>
      <vt:lpstr>Gruppenarbeit</vt:lpstr>
      <vt:lpstr>PowerPoint-Präsentation</vt:lpstr>
      <vt:lpstr>Stimmbildung </vt:lpstr>
      <vt:lpstr>PowerPoint-Präsentation</vt:lpstr>
      <vt:lpstr>PowerPoint-Präsentation</vt:lpstr>
      <vt:lpstr>PowerPoint-Präsentation</vt:lpstr>
      <vt:lpstr>PowerPoint-Präsentation</vt:lpstr>
      <vt:lpstr>Übung  2 ATMEN </vt:lpstr>
      <vt:lpstr>Atmen und Entspannen </vt:lpstr>
      <vt:lpstr>PowerPoint-Präsentation</vt:lpstr>
      <vt:lpstr>PowerPoint-Präsentation</vt:lpstr>
      <vt:lpstr>Zungenbrecher </vt:lpstr>
      <vt:lpstr>„Deutsch“</vt:lpstr>
      <vt:lpstr>BAIRISCH </vt:lpstr>
      <vt:lpstr>SPANISCH </vt:lpstr>
      <vt:lpstr>PowerPoint-Präsentation</vt:lpstr>
      <vt:lpstr>PowerPoint-Präsentation</vt:lpstr>
      <vt:lpstr>Französisch </vt:lpstr>
      <vt:lpstr>Hausaufgabe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NJII_199B  Verbesserung der Aussprache</dc:title>
  <dc:creator>Packard Bell</dc:creator>
  <cp:lastModifiedBy>koeckjohannesbenjamin@gmail.com</cp:lastModifiedBy>
  <cp:revision>4</cp:revision>
  <dcterms:created xsi:type="dcterms:W3CDTF">2019-09-24T10:24:42Z</dcterms:created>
  <dcterms:modified xsi:type="dcterms:W3CDTF">2020-10-22T11:20:01Z</dcterms:modified>
</cp:coreProperties>
</file>